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3"/>
  </p:notesMasterIdLst>
  <p:handoutMasterIdLst>
    <p:handoutMasterId r:id="rId54"/>
  </p:handout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1" r:id="rId25"/>
    <p:sldId id="282" r:id="rId26"/>
    <p:sldId id="283" r:id="rId27"/>
    <p:sldId id="285" r:id="rId28"/>
    <p:sldId id="286" r:id="rId29"/>
    <p:sldId id="287" r:id="rId30"/>
    <p:sldId id="320" r:id="rId31"/>
    <p:sldId id="288" r:id="rId32"/>
    <p:sldId id="289" r:id="rId33"/>
    <p:sldId id="290" r:id="rId34"/>
    <p:sldId id="291" r:id="rId35"/>
    <p:sldId id="292" r:id="rId36"/>
    <p:sldId id="293" r:id="rId37"/>
    <p:sldId id="294" r:id="rId38"/>
    <p:sldId id="295" r:id="rId39"/>
    <p:sldId id="307" r:id="rId40"/>
    <p:sldId id="308" r:id="rId41"/>
    <p:sldId id="309" r:id="rId42"/>
    <p:sldId id="310" r:id="rId43"/>
    <p:sldId id="311" r:id="rId44"/>
    <p:sldId id="312" r:id="rId45"/>
    <p:sldId id="313" r:id="rId46"/>
    <p:sldId id="314" r:id="rId47"/>
    <p:sldId id="315" r:id="rId48"/>
    <p:sldId id="316" r:id="rId49"/>
    <p:sldId id="317" r:id="rId50"/>
    <p:sldId id="318" r:id="rId51"/>
    <p:sldId id="319" r:id="rId5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45A3"/>
    <a:srgbClr val="3274B4"/>
    <a:srgbClr val="6B2248"/>
    <a:srgbClr val="48752C"/>
    <a:srgbClr val="A964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878" autoAdjust="0"/>
  </p:normalViewPr>
  <p:slideViewPr>
    <p:cSldViewPr snapToGrid="0">
      <p:cViewPr varScale="1">
        <p:scale>
          <a:sx n="66" d="100"/>
          <a:sy n="66" d="100"/>
        </p:scale>
        <p:origin x="1096" y="52"/>
      </p:cViewPr>
      <p:guideLst/>
    </p:cSldViewPr>
  </p:slideViewPr>
  <p:notesTextViewPr>
    <p:cViewPr>
      <p:scale>
        <a:sx n="1" d="1"/>
        <a:sy n="1" d="1"/>
      </p:scale>
      <p:origin x="0" y="0"/>
    </p:cViewPr>
  </p:notesTextViewPr>
  <p:notesViewPr>
    <p:cSldViewPr snapToGrid="0">
      <p:cViewPr varScale="1">
        <p:scale>
          <a:sx n="120" d="100"/>
          <a:sy n="120" d="100"/>
        </p:scale>
        <p:origin x="4740" y="8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7A568423-7789-AB1E-A1ED-11F3A94AF79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C95F5506-2E4B-35B0-A6B0-03CDF2557C2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E79057C-BAA2-48DD-B490-D38B508ECA17}" type="datetimeFigureOut">
              <a:rPr lang="zh-CN" altLang="en-US" smtClean="0"/>
              <a:t>2025/6/5</a:t>
            </a:fld>
            <a:endParaRPr lang="zh-CN" altLang="en-US"/>
          </a:p>
        </p:txBody>
      </p:sp>
      <p:sp>
        <p:nvSpPr>
          <p:cNvPr id="4" name="页脚占位符 3">
            <a:extLst>
              <a:ext uri="{FF2B5EF4-FFF2-40B4-BE49-F238E27FC236}">
                <a16:creationId xmlns:a16="http://schemas.microsoft.com/office/drawing/2014/main" id="{49E3CB30-437B-F8E8-231F-2B540388EB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B2E849FD-A817-8074-55ED-6DACF5F31A4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D21CD4B-77BB-49A2-A381-E384DB2225EC}" type="slidenum">
              <a:rPr lang="zh-CN" altLang="en-US" smtClean="0"/>
              <a:t>‹#›</a:t>
            </a:fld>
            <a:endParaRPr lang="zh-CN" altLang="en-US"/>
          </a:p>
        </p:txBody>
      </p:sp>
    </p:spTree>
    <p:extLst>
      <p:ext uri="{BB962C8B-B14F-4D97-AF65-F5344CB8AC3E}">
        <p14:creationId xmlns:p14="http://schemas.microsoft.com/office/powerpoint/2010/main" val="333474492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1143000" y="685800"/>
            <a:ext cx="4572000" cy="3429000"/>
          </a:xfrm>
          <a:prstGeom prst="rect">
            <a:avLst/>
          </a:prstGeom>
        </p:spPr>
        <p:txBody>
          <a:bodyPr/>
          <a:lstStyle/>
          <a:p>
            <a:endParaRPr/>
          </a:p>
        </p:txBody>
      </p:sp>
      <p:sp>
        <p:nvSpPr>
          <p:cNvPr id="135" name="Shape 13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hf hdr="0" ftr="0" dt="0"/>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Today I’ll present Mind the Time or </a:t>
            </a:r>
            <a:r>
              <a:rPr lang="en-US" altLang="zh-CN" dirty="0" err="1"/>
              <a:t>MinT</a:t>
            </a:r>
            <a:r>
              <a:rPr lang="en-US" altLang="zh-CN" dirty="0"/>
              <a:t>, a text-to-video generator that supports </a:t>
            </a:r>
            <a:r>
              <a:rPr lang="en-US" altLang="zh-CN" dirty="0" err="1"/>
              <a:t>temporall</a:t>
            </a:r>
            <a:r>
              <a:rPr lang="en-US" altLang="zh-CN" dirty="0"/>
              <a:t>-controlled multi-event video generation. This work is done during my internship at Snap research</a:t>
            </a:r>
            <a:endParaRPr lang="zh-CN" altLang="en-US" dirty="0"/>
          </a:p>
        </p:txBody>
      </p:sp>
    </p:spTree>
    <p:extLst>
      <p:ext uri="{BB962C8B-B14F-4D97-AF65-F5344CB8AC3E}">
        <p14:creationId xmlns:p14="http://schemas.microsoft.com/office/powerpoint/2010/main" val="994018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Concretely, let’s say we have this video as a training data</a:t>
            </a:r>
            <a:endParaRPr lang="zh-CN" altLang="en-US" dirty="0"/>
          </a:p>
        </p:txBody>
      </p:sp>
    </p:spTree>
    <p:extLst>
      <p:ext uri="{BB962C8B-B14F-4D97-AF65-F5344CB8AC3E}">
        <p14:creationId xmlns:p14="http://schemas.microsoft.com/office/powerpoint/2010/main" val="2498892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We first provide a global caption that describes the overall scene such as background, in a recording studio room, and the attributes of characters like the dressing of this person. The global caption will stay unchanged throughout the video</a:t>
            </a:r>
            <a:endParaRPr lang="zh-CN" altLang="en-US" dirty="0"/>
          </a:p>
        </p:txBody>
      </p:sp>
    </p:spTree>
    <p:extLst>
      <p:ext uri="{BB962C8B-B14F-4D97-AF65-F5344CB8AC3E}">
        <p14:creationId xmlns:p14="http://schemas.microsoft.com/office/powerpoint/2010/main" val="56428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Then, we have several temporal captions, each consisting of a text description and its start and end time</a:t>
            </a:r>
            <a:endParaRPr lang="zh-CN" altLang="en-US" dirty="0"/>
          </a:p>
        </p:txBody>
      </p:sp>
    </p:spTree>
    <p:extLst>
      <p:ext uri="{BB962C8B-B14F-4D97-AF65-F5344CB8AC3E}">
        <p14:creationId xmlns:p14="http://schemas.microsoft.com/office/powerpoint/2010/main" val="1830855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In addition, we have an optional scene cut label. As you can see, there is a scene transition aka cut at 2s. We can train our model on such annotation, and we will be able to generate such effects at inference time. We will skip it for now and focus on temporal captions first</a:t>
            </a:r>
            <a:endParaRPr lang="zh-CN" altLang="en-US" dirty="0"/>
          </a:p>
        </p:txBody>
      </p:sp>
    </p:spTree>
    <p:extLst>
      <p:ext uri="{BB962C8B-B14F-4D97-AF65-F5344CB8AC3E}">
        <p14:creationId xmlns:p14="http://schemas.microsoft.com/office/powerpoint/2010/main" val="201965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The next question is, how to process global caption and temporal captions? In this paper, we fine-tune a large-scale pre-trained T2V diffusion model, which is implemented with diffusion transformer, </a:t>
            </a:r>
            <a:r>
              <a:rPr lang="en-US" altLang="zh-CN" dirty="0" err="1"/>
              <a:t>DiT</a:t>
            </a:r>
            <a:r>
              <a:rPr lang="en-US" altLang="zh-CN" dirty="0"/>
              <a:t>. The basic </a:t>
            </a:r>
            <a:r>
              <a:rPr lang="en-US" altLang="zh-CN" dirty="0" err="1"/>
              <a:t>DiT</a:t>
            </a:r>
            <a:r>
              <a:rPr lang="en-US" altLang="zh-CN" dirty="0"/>
              <a:t> block often contains a self-attn layer over all video tokens, followed by a cross-attn layer fusing video tokens and text embeddings of the text prompts. Now, we still use the original cross-attn for the global caption, but insert a new Temporal cross-attn to condition on temporal captions and scene cuts by </a:t>
            </a:r>
            <a:r>
              <a:rPr lang="en-US" altLang="zh-CN" dirty="0" err="1"/>
              <a:t>concating</a:t>
            </a:r>
            <a:r>
              <a:rPr lang="en-US" altLang="zh-CN" dirty="0"/>
              <a:t> everything together</a:t>
            </a:r>
            <a:endParaRPr lang="zh-CN" altLang="en-US" dirty="0"/>
          </a:p>
        </p:txBody>
      </p:sp>
    </p:spTree>
    <p:extLst>
      <p:ext uri="{BB962C8B-B14F-4D97-AF65-F5344CB8AC3E}">
        <p14:creationId xmlns:p14="http://schemas.microsoft.com/office/powerpoint/2010/main" val="3150983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What does that mean? Let’s take a closer look at the temporal cross-attn layer. Suppose we are generating a 6s video that contains 3 events. The Query video tokens have a time dimension T, and we ignore the spatial dimension h and w because we only care about time of events here. For each event, it has a text prompt, so with three events, we </a:t>
            </a:r>
            <a:r>
              <a:rPr lang="en-US" altLang="zh-CN" dirty="0" err="1"/>
              <a:t>concat</a:t>
            </a:r>
            <a:r>
              <a:rPr lang="en-US" altLang="zh-CN" dirty="0"/>
              <a:t> their text embedding together and get </a:t>
            </a:r>
            <a:r>
              <a:rPr lang="en-US" altLang="zh-CN" dirty="0" err="1"/>
              <a:t>smth</a:t>
            </a:r>
            <a:r>
              <a:rPr lang="en-US" altLang="zh-CN" dirty="0"/>
              <a:t> like this which is the Key in cross-attn</a:t>
            </a:r>
          </a:p>
          <a:p>
            <a:r>
              <a:rPr lang="en-US" altLang="zh-CN" dirty="0"/>
              <a:t>We know that the core in cross-attn is the QK attention map, that determines which video tokens will look at which text embeddings. So the challenge here is, how can we encode the time of events here? How can we tell the model, this trunk of video tokens belong to event 2, so it should focus on the text embedding of event 2?</a:t>
            </a:r>
          </a:p>
          <a:p>
            <a:r>
              <a:rPr lang="en-US" altLang="zh-CN" dirty="0"/>
              <a:t>Let’s first think about what will an ideal attn map look like</a:t>
            </a:r>
            <a:endParaRPr lang="zh-CN" altLang="en-US" dirty="0"/>
          </a:p>
        </p:txBody>
      </p:sp>
    </p:spTree>
    <p:extLst>
      <p:ext uri="{BB962C8B-B14F-4D97-AF65-F5344CB8AC3E}">
        <p14:creationId xmlns:p14="http://schemas.microsoft.com/office/powerpoint/2010/main" val="1563130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Maybe the most straightforward way is hard-masking. That is, we force video tokens to only attend to current event, and all zero to other events</a:t>
            </a:r>
          </a:p>
          <a:p>
            <a:r>
              <a:rPr lang="en-US" altLang="zh-CN" dirty="0"/>
              <a:t>However, intuitively, for frames close to an event boundary, it is beneficial to receive information from both events to synthesize a smooth transition. Our ablation also shows that hard attn masking often leads to abrupt changes at event boundaries</a:t>
            </a:r>
            <a:endParaRPr lang="zh-CN" altLang="en-US" dirty="0"/>
          </a:p>
        </p:txBody>
      </p:sp>
    </p:spTree>
    <p:extLst>
      <p:ext uri="{BB962C8B-B14F-4D97-AF65-F5344CB8AC3E}">
        <p14:creationId xmlns:p14="http://schemas.microsoft.com/office/powerpoint/2010/main" val="37790647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Instead, we propose to adopt a widely used positional encoding technique, </a:t>
            </a:r>
            <a:r>
              <a:rPr lang="en-US" altLang="zh-CN" dirty="0" err="1"/>
              <a:t>RoPE</a:t>
            </a:r>
            <a:r>
              <a:rPr lang="en-US" altLang="zh-CN" dirty="0"/>
              <a:t>, as a soft mask to guide the attn map. With our special modifications, our cross-attn map looks like this:</a:t>
            </a:r>
          </a:p>
          <a:p>
            <a:r>
              <a:rPr lang="en-US" altLang="zh-CN" dirty="0"/>
              <a:t>- An event has the highest attn weight with the middle frame of the event; and</a:t>
            </a:r>
          </a:p>
          <a:p>
            <a:r>
              <a:rPr lang="en-US" altLang="zh-CN" dirty="0"/>
              <a:t>- We have a smooth transition of the attention weight at the boundary of events – you can see that the weight is the same at these points, so the model also learns a smooth transition between events</a:t>
            </a:r>
            <a:endParaRPr lang="zh-CN" altLang="en-US" dirty="0"/>
          </a:p>
        </p:txBody>
      </p:sp>
    </p:spTree>
    <p:extLst>
      <p:ext uri="{BB962C8B-B14F-4D97-AF65-F5344CB8AC3E}">
        <p14:creationId xmlns:p14="http://schemas.microsoft.com/office/powerpoint/2010/main" val="1242937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So how do we achieve this? Let’s look at a simplified case of 2 events, and only 20 frames. At a high level, vanilla </a:t>
            </a:r>
            <a:r>
              <a:rPr lang="en-US" altLang="zh-CN" dirty="0" err="1"/>
              <a:t>RoPE</a:t>
            </a:r>
            <a:r>
              <a:rPr lang="en-US" altLang="zh-CN" dirty="0"/>
              <a:t> bind each token with an index, so tokens with close index are biased to attend more to each other</a:t>
            </a:r>
            <a:endParaRPr lang="zh-CN" altLang="en-US" dirty="0"/>
          </a:p>
        </p:txBody>
      </p:sp>
    </p:spTree>
    <p:extLst>
      <p:ext uri="{BB962C8B-B14F-4D97-AF65-F5344CB8AC3E}">
        <p14:creationId xmlns:p14="http://schemas.microsoft.com/office/powerpoint/2010/main" val="1169562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Intuitively, we can encode each video token with its time in the video, such as 0, 1, 2, 3, 4, 5 </a:t>
            </a:r>
            <a:r>
              <a:rPr lang="en-US" altLang="zh-CN" dirty="0" err="1"/>
              <a:t>bala</a:t>
            </a:r>
            <a:r>
              <a:rPr lang="en-US" altLang="zh-CN" dirty="0"/>
              <a:t> </a:t>
            </a:r>
            <a:r>
              <a:rPr lang="en-US" altLang="zh-CN" dirty="0" err="1"/>
              <a:t>bala</a:t>
            </a:r>
            <a:r>
              <a:rPr lang="en-US" altLang="zh-CN" dirty="0"/>
              <a:t> </a:t>
            </a:r>
            <a:r>
              <a:rPr lang="en-US" altLang="zh-CN" dirty="0" err="1"/>
              <a:t>bala</a:t>
            </a:r>
            <a:endParaRPr lang="zh-CN" altLang="en-US" dirty="0"/>
          </a:p>
        </p:txBody>
      </p:sp>
    </p:spTree>
    <p:extLst>
      <p:ext uri="{BB962C8B-B14F-4D97-AF65-F5344CB8AC3E}">
        <p14:creationId xmlns:p14="http://schemas.microsoft.com/office/powerpoint/2010/main" val="349918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a:t>To begin with, </a:t>
            </a:r>
            <a:r>
              <a:rPr lang="en-US" altLang="zh-CN" dirty="0"/>
              <a:t>what is multi-event video generation? How does it differ from common text-to-video generation? Well, a general T2V model often takes in only one text prompt, and the generated video usually contains only a single event</a:t>
            </a:r>
          </a:p>
          <a:p>
            <a:r>
              <a:rPr lang="en-US" altLang="zh-CN" dirty="0"/>
              <a:t>For example, in this super famous sora lady video, it’s 1-min long, but the content is just a lady walking, which is very boring</a:t>
            </a:r>
          </a:p>
          <a:p>
            <a:r>
              <a:rPr lang="en-US" altLang="zh-CN" dirty="0"/>
              <a:t>Sometimes, the video might contain scene cuts that describe multiple scenes, but again you cannot control when do these scene cuts happen. All you can do is just fine-tuning your text prompt and try different random seeds, hoping to get what you want in the model output</a:t>
            </a:r>
            <a:endParaRPr lang="zh-CN" altLang="en-US" dirty="0"/>
          </a:p>
        </p:txBody>
      </p:sp>
    </p:spTree>
    <p:extLst>
      <p:ext uri="{BB962C8B-B14F-4D97-AF65-F5344CB8AC3E}">
        <p14:creationId xmlns:p14="http://schemas.microsoft.com/office/powerpoint/2010/main" val="20622196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Then, for event text embeddings, we encode them with the middle time of each event</a:t>
            </a:r>
            <a:endParaRPr lang="zh-CN" altLang="en-US" dirty="0"/>
          </a:p>
        </p:txBody>
      </p:sp>
    </p:spTree>
    <p:extLst>
      <p:ext uri="{BB962C8B-B14F-4D97-AF65-F5344CB8AC3E}">
        <p14:creationId xmlns:p14="http://schemas.microsoft.com/office/powerpoint/2010/main" val="1687959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In this case, the mid-time of event 1 is 4, and the mid-time of event 2 is 9</a:t>
            </a:r>
            <a:endParaRPr lang="zh-CN" altLang="en-US" dirty="0"/>
          </a:p>
        </p:txBody>
      </p:sp>
    </p:spTree>
    <p:extLst>
      <p:ext uri="{BB962C8B-B14F-4D97-AF65-F5344CB8AC3E}">
        <p14:creationId xmlns:p14="http://schemas.microsoft.com/office/powerpoint/2010/main" val="12165181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And this is the attention map we get, under vanilla </a:t>
            </a:r>
            <a:r>
              <a:rPr lang="en-US" altLang="zh-CN" dirty="0" err="1"/>
              <a:t>RoPE</a:t>
            </a:r>
            <a:r>
              <a:rPr lang="en-US" altLang="zh-CN" dirty="0"/>
              <a:t>. Looks OK right? Actually no. What’s wrong here?</a:t>
            </a:r>
            <a:endParaRPr lang="zh-CN" altLang="en-US" dirty="0"/>
          </a:p>
        </p:txBody>
      </p:sp>
    </p:spTree>
    <p:extLst>
      <p:ext uri="{BB962C8B-B14F-4D97-AF65-F5344CB8AC3E}">
        <p14:creationId xmlns:p14="http://schemas.microsoft.com/office/powerpoint/2010/main" val="8404974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If we look closer, at a specific frame at t=7, this frame belongs to event 1, but when we count the distance, it’s actually closer to the midpoint of event 2. Right? t-mid-1 is 4 and t-mid-2 is 9, so the distance of frame 7 to event 1 is 3, which is larger than its distance to event 2 which is 2</a:t>
            </a:r>
          </a:p>
          <a:p>
            <a:r>
              <a:rPr lang="en-US" altLang="zh-CN" dirty="0"/>
              <a:t>As a result, frame 7 is encouraged to attend more to event 2 shown by the higher attention weight, which is wrong</a:t>
            </a:r>
            <a:endParaRPr lang="zh-CN" altLang="en-US" dirty="0"/>
          </a:p>
        </p:txBody>
      </p:sp>
    </p:spTree>
    <p:extLst>
      <p:ext uri="{BB962C8B-B14F-4D97-AF65-F5344CB8AC3E}">
        <p14:creationId xmlns:p14="http://schemas.microsoft.com/office/powerpoint/2010/main" val="38794929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Why does this happen? This is because events have different lengths. Thus, their midpoints’ distances to the event boundary are also different. Like here, 4 to 8 the distance is 4, while 9 to 8 the distance is only 1</a:t>
            </a:r>
            <a:endParaRPr lang="zh-CN" altLang="en-US" dirty="0"/>
          </a:p>
        </p:txBody>
      </p:sp>
    </p:spTree>
    <p:extLst>
      <p:ext uri="{BB962C8B-B14F-4D97-AF65-F5344CB8AC3E}">
        <p14:creationId xmlns:p14="http://schemas.microsoft.com/office/powerpoint/2010/main" val="34898027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How can we tackle this? We propose a simple modification to vanilla </a:t>
            </a:r>
            <a:r>
              <a:rPr lang="en-US" altLang="zh-CN" dirty="0" err="1"/>
              <a:t>RoPE</a:t>
            </a:r>
            <a:r>
              <a:rPr lang="en-US" altLang="zh-CN" dirty="0"/>
              <a:t>, called Rescaled </a:t>
            </a:r>
            <a:r>
              <a:rPr lang="en-US" altLang="zh-CN" dirty="0" err="1"/>
              <a:t>RoPE</a:t>
            </a:r>
            <a:r>
              <a:rPr lang="en-US" altLang="zh-CN" dirty="0"/>
              <a:t> or </a:t>
            </a:r>
            <a:r>
              <a:rPr lang="en-US" altLang="zh-CN" dirty="0" err="1"/>
              <a:t>ReRoPE</a:t>
            </a:r>
            <a:r>
              <a:rPr lang="en-US" altLang="zh-CN" dirty="0"/>
              <a:t>. If the issue happens when events have different durations, then we just rescale all events to have the same duration</a:t>
            </a:r>
            <a:endParaRPr lang="zh-CN" altLang="en-US" dirty="0"/>
          </a:p>
        </p:txBody>
      </p:sp>
    </p:spTree>
    <p:extLst>
      <p:ext uri="{BB962C8B-B14F-4D97-AF65-F5344CB8AC3E}">
        <p14:creationId xmlns:p14="http://schemas.microsoft.com/office/powerpoint/2010/main" val="7558925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What does that mean? Let’s say we make all events have the same duration of 4s. Then, we re-compute the </a:t>
            </a:r>
            <a:r>
              <a:rPr lang="en-US" altLang="zh-CN" dirty="0" err="1"/>
              <a:t>ReRoPE</a:t>
            </a:r>
            <a:r>
              <a:rPr lang="en-US" altLang="zh-CN" dirty="0"/>
              <a:t> index. As you can see, this is the old </a:t>
            </a:r>
            <a:r>
              <a:rPr lang="en-US" altLang="zh-CN" dirty="0" err="1"/>
              <a:t>RoPE</a:t>
            </a:r>
            <a:r>
              <a:rPr lang="en-US" altLang="zh-CN" dirty="0"/>
              <a:t> index, just the time of each frame, from 0 to 10s. For event 1, it goes from 8s to 4s, so every index is divided by 2. For event 2, it goes from 2s to 4s, so every index is multiplied by 2</a:t>
            </a:r>
            <a:endParaRPr lang="zh-CN" altLang="en-US" dirty="0"/>
          </a:p>
        </p:txBody>
      </p:sp>
    </p:spTree>
    <p:extLst>
      <p:ext uri="{BB962C8B-B14F-4D97-AF65-F5344CB8AC3E}">
        <p14:creationId xmlns:p14="http://schemas.microsoft.com/office/powerpoint/2010/main" val="34969603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Now, the middle time of event 1 becomes 2.0, and the middle time of event 2 becomes 6.0, which are used to encode the event text embeddings</a:t>
            </a:r>
            <a:endParaRPr lang="zh-CN" altLang="en-US" dirty="0"/>
          </a:p>
        </p:txBody>
      </p:sp>
    </p:spTree>
    <p:extLst>
      <p:ext uri="{BB962C8B-B14F-4D97-AF65-F5344CB8AC3E}">
        <p14:creationId xmlns:p14="http://schemas.microsoft.com/office/powerpoint/2010/main" val="30863225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And now we have the correct attention weight transitions</a:t>
            </a:r>
            <a:endParaRPr lang="zh-CN" altLang="en-US" dirty="0"/>
          </a:p>
        </p:txBody>
      </p:sp>
    </p:spTree>
    <p:extLst>
      <p:ext uri="{BB962C8B-B14F-4D97-AF65-F5344CB8AC3E}">
        <p14:creationId xmlns:p14="http://schemas.microsoft.com/office/powerpoint/2010/main" val="13800695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As you can see, the event boundary has t=4, whose distance to both events are both 2, leading to the same attention weight</a:t>
            </a:r>
            <a:endParaRPr lang="zh-CN" altLang="en-US" dirty="0"/>
          </a:p>
        </p:txBody>
      </p:sp>
    </p:spTree>
    <p:extLst>
      <p:ext uri="{BB962C8B-B14F-4D97-AF65-F5344CB8AC3E}">
        <p14:creationId xmlns:p14="http://schemas.microsoft.com/office/powerpoint/2010/main" val="2936223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Therefore, the goal of our task is to enable the generation of sequential events in current T2V video generators</a:t>
            </a:r>
          </a:p>
          <a:p>
            <a:r>
              <a:rPr lang="en-US" altLang="zh-CN" dirty="0"/>
              <a:t>But wait, you may wonder that current video models seem so good, maybe we can easily adapt them to do this task? What if we just concatenate the text description of all the events in one super long prompt and run existing models</a:t>
            </a:r>
          </a:p>
          <a:p>
            <a:r>
              <a:rPr lang="en-US" altLang="zh-CN" dirty="0"/>
              <a:t>The answer is no, all SOTA models will fail in this case</a:t>
            </a:r>
            <a:endParaRPr lang="zh-CN" altLang="en-US" dirty="0"/>
          </a:p>
        </p:txBody>
      </p:sp>
    </p:spTree>
    <p:extLst>
      <p:ext uri="{BB962C8B-B14F-4D97-AF65-F5344CB8AC3E}">
        <p14:creationId xmlns:p14="http://schemas.microsoft.com/office/powerpoint/2010/main" val="40047836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634A3-C1BC-7FB9-C8A7-264FA3A5189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C7F1DE4-7ADF-07D2-E128-2183FBDD1987}"/>
              </a:ext>
            </a:extLst>
          </p:cNvPr>
          <p:cNvSpPr>
            <a:spLocks noGrp="1" noRot="1" noChangeAspect="1"/>
          </p:cNvSpPr>
          <p:nvPr>
            <p:ph type="sldImg"/>
          </p:nvPr>
        </p:nvSpPr>
        <p:spPr>
          <a:xfrm>
            <a:off x="381000" y="685800"/>
            <a:ext cx="6096000" cy="3429000"/>
          </a:xfrm>
        </p:spPr>
      </p:sp>
      <p:sp>
        <p:nvSpPr>
          <p:cNvPr id="3" name="备注占位符 2">
            <a:extLst>
              <a:ext uri="{FF2B5EF4-FFF2-40B4-BE49-F238E27FC236}">
                <a16:creationId xmlns:a16="http://schemas.microsoft.com/office/drawing/2014/main" id="{8BAEE297-C652-02B2-5629-6AA51F103701}"/>
              </a:ext>
            </a:extLst>
          </p:cNvPr>
          <p:cNvSpPr>
            <a:spLocks noGrp="1"/>
          </p:cNvSpPr>
          <p:nvPr>
            <p:ph type="body" idx="1"/>
          </p:nvPr>
        </p:nvSpPr>
        <p:spPr/>
        <p:txBody>
          <a:bodyPr/>
          <a:lstStyle/>
          <a:p>
            <a:r>
              <a:rPr lang="en-US" altLang="zh-CN" dirty="0"/>
              <a:t>Now let’s look the entire pipeline again, we have these temporal captions, we input them to the temporal cross-attn layer, which uses </a:t>
            </a:r>
            <a:r>
              <a:rPr lang="en-US" altLang="zh-CN" dirty="0" err="1"/>
              <a:t>ReRoPE</a:t>
            </a:r>
            <a:r>
              <a:rPr lang="en-US" altLang="zh-CN" dirty="0"/>
              <a:t> to obtain the desired cross-attn map</a:t>
            </a:r>
          </a:p>
          <a:p>
            <a:r>
              <a:rPr lang="en-US" altLang="zh-CN" dirty="0"/>
              <a:t>Looks great, but what about the scene cut label?</a:t>
            </a:r>
            <a:endParaRPr lang="zh-CN" altLang="en-US" dirty="0"/>
          </a:p>
        </p:txBody>
      </p:sp>
    </p:spTree>
    <p:extLst>
      <p:ext uri="{BB962C8B-B14F-4D97-AF65-F5344CB8AC3E}">
        <p14:creationId xmlns:p14="http://schemas.microsoft.com/office/powerpoint/2010/main" val="37338261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To the best of our knowledge, our work is the first that controls the generation of scene cuts in a video. Professionally edited long videos such as movies often contain frequent cuts, prior works often remove these videos, or split them into shorter clips based on cuts. However, this reduces the amount of training data, and makes the model unable to learn such valuable information from professional video editor</a:t>
            </a:r>
          </a:p>
          <a:p>
            <a:r>
              <a:rPr lang="en-US" altLang="zh-CN" dirty="0"/>
              <a:t>We thus decide to keep all the cuts, and explicitly condition our model on them, so that we can control its generation at test time</a:t>
            </a:r>
          </a:p>
          <a:p>
            <a:r>
              <a:rPr lang="en-US" altLang="zh-CN" dirty="0"/>
              <a:t>How? Again with </a:t>
            </a:r>
            <a:r>
              <a:rPr lang="en-US" altLang="zh-CN" dirty="0" err="1"/>
              <a:t>ReRoPE</a:t>
            </a:r>
            <a:r>
              <a:rPr lang="en-US" altLang="zh-CN" dirty="0"/>
              <a:t> positional encoding</a:t>
            </a:r>
            <a:endParaRPr lang="zh-CN" altLang="en-US" dirty="0"/>
          </a:p>
        </p:txBody>
      </p:sp>
    </p:spTree>
    <p:extLst>
      <p:ext uri="{BB962C8B-B14F-4D97-AF65-F5344CB8AC3E}">
        <p14:creationId xmlns:p14="http://schemas.microsoft.com/office/powerpoint/2010/main" val="12692839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OK, so this is the temporal cross-attn without scene cut, we use the middle time of event to do </a:t>
            </a:r>
            <a:r>
              <a:rPr lang="en-US" altLang="zh-CN" dirty="0" err="1"/>
              <a:t>RoPE</a:t>
            </a:r>
            <a:endParaRPr lang="zh-CN" altLang="en-US" dirty="0"/>
          </a:p>
        </p:txBody>
      </p:sp>
    </p:spTree>
    <p:extLst>
      <p:ext uri="{BB962C8B-B14F-4D97-AF65-F5344CB8AC3E}">
        <p14:creationId xmlns:p14="http://schemas.microsoft.com/office/powerpoint/2010/main" val="13437981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Now given a scene cut and its time t=2, we treat it as a special temporal caption, whose start and end time are the same, are both 2s. And we use a learnable token as its text embedding. Then, we can just apply </a:t>
            </a:r>
            <a:r>
              <a:rPr lang="en-US" altLang="zh-CN" dirty="0" err="1"/>
              <a:t>ReRoPE</a:t>
            </a:r>
            <a:r>
              <a:rPr lang="en-US" altLang="zh-CN" dirty="0"/>
              <a:t> on it</a:t>
            </a:r>
            <a:endParaRPr lang="zh-CN" altLang="en-US" dirty="0"/>
          </a:p>
        </p:txBody>
      </p:sp>
    </p:spTree>
    <p:extLst>
      <p:ext uri="{BB962C8B-B14F-4D97-AF65-F5344CB8AC3E}">
        <p14:creationId xmlns:p14="http://schemas.microsoft.com/office/powerpoint/2010/main" val="13833343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The resulting cross-attn map looks like this – the cut token attends the most to video tokens at t=2, telling the model where it happens</a:t>
            </a:r>
            <a:endParaRPr lang="zh-CN" altLang="en-US" dirty="0"/>
          </a:p>
        </p:txBody>
      </p:sp>
    </p:spTree>
    <p:extLst>
      <p:ext uri="{BB962C8B-B14F-4D97-AF65-F5344CB8AC3E}">
        <p14:creationId xmlns:p14="http://schemas.microsoft.com/office/powerpoint/2010/main" val="19487632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Scene cut conditioning allows us to control shot transition in generated videos, such as a sudden change in camera pose</a:t>
            </a:r>
            <a:endParaRPr lang="zh-CN" altLang="en-US" dirty="0"/>
          </a:p>
        </p:txBody>
      </p:sp>
    </p:spTree>
    <p:extLst>
      <p:ext uri="{BB962C8B-B14F-4D97-AF65-F5344CB8AC3E}">
        <p14:creationId xmlns:p14="http://schemas.microsoft.com/office/powerpoint/2010/main" val="6553504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In this example, the prompt is a man uses a phone, then lifts his head, and then lowers again. When not inputting any cut, it’s a smooth video, the camera is static. When input a cut after the first event, it takes a sudden change. When input cuts after each event, the camera changes every time</a:t>
            </a:r>
            <a:endParaRPr lang="zh-CN" altLang="en-US" dirty="0"/>
          </a:p>
        </p:txBody>
      </p:sp>
    </p:spTree>
    <p:extLst>
      <p:ext uri="{BB962C8B-B14F-4D97-AF65-F5344CB8AC3E}">
        <p14:creationId xmlns:p14="http://schemas.microsoft.com/office/powerpoint/2010/main" val="34325288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This example is more clear. When not inputting any cut, it’s again a smooth video. When having one cut it has one change, and when having cuts after all events, the camera changes every time. But notice how the character, the laptop, and everything in the background remain the same. Overall, </a:t>
            </a:r>
            <a:r>
              <a:rPr lang="en-US" altLang="zh-CN" dirty="0" err="1"/>
              <a:t>MinT</a:t>
            </a:r>
            <a:r>
              <a:rPr lang="en-US" altLang="zh-CN" dirty="0"/>
              <a:t> is the first video model with this level of controllability</a:t>
            </a:r>
            <a:endParaRPr lang="zh-CN" altLang="en-US" dirty="0"/>
          </a:p>
        </p:txBody>
      </p:sp>
    </p:spTree>
    <p:extLst>
      <p:ext uri="{BB962C8B-B14F-4D97-AF65-F5344CB8AC3E}">
        <p14:creationId xmlns:p14="http://schemas.microsoft.com/office/powerpoint/2010/main" val="36972891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OK. Now let’s look at experiments. For training data, we need videos with text captions and timestamps. Surprisingly, existing datasets are all not suitable – they are either too small to fine-tune a large video diffusion model, or the visual quality is very bad, or the labeling of events are not fine-grained enough. Therefore, we manually label ~200k videos with temporal captions, and run a pre-trained scene cut detector to annotate all cuts in the video. We then fine-tune the entire model for ~10k iterations on 256 A100 GPUs, which takes ~a week</a:t>
            </a:r>
          </a:p>
          <a:p>
            <a:r>
              <a:rPr lang="en-US" altLang="zh-CN" dirty="0"/>
              <a:t>For evaluation, we have a holdout validation set from our training data (~2k), and a dataset published by Google called </a:t>
            </a:r>
            <a:r>
              <a:rPr lang="en-US" altLang="zh-CN" dirty="0" err="1"/>
              <a:t>StoryBench</a:t>
            </a:r>
            <a:r>
              <a:rPr lang="en-US" altLang="zh-CN" dirty="0"/>
              <a:t> (~3k), which has the same temporal captions as our format</a:t>
            </a:r>
            <a:endParaRPr lang="zh-CN" altLang="en-US" dirty="0"/>
          </a:p>
        </p:txBody>
      </p:sp>
    </p:spTree>
    <p:extLst>
      <p:ext uri="{BB962C8B-B14F-4D97-AF65-F5344CB8AC3E}">
        <p14:creationId xmlns:p14="http://schemas.microsoft.com/office/powerpoint/2010/main" val="7131344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We compare our model with SOTA open-source and commercial models</a:t>
            </a:r>
          </a:p>
          <a:p>
            <a:r>
              <a:rPr lang="en-US" altLang="zh-CN" dirty="0" err="1"/>
              <a:t>MinT</a:t>
            </a:r>
            <a:r>
              <a:rPr lang="en-US" altLang="zh-CN" dirty="0"/>
              <a:t> generates the correct video with the man typing on the laptop, touches his headphone, closes the laptop, and stands up</a:t>
            </a:r>
          </a:p>
          <a:p>
            <a:r>
              <a:rPr lang="en-US" altLang="zh-CN" dirty="0"/>
              <a:t>In contrast, none of these SOTA models can generate all events</a:t>
            </a:r>
            <a:endParaRPr lang="zh-CN" altLang="en-US" dirty="0"/>
          </a:p>
        </p:txBody>
      </p:sp>
    </p:spTree>
    <p:extLst>
      <p:ext uri="{BB962C8B-B14F-4D97-AF65-F5344CB8AC3E}">
        <p14:creationId xmlns:p14="http://schemas.microsoft.com/office/powerpoint/2010/main" val="4294794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Here I’m showing one example, the text prompt is like doing morning exercise. We want the man to first raises his both arms, then lowers them down, then extends to his left, and finally extends to his right. Notice that we want to move both arms always in the same direction</a:t>
            </a:r>
          </a:p>
          <a:p>
            <a:r>
              <a:rPr lang="en-US" altLang="zh-CN" dirty="0"/>
              <a:t>We tested two SOTA open-source models, </a:t>
            </a:r>
            <a:r>
              <a:rPr lang="en-US" altLang="zh-CN" dirty="0" err="1"/>
              <a:t>CogVideoX</a:t>
            </a:r>
            <a:r>
              <a:rPr lang="en-US" altLang="zh-CN" dirty="0"/>
              <a:t> and Mochi, and three SOTA commercial models, Kling, Gen3 from Runway, and Sora from OpenAI</a:t>
            </a:r>
          </a:p>
          <a:p>
            <a:r>
              <a:rPr lang="en-US" altLang="zh-CN" dirty="0" err="1"/>
              <a:t>CogVideoX</a:t>
            </a:r>
            <a:r>
              <a:rPr lang="en-US" altLang="zh-CN" dirty="0"/>
              <a:t> has large motion, but it misses the later two events; Mochi has almost static motion, maybe because the text prompt is out of training distribution; Kling does the best, it does up, down, left, but then it’s not moving both arms to right, but on both sides. Gen3 is also bad. For Sora, it releases its API after our work, and it has a so-called storyboard function that claims to do exactly the same task multi-event generation, but I test it and TBH I don’t what it is doing</a:t>
            </a:r>
          </a:p>
          <a:p>
            <a:r>
              <a:rPr lang="en-US" altLang="zh-CN" dirty="0"/>
              <a:t>Overall we tested many prompts, and all SOTA models either ignore some events, and merge multiple events together</a:t>
            </a:r>
            <a:endParaRPr lang="zh-CN" altLang="en-US" dirty="0"/>
          </a:p>
        </p:txBody>
      </p:sp>
    </p:spTree>
    <p:extLst>
      <p:ext uri="{BB962C8B-B14F-4D97-AF65-F5344CB8AC3E}">
        <p14:creationId xmlns:p14="http://schemas.microsoft.com/office/powerpoint/2010/main" val="27344365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Here, </a:t>
            </a:r>
            <a:r>
              <a:rPr lang="en-US" altLang="zh-CN" dirty="0" err="1"/>
              <a:t>MinT</a:t>
            </a:r>
            <a:r>
              <a:rPr lang="en-US" altLang="zh-CN" dirty="0"/>
              <a:t> generates the woman first tapping on her phone, then takes a selfie, then lowers the phone and type again, and finally adjusts her hair</a:t>
            </a:r>
          </a:p>
          <a:p>
            <a:r>
              <a:rPr lang="en-US" altLang="zh-CN" dirty="0"/>
              <a:t>Again, none of SOTA models can generate all the events</a:t>
            </a:r>
            <a:endParaRPr lang="zh-CN" altLang="en-US" dirty="0"/>
          </a:p>
        </p:txBody>
      </p:sp>
    </p:spTree>
    <p:extLst>
      <p:ext uri="{BB962C8B-B14F-4D97-AF65-F5344CB8AC3E}">
        <p14:creationId xmlns:p14="http://schemas.microsoft.com/office/powerpoint/2010/main" val="35605386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Now let’s look at the time control ability of </a:t>
            </a:r>
            <a:r>
              <a:rPr lang="en-US" altLang="zh-CN" dirty="0" err="1"/>
              <a:t>MinT</a:t>
            </a:r>
            <a:r>
              <a:rPr lang="en-US" altLang="zh-CN" dirty="0"/>
              <a:t>. We can specify the start and end time of each event. Here, in each row, we offset the events by a different number of seconds, basically making them happens earlier or later. And in the result, you can see the smooth progress of events over time. In addition, we roughly keep the appearance of the subject and background the same. This capacity is very useful in content creation, when people want to adjust the temporal dynamics of videos</a:t>
            </a:r>
            <a:endParaRPr lang="zh-CN" altLang="en-US" dirty="0"/>
          </a:p>
        </p:txBody>
      </p:sp>
    </p:spTree>
    <p:extLst>
      <p:ext uri="{BB962C8B-B14F-4D97-AF65-F5344CB8AC3E}">
        <p14:creationId xmlns:p14="http://schemas.microsoft.com/office/powerpoint/2010/main" val="25764422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For pro content creators, the extra controllability of </a:t>
            </a:r>
            <a:r>
              <a:rPr lang="en-US" altLang="zh-CN" dirty="0" err="1"/>
              <a:t>MinT</a:t>
            </a:r>
            <a:r>
              <a:rPr lang="en-US" altLang="zh-CN" dirty="0"/>
              <a:t> is great. But for regular user, one concern you may have is, previously you only need one text prompt to generate a video, but now you need to write all the temporal captions and their time range, which is </a:t>
            </a:r>
            <a:r>
              <a:rPr lang="en-US" altLang="zh-CN" dirty="0" err="1"/>
              <a:t>kinda</a:t>
            </a:r>
            <a:r>
              <a:rPr lang="en-US" altLang="zh-CN" dirty="0"/>
              <a:t> tedious</a:t>
            </a:r>
          </a:p>
          <a:p>
            <a:r>
              <a:rPr lang="en-US" altLang="zh-CN" dirty="0"/>
              <a:t>Don’t worry! We show that LLMs can help you with that. Given a short prompt, LLMs can extend it to the global caption and temporal captions we want, leading to videos with enhanced motion</a:t>
            </a:r>
            <a:endParaRPr lang="zh-CN" altLang="en-US" dirty="0"/>
          </a:p>
        </p:txBody>
      </p:sp>
    </p:spTree>
    <p:extLst>
      <p:ext uri="{BB962C8B-B14F-4D97-AF65-F5344CB8AC3E}">
        <p14:creationId xmlns:p14="http://schemas.microsoft.com/office/powerpoint/2010/main" val="13061676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For example, we have this caption: a cat drinking water. If you just run our base T2V model, it generates a video with repeated motion, which is very boring</a:t>
            </a:r>
            <a:endParaRPr lang="zh-CN" altLang="en-US" dirty="0"/>
          </a:p>
        </p:txBody>
      </p:sp>
    </p:spTree>
    <p:extLst>
      <p:ext uri="{BB962C8B-B14F-4D97-AF65-F5344CB8AC3E}">
        <p14:creationId xmlns:p14="http://schemas.microsoft.com/office/powerpoint/2010/main" val="26141134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With an LLM, it extends it to multiple actions, and the generated video looks much more interesting</a:t>
            </a:r>
            <a:endParaRPr lang="zh-CN" altLang="en-US" dirty="0"/>
          </a:p>
        </p:txBody>
      </p:sp>
    </p:spTree>
    <p:extLst>
      <p:ext uri="{BB962C8B-B14F-4D97-AF65-F5344CB8AC3E}">
        <p14:creationId xmlns:p14="http://schemas.microsoft.com/office/powerpoint/2010/main" val="1333612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Here is another example. With a short caption: a bear climbing a tree, the generated video is boring</a:t>
            </a:r>
            <a:endParaRPr lang="zh-CN" altLang="en-US" dirty="0"/>
          </a:p>
        </p:txBody>
      </p:sp>
    </p:spTree>
    <p:extLst>
      <p:ext uri="{BB962C8B-B14F-4D97-AF65-F5344CB8AC3E}">
        <p14:creationId xmlns:p14="http://schemas.microsoft.com/office/powerpoint/2010/main" val="853952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An LLM extends it to four events, resulting in a much more dynamic video</a:t>
            </a:r>
            <a:endParaRPr lang="zh-CN" altLang="en-US" dirty="0"/>
          </a:p>
        </p:txBody>
      </p:sp>
    </p:spTree>
    <p:extLst>
      <p:ext uri="{BB962C8B-B14F-4D97-AF65-F5344CB8AC3E}">
        <p14:creationId xmlns:p14="http://schemas.microsoft.com/office/powerpoint/2010/main" val="10323126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Another concern you may have is, </a:t>
            </a:r>
            <a:r>
              <a:rPr lang="en-US" altLang="zh-CN" dirty="0" err="1"/>
              <a:t>MinT</a:t>
            </a:r>
            <a:r>
              <a:rPr lang="en-US" altLang="zh-CN" dirty="0"/>
              <a:t> is fine-tuned mostly on daily human videos. Will it lose the creativity to imagine novel concepts?</a:t>
            </a:r>
          </a:p>
          <a:p>
            <a:r>
              <a:rPr lang="en-US" altLang="zh-CN" dirty="0"/>
              <a:t>We show that it can also generate multi-event videos with novel concepts such as warriors with swords, animals like cat, and spaceship</a:t>
            </a:r>
            <a:endParaRPr lang="zh-CN" altLang="en-US" dirty="0"/>
          </a:p>
        </p:txBody>
      </p:sp>
    </p:spTree>
    <p:extLst>
      <p:ext uri="{BB962C8B-B14F-4D97-AF65-F5344CB8AC3E}">
        <p14:creationId xmlns:p14="http://schemas.microsoft.com/office/powerpoint/2010/main" val="6944560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As the first attempt in time-controlled video generation, </a:t>
            </a:r>
            <a:r>
              <a:rPr lang="en-US" altLang="zh-CN" dirty="0" err="1"/>
              <a:t>MinT</a:t>
            </a:r>
            <a:r>
              <a:rPr lang="en-US" altLang="zh-CN" dirty="0"/>
              <a:t> has several limitations. For example, it’s fine-tuned from a base T2V model, so it inherits all its limitations such as unable to handle human hands or model complex physics. This should be solved with a better base model</a:t>
            </a:r>
          </a:p>
          <a:p>
            <a:r>
              <a:rPr lang="en-US" altLang="zh-CN" dirty="0" err="1"/>
              <a:t>MinT</a:t>
            </a:r>
            <a:r>
              <a:rPr lang="en-US" altLang="zh-CN" dirty="0"/>
              <a:t> also sometimes have issue with multi-object concept binding, like when there are multiple persons in the video, it confuses their attributes. This is an issue with spatial binding, and can be solved when we also do spatial grounding like providing object bounding box to the model</a:t>
            </a:r>
          </a:p>
          <a:p>
            <a:r>
              <a:rPr lang="en-US" altLang="zh-CN" dirty="0"/>
              <a:t>Finally, </a:t>
            </a:r>
            <a:r>
              <a:rPr lang="en-US" altLang="zh-CN" dirty="0" err="1"/>
              <a:t>MinT</a:t>
            </a:r>
            <a:r>
              <a:rPr lang="en-US" altLang="zh-CN" dirty="0"/>
              <a:t> sometimes struggles with object association between global and temporal captions. In this example, the global caption says “a woman wearing a red device”, and the temporal caption says “she adjusts the device on her eyes”. We know that they mean the same thing, but the model gets confused and generates a new red device. To solve this, we may need a specific layer to do information exchange between global and temporal captions, and of course, more training data</a:t>
            </a:r>
            <a:endParaRPr lang="zh-CN" altLang="en-US" dirty="0"/>
          </a:p>
        </p:txBody>
      </p:sp>
    </p:spTree>
    <p:extLst>
      <p:ext uri="{BB962C8B-B14F-4D97-AF65-F5344CB8AC3E}">
        <p14:creationId xmlns:p14="http://schemas.microsoft.com/office/powerpoint/2010/main" val="22134954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I’m very excited about this paper as it opens up many future directions. If we think about a movie, it consists of many shots, and each shot is usually shorter than 10s. Existing video models, as well as </a:t>
            </a:r>
            <a:r>
              <a:rPr lang="en-US" altLang="zh-CN" dirty="0" err="1"/>
              <a:t>MinT</a:t>
            </a:r>
            <a:r>
              <a:rPr lang="en-US" altLang="zh-CN" dirty="0"/>
              <a:t>, can generate a 10s video, but cannot do longer</a:t>
            </a:r>
          </a:p>
          <a:p>
            <a:r>
              <a:rPr lang="en-US" altLang="zh-CN" dirty="0"/>
              <a:t>Yet, this sounds very enough for most of the cases. Then in order to generate a movie or long video, we can combine </a:t>
            </a:r>
            <a:r>
              <a:rPr lang="en-US" altLang="zh-CN" dirty="0" err="1"/>
              <a:t>MinT</a:t>
            </a:r>
            <a:r>
              <a:rPr lang="en-US" altLang="zh-CN" dirty="0"/>
              <a:t> with video personalization methods that maintain the appearance of subjects between videos. This way, we can get both intra- and inter-shot subject consistency, and control the time of plots. To me this is a very interesting application to look at</a:t>
            </a:r>
            <a:endParaRPr lang="zh-CN" altLang="en-US" dirty="0"/>
          </a:p>
        </p:txBody>
      </p:sp>
    </p:spTree>
    <p:extLst>
      <p:ext uri="{BB962C8B-B14F-4D97-AF65-F5344CB8AC3E}">
        <p14:creationId xmlns:p14="http://schemas.microsoft.com/office/powerpoint/2010/main" val="1285932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In this paper, we present </a:t>
            </a:r>
            <a:r>
              <a:rPr lang="en-US" altLang="zh-CN" dirty="0" err="1"/>
              <a:t>MinT</a:t>
            </a:r>
            <a:r>
              <a:rPr lang="en-US" altLang="zh-CN" dirty="0"/>
              <a:t>, a text-guided model that supports clear multi-event generation. In addition, we can control the precise time range of each event, when do they start and when do they end. This is never possible in prior models</a:t>
            </a:r>
          </a:p>
          <a:p>
            <a:r>
              <a:rPr lang="en-US" altLang="zh-CN" dirty="0"/>
              <a:t>In this presentation, I will use color border to indicate the desired time range of each event so that you can verify their alignment easily</a:t>
            </a:r>
          </a:p>
        </p:txBody>
      </p:sp>
    </p:spTree>
    <p:extLst>
      <p:ext uri="{BB962C8B-B14F-4D97-AF65-F5344CB8AC3E}">
        <p14:creationId xmlns:p14="http://schemas.microsoft.com/office/powerpoint/2010/main" val="10514721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OK that’s all for the presentation. We have more video results on our project page. Thanks for listening. I’ll take any questions</a:t>
            </a:r>
            <a:endParaRPr lang="zh-CN" altLang="en-US" dirty="0"/>
          </a:p>
        </p:txBody>
      </p:sp>
    </p:spTree>
    <p:extLst>
      <p:ext uri="{BB962C8B-B14F-4D97-AF65-F5344CB8AC3E}">
        <p14:creationId xmlns:p14="http://schemas.microsoft.com/office/powerpoint/2010/main" val="2482964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Before diving into our method, let’s think about why existing models all fail. While time-control is a very new topic in generative models, people have been studying spatial control for a long time. People realize that existing models are bad at understanding complicated spatial relationship. For example, a dog puts its arm above a ball, the generated images contain the correct objects but with the wrong spatial layout</a:t>
            </a:r>
            <a:endParaRPr lang="zh-CN" altLang="en-US" dirty="0"/>
          </a:p>
        </p:txBody>
      </p:sp>
    </p:spTree>
    <p:extLst>
      <p:ext uri="{BB962C8B-B14F-4D97-AF65-F5344CB8AC3E}">
        <p14:creationId xmlns:p14="http://schemas.microsoft.com/office/powerpoint/2010/main" val="3221434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To solve this, later work propose to explicitly ground objects to a spatial location in the image. For example, by associating them with bounding boxes or segmentation masks, the task becomes much easier and the model generates the correct structure</a:t>
            </a:r>
            <a:endParaRPr lang="zh-CN" altLang="en-US" dirty="0"/>
          </a:p>
        </p:txBody>
      </p:sp>
    </p:spTree>
    <p:extLst>
      <p:ext uri="{BB962C8B-B14F-4D97-AF65-F5344CB8AC3E}">
        <p14:creationId xmlns:p14="http://schemas.microsoft.com/office/powerpoint/2010/main" val="3632191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Similarly, a multi-event text prompt has a very complicated temporal structure. The model needs to first plan the time range of each event so that their total length fits an entire video, and then fill in the right content to each event. This involves complex reasoning and we suspect that it’s beyond the capacity of current video generators</a:t>
            </a:r>
            <a:endParaRPr lang="zh-CN" altLang="en-US" dirty="0"/>
          </a:p>
        </p:txBody>
      </p:sp>
    </p:spTree>
    <p:extLst>
      <p:ext uri="{BB962C8B-B14F-4D97-AF65-F5344CB8AC3E}">
        <p14:creationId xmlns:p14="http://schemas.microsoft.com/office/powerpoint/2010/main" val="3628949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Inspired by how people handle spatial prompts, we propose to provide explicit temporal grounding of events as model input, by associating each event with its start and end time. Previously, we have a super long text prompt mixing multiple events. Now after temporal grounding, they are bind to a time range in the temporal dimension, so the model can focus on one event at a time, making multi-event generation much easier</a:t>
            </a:r>
            <a:endParaRPr lang="zh-CN" altLang="en-US" dirty="0"/>
          </a:p>
        </p:txBody>
      </p:sp>
    </p:spTree>
    <p:extLst>
      <p:ext uri="{BB962C8B-B14F-4D97-AF65-F5344CB8AC3E}">
        <p14:creationId xmlns:p14="http://schemas.microsoft.com/office/powerpoint/2010/main" val="1947885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93"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01" name="Sandy path between two hills leading to the ocean"/>
          <p:cNvSpPr>
            <a:spLocks noGrp="1"/>
          </p:cNvSpPr>
          <p:nvPr>
            <p:ph type="pic" sz="quarter" idx="21"/>
          </p:nvPr>
        </p:nvSpPr>
        <p:spPr>
          <a:xfrm>
            <a:off x="15300325" y="7048500"/>
            <a:ext cx="8324850" cy="5549900"/>
          </a:xfrm>
          <a:prstGeom prst="rect">
            <a:avLst/>
          </a:prstGeom>
        </p:spPr>
        <p:txBody>
          <a:bodyPr lIns="91439" tIns="45719" rIns="91439" bIns="45719" anchor="t">
            <a:noAutofit/>
          </a:bodyPr>
          <a:lstStyle/>
          <a:p>
            <a:endParaRPr/>
          </a:p>
        </p:txBody>
      </p:sp>
      <p:sp>
        <p:nvSpPr>
          <p:cNvPr id="102" name="Heron flying low over a beach with a short fence in the foreground"/>
          <p:cNvSpPr>
            <a:spLocks noGrp="1"/>
          </p:cNvSpPr>
          <p:nvPr>
            <p:ph type="pic" sz="quarter" idx="22"/>
          </p:nvPr>
        </p:nvSpPr>
        <p:spPr>
          <a:xfrm>
            <a:off x="15760700" y="863600"/>
            <a:ext cx="7404100" cy="7404100"/>
          </a:xfrm>
          <a:prstGeom prst="rect">
            <a:avLst/>
          </a:prstGeom>
        </p:spPr>
        <p:txBody>
          <a:bodyPr lIns="91439" tIns="45719" rIns="91439" bIns="45719" anchor="t">
            <a:noAutofit/>
          </a:bodyPr>
          <a:lstStyle/>
          <a:p>
            <a:endParaRPr/>
          </a:p>
        </p:txBody>
      </p:sp>
      <p:sp>
        <p:nvSpPr>
          <p:cNvPr id="103" name="View of beach and sea from a grassy sand dune"/>
          <p:cNvSpPr>
            <a:spLocks noGrp="1"/>
          </p:cNvSpPr>
          <p:nvPr>
            <p:ph type="pic" idx="23"/>
          </p:nvPr>
        </p:nvSpPr>
        <p:spPr>
          <a:xfrm>
            <a:off x="-990600" y="1130300"/>
            <a:ext cx="17202150" cy="11468100"/>
          </a:xfrm>
          <a:prstGeom prst="rect">
            <a:avLst/>
          </a:prstGeom>
        </p:spPr>
        <p:txBody>
          <a:bodyPr lIns="91439" tIns="45719" rIns="91439" bIns="45719" anchor="t">
            <a:noAutofit/>
          </a:bodyPr>
          <a:lstStyle/>
          <a:p>
            <a:endParaRPr/>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1" name="–Johnny Appleseed"/>
          <p:cNvSpPr txBox="1">
            <a:spLocks noGrp="1"/>
          </p:cNvSpPr>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112" name="“Type a quote here.”"/>
          <p:cNvSpPr txBox="1">
            <a:spLocks noGrp="1"/>
          </p:cNvSpPr>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1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20" name="View of beach and sea from a grassy sand dune"/>
          <p:cNvSpPr>
            <a:spLocks noGrp="1"/>
          </p:cNvSpPr>
          <p:nvPr>
            <p:ph type="pic" idx="21"/>
          </p:nvPr>
        </p:nvSpPr>
        <p:spPr>
          <a:xfrm>
            <a:off x="-50800" y="-1270000"/>
            <a:ext cx="24485600" cy="16323734"/>
          </a:xfrm>
          <a:prstGeom prst="rect">
            <a:avLst/>
          </a:prstGeom>
        </p:spPr>
        <p:txBody>
          <a:bodyPr lIns="91439" tIns="45719" rIns="91439" bIns="45719" anchor="t">
            <a:noAutofit/>
          </a:bodyPr>
          <a:lstStyle/>
          <a:p>
            <a:endParaRPr/>
          </a:p>
        </p:txBody>
      </p:sp>
      <p:sp>
        <p:nvSpPr>
          <p:cNvPr id="1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View of beach and sea from a grassy sand dune"/>
          <p:cNvSpPr>
            <a:spLocks noGrp="1"/>
          </p:cNvSpPr>
          <p:nvPr>
            <p:ph type="pic" idx="21"/>
          </p:nvPr>
        </p:nvSpPr>
        <p:spPr>
          <a:xfrm>
            <a:off x="3125968" y="-393700"/>
            <a:ext cx="18135601" cy="120904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Heron flying low over a beach with a short fence in the foreground"/>
          <p:cNvSpPr>
            <a:spLocks noGrp="1"/>
          </p:cNvSpPr>
          <p:nvPr>
            <p:ph type="pic" sz="half" idx="21"/>
          </p:nvPr>
        </p:nvSpPr>
        <p:spPr>
          <a:xfrm>
            <a:off x="12827000" y="952500"/>
            <a:ext cx="11468100" cy="114681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andy path between two hills leading to the ocean"/>
          <p:cNvSpPr>
            <a:spLocks noGrp="1"/>
          </p:cNvSpPr>
          <p:nvPr>
            <p:ph type="pic" sz="half" idx="21"/>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Bullets &amp; Live Video Small">
    <p:spTree>
      <p:nvGrpSpPr>
        <p:cNvPr id="1" name=""/>
        <p:cNvGrpSpPr/>
        <p:nvPr/>
      </p:nvGrpSpPr>
      <p:grpSpPr>
        <a:xfrm>
          <a:off x="0" y="0"/>
          <a:ext cx="0" cy="0"/>
          <a:chOff x="0" y="0"/>
          <a:chExt cx="0" cy="0"/>
        </a:xfrm>
      </p:grpSpPr>
      <p:sp>
        <p:nvSpPr>
          <p:cNvPr id="75" name="Title Text"/>
          <p:cNvSpPr txBox="1">
            <a:spLocks noGrp="1"/>
          </p:cNvSpPr>
          <p:nvPr>
            <p:ph type="title"/>
          </p:nvPr>
        </p:nvSpPr>
        <p:spPr>
          <a:prstGeom prst="rect">
            <a:avLst/>
          </a:prstGeom>
        </p:spPr>
        <p:txBody>
          <a:bodyPr/>
          <a:lstStyle/>
          <a:p>
            <a:r>
              <a:t>Title Text</a:t>
            </a:r>
          </a:p>
        </p:txBody>
      </p:sp>
      <p:sp>
        <p:nvSpPr>
          <p:cNvPr id="76"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Bullets &amp; Live Video Large">
    <p:spTree>
      <p:nvGrpSpPr>
        <p:cNvPr id="1" name=""/>
        <p:cNvGrpSpPr/>
        <p:nvPr/>
      </p:nvGrpSpPr>
      <p:grpSpPr>
        <a:xfrm>
          <a:off x="0" y="0"/>
          <a:ext cx="0" cy="0"/>
          <a:chOff x="0" y="0"/>
          <a:chExt cx="0" cy="0"/>
        </a:xfrm>
      </p:grpSpPr>
      <p:sp>
        <p:nvSpPr>
          <p:cNvPr id="84" name="Title Text"/>
          <p:cNvSpPr txBox="1">
            <a:spLocks noGrp="1"/>
          </p:cNvSpPr>
          <p:nvPr>
            <p:ph type="title"/>
          </p:nvPr>
        </p:nvSpPr>
        <p:spPr>
          <a:prstGeom prst="rect">
            <a:avLst/>
          </a:prstGeom>
        </p:spPr>
        <p:txBody>
          <a:bodyPr/>
          <a:lstStyle/>
          <a:p>
            <a:r>
              <a:t>Title Text</a:t>
            </a:r>
          </a:p>
        </p:txBody>
      </p:sp>
      <p:sp>
        <p:nvSpPr>
          <p:cNvPr id="85"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3442347" y="12765411"/>
            <a:ext cx="646011" cy="656590"/>
          </a:xfrm>
          <a:prstGeom prst="rect">
            <a:avLst/>
          </a:prstGeom>
          <a:ln w="12700">
            <a:miter lim="400000"/>
          </a:ln>
        </p:spPr>
        <p:txBody>
          <a:bodyPr wrap="none" lIns="50800" tIns="50800" rIns="50800" bIns="50800">
            <a:spAutoFit/>
          </a:bodyPr>
          <a:lstStyle>
            <a:lvl1pPr algn="ctr">
              <a:spcBef>
                <a:spcPts val="0"/>
              </a:spcBef>
              <a:defRPr sz="3600">
                <a:latin typeface="Helvetica Neue Light"/>
                <a:ea typeface="Helvetica Neue Light"/>
                <a:cs typeface="Helvetica Neue Light"/>
                <a:sym typeface="Helvetica Neue Light"/>
              </a:defRPr>
            </a:lvl1pPr>
          </a:lstStyle>
          <a:p>
            <a:fld id="{86CB4B4D-7CA3-9044-876B-883B54F8677D}" type="slidenum">
              <a:rPr lang="en-US" altLang="zh-CN" smtClean="0"/>
              <a:pPr/>
              <a:t>‹#›</a:t>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hf hdr="0" ftr="0" dt="0"/>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457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914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1371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1828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22860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2743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3200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3657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video" Target="../media/media4.mp4"/><Relationship Id="rId13" Type="http://schemas.openxmlformats.org/officeDocument/2006/relationships/hyperlink" Target="https://mint-video.github.io/" TargetMode="External"/><Relationship Id="rId18" Type="http://schemas.openxmlformats.org/officeDocument/2006/relationships/image" Target="../media/image5.png"/><Relationship Id="rId3" Type="http://schemas.microsoft.com/office/2007/relationships/media" Target="../media/media2.mp4"/><Relationship Id="rId21" Type="http://schemas.openxmlformats.org/officeDocument/2006/relationships/image" Target="../media/image8.png"/><Relationship Id="rId7" Type="http://schemas.microsoft.com/office/2007/relationships/media" Target="../media/media4.mp4"/><Relationship Id="rId12" Type="http://schemas.openxmlformats.org/officeDocument/2006/relationships/notesSlide" Target="../notesSlides/notesSlide1.xml"/><Relationship Id="rId17" Type="http://schemas.openxmlformats.org/officeDocument/2006/relationships/image" Target="../media/image4.png"/><Relationship Id="rId2" Type="http://schemas.openxmlformats.org/officeDocument/2006/relationships/video" Target="../media/media1.mp4"/><Relationship Id="rId16" Type="http://schemas.openxmlformats.org/officeDocument/2006/relationships/image" Target="../media/image3.jpeg"/><Relationship Id="rId20" Type="http://schemas.openxmlformats.org/officeDocument/2006/relationships/image" Target="../media/image7.pn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slideLayout" Target="../slideLayouts/slideLayout1.xml"/><Relationship Id="rId5" Type="http://schemas.microsoft.com/office/2007/relationships/media" Target="../media/media3.mp4"/><Relationship Id="rId15" Type="http://schemas.openxmlformats.org/officeDocument/2006/relationships/image" Target="../media/image2.jpeg"/><Relationship Id="rId10" Type="http://schemas.openxmlformats.org/officeDocument/2006/relationships/video" Target="../media/media5.mp4"/><Relationship Id="rId19" Type="http://schemas.openxmlformats.org/officeDocument/2006/relationships/image" Target="../media/image6.png"/><Relationship Id="rId4" Type="http://schemas.openxmlformats.org/officeDocument/2006/relationships/video" Target="../media/media2.mp4"/><Relationship Id="rId9" Type="http://schemas.microsoft.com/office/2007/relationships/media" Target="../media/media5.mp4"/><Relationship Id="rId14" Type="http://schemas.openxmlformats.org/officeDocument/2006/relationships/image" Target="../media/image1.png"/><Relationship Id="rId22"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4.mp4"/><Relationship Id="rId1" Type="http://schemas.microsoft.com/office/2007/relationships/media" Target="../media/media14.mp4"/><Relationship Id="rId5" Type="http://schemas.openxmlformats.org/officeDocument/2006/relationships/image" Target="../media/image2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7.mp4"/><Relationship Id="rId7" Type="http://schemas.openxmlformats.org/officeDocument/2006/relationships/image" Target="../media/image10.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notesSlide" Target="../notesSlides/notesSlide2.xml"/><Relationship Id="rId5" Type="http://schemas.openxmlformats.org/officeDocument/2006/relationships/slideLayout" Target="../slideLayouts/slideLayout1.xml"/><Relationship Id="rId4" Type="http://schemas.openxmlformats.org/officeDocument/2006/relationships/video" Target="../media/media7.mp4"/><Relationship Id="rId9" Type="http://schemas.openxmlformats.org/officeDocument/2006/relationships/hyperlink" Target="https://openai.com/index/sora/"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microsoft.com/office/2007/relationships/media" Target="../media/media16.mp4"/><Relationship Id="rId7" Type="http://schemas.openxmlformats.org/officeDocument/2006/relationships/slideLayout" Target="../slideLayouts/slideLayout1.xml"/><Relationship Id="rId2" Type="http://schemas.openxmlformats.org/officeDocument/2006/relationships/video" Target="../media/media15.mp4"/><Relationship Id="rId1" Type="http://schemas.microsoft.com/office/2007/relationships/media" Target="../media/media15.mp4"/><Relationship Id="rId6" Type="http://schemas.openxmlformats.org/officeDocument/2006/relationships/video" Target="../media/media17.mp4"/><Relationship Id="rId11" Type="http://schemas.openxmlformats.org/officeDocument/2006/relationships/image" Target="../media/image35.png"/><Relationship Id="rId5" Type="http://schemas.microsoft.com/office/2007/relationships/media" Target="../media/media17.mp4"/><Relationship Id="rId10" Type="http://schemas.openxmlformats.org/officeDocument/2006/relationships/image" Target="../media/image34.png"/><Relationship Id="rId4" Type="http://schemas.openxmlformats.org/officeDocument/2006/relationships/video" Target="../media/media16.mp4"/><Relationship Id="rId9" Type="http://schemas.openxmlformats.org/officeDocument/2006/relationships/image" Target="../media/image33.png"/></Relationships>
</file>

<file path=ppt/slides/_rels/slide37.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microsoft.com/office/2007/relationships/media" Target="../media/media19.mp4"/><Relationship Id="rId7" Type="http://schemas.openxmlformats.org/officeDocument/2006/relationships/slideLayout" Target="../slideLayouts/slideLayout1.xml"/><Relationship Id="rId2" Type="http://schemas.openxmlformats.org/officeDocument/2006/relationships/video" Target="../media/media18.mp4"/><Relationship Id="rId1" Type="http://schemas.microsoft.com/office/2007/relationships/media" Target="../media/media18.mp4"/><Relationship Id="rId6" Type="http://schemas.openxmlformats.org/officeDocument/2006/relationships/video" Target="../media/media20.mp4"/><Relationship Id="rId11" Type="http://schemas.openxmlformats.org/officeDocument/2006/relationships/image" Target="../media/image38.png"/><Relationship Id="rId5" Type="http://schemas.microsoft.com/office/2007/relationships/media" Target="../media/media20.mp4"/><Relationship Id="rId10" Type="http://schemas.openxmlformats.org/officeDocument/2006/relationships/image" Target="../media/image37.png"/><Relationship Id="rId4" Type="http://schemas.openxmlformats.org/officeDocument/2006/relationships/video" Target="../media/media19.mp4"/><Relationship Id="rId9"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video" Target="../media/media24.mp4"/><Relationship Id="rId13" Type="http://schemas.openxmlformats.org/officeDocument/2006/relationships/image" Target="../media/image39.png"/><Relationship Id="rId3" Type="http://schemas.microsoft.com/office/2007/relationships/media" Target="../media/media22.mp4"/><Relationship Id="rId7" Type="http://schemas.microsoft.com/office/2007/relationships/media" Target="../media/media24.mp4"/><Relationship Id="rId12" Type="http://schemas.openxmlformats.org/officeDocument/2006/relationships/notesSlide" Target="../notesSlides/notesSlide39.xml"/><Relationship Id="rId17" Type="http://schemas.openxmlformats.org/officeDocument/2006/relationships/image" Target="../media/image43.png"/><Relationship Id="rId2" Type="http://schemas.openxmlformats.org/officeDocument/2006/relationships/video" Target="../media/media21.mp4"/><Relationship Id="rId16" Type="http://schemas.openxmlformats.org/officeDocument/2006/relationships/image" Target="../media/image42.png"/><Relationship Id="rId1" Type="http://schemas.microsoft.com/office/2007/relationships/media" Target="../media/media21.mp4"/><Relationship Id="rId6" Type="http://schemas.openxmlformats.org/officeDocument/2006/relationships/video" Target="../media/media23.mp4"/><Relationship Id="rId11" Type="http://schemas.openxmlformats.org/officeDocument/2006/relationships/slideLayout" Target="../slideLayouts/slideLayout1.xml"/><Relationship Id="rId5" Type="http://schemas.microsoft.com/office/2007/relationships/media" Target="../media/media23.mp4"/><Relationship Id="rId15" Type="http://schemas.openxmlformats.org/officeDocument/2006/relationships/image" Target="../media/image41.png"/><Relationship Id="rId10" Type="http://schemas.openxmlformats.org/officeDocument/2006/relationships/video" Target="../media/media25.mp4"/><Relationship Id="rId4" Type="http://schemas.openxmlformats.org/officeDocument/2006/relationships/video" Target="../media/media22.mp4"/><Relationship Id="rId9" Type="http://schemas.microsoft.com/office/2007/relationships/media" Target="../media/media25.mp4"/><Relationship Id="rId14" Type="http://schemas.openxmlformats.org/officeDocument/2006/relationships/image" Target="../media/image40.png"/></Relationships>
</file>

<file path=ppt/slides/_rels/slide4.xml.rels><?xml version="1.0" encoding="UTF-8" standalone="yes"?>
<Relationships xmlns="http://schemas.openxmlformats.org/package/2006/relationships"><Relationship Id="rId8" Type="http://schemas.openxmlformats.org/officeDocument/2006/relationships/video" Target="../media/media11.mp4"/><Relationship Id="rId13" Type="http://schemas.openxmlformats.org/officeDocument/2006/relationships/image" Target="../media/image12.png"/><Relationship Id="rId18" Type="http://schemas.openxmlformats.org/officeDocument/2006/relationships/hyperlink" Target="https://www.genmo.ai/" TargetMode="External"/><Relationship Id="rId3" Type="http://schemas.microsoft.com/office/2007/relationships/media" Target="../media/media9.mp4"/><Relationship Id="rId21" Type="http://schemas.openxmlformats.org/officeDocument/2006/relationships/image" Target="../media/image16.png"/><Relationship Id="rId7" Type="http://schemas.microsoft.com/office/2007/relationships/media" Target="../media/media11.mp4"/><Relationship Id="rId12" Type="http://schemas.openxmlformats.org/officeDocument/2006/relationships/notesSlide" Target="../notesSlides/notesSlide4.xml"/><Relationship Id="rId17" Type="http://schemas.openxmlformats.org/officeDocument/2006/relationships/hyperlink" Target="https://huggingface.co/spaces/THUDM/CogVideoX-5B-Space" TargetMode="External"/><Relationship Id="rId2" Type="http://schemas.openxmlformats.org/officeDocument/2006/relationships/video" Target="../media/media8.mp4"/><Relationship Id="rId16" Type="http://schemas.openxmlformats.org/officeDocument/2006/relationships/image" Target="../media/image15.png"/><Relationship Id="rId20" Type="http://schemas.openxmlformats.org/officeDocument/2006/relationships/hyperlink" Target="https://klingai.com/" TargetMode="External"/><Relationship Id="rId1" Type="http://schemas.microsoft.com/office/2007/relationships/media" Target="../media/media8.mp4"/><Relationship Id="rId6" Type="http://schemas.openxmlformats.org/officeDocument/2006/relationships/video" Target="../media/media10.mp4"/><Relationship Id="rId11" Type="http://schemas.openxmlformats.org/officeDocument/2006/relationships/slideLayout" Target="../slideLayouts/slideLayout1.xml"/><Relationship Id="rId5" Type="http://schemas.microsoft.com/office/2007/relationships/media" Target="../media/media10.mp4"/><Relationship Id="rId15" Type="http://schemas.openxmlformats.org/officeDocument/2006/relationships/image" Target="../media/image14.png"/><Relationship Id="rId10" Type="http://schemas.openxmlformats.org/officeDocument/2006/relationships/video" Target="../media/media12.mp4"/><Relationship Id="rId19" Type="http://schemas.openxmlformats.org/officeDocument/2006/relationships/hyperlink" Target="https://runwayml.com/" TargetMode="External"/><Relationship Id="rId4" Type="http://schemas.openxmlformats.org/officeDocument/2006/relationships/video" Target="../media/media9.mp4"/><Relationship Id="rId9" Type="http://schemas.microsoft.com/office/2007/relationships/media" Target="../media/media12.mp4"/><Relationship Id="rId14" Type="http://schemas.openxmlformats.org/officeDocument/2006/relationships/image" Target="../media/image13.png"/></Relationships>
</file>

<file path=ppt/slides/_rels/slide40.xml.rels><?xml version="1.0" encoding="UTF-8" standalone="yes"?>
<Relationships xmlns="http://schemas.openxmlformats.org/package/2006/relationships"><Relationship Id="rId8" Type="http://schemas.openxmlformats.org/officeDocument/2006/relationships/video" Target="../media/media29.mp4"/><Relationship Id="rId13" Type="http://schemas.openxmlformats.org/officeDocument/2006/relationships/image" Target="../media/image9.png"/><Relationship Id="rId18" Type="http://schemas.openxmlformats.org/officeDocument/2006/relationships/image" Target="../media/image48.png"/><Relationship Id="rId3" Type="http://schemas.microsoft.com/office/2007/relationships/media" Target="../media/media27.mp4"/><Relationship Id="rId7" Type="http://schemas.microsoft.com/office/2007/relationships/media" Target="../media/media29.mp4"/><Relationship Id="rId12" Type="http://schemas.openxmlformats.org/officeDocument/2006/relationships/notesSlide" Target="../notesSlides/notesSlide40.xml"/><Relationship Id="rId17" Type="http://schemas.openxmlformats.org/officeDocument/2006/relationships/image" Target="../media/image47.png"/><Relationship Id="rId2" Type="http://schemas.openxmlformats.org/officeDocument/2006/relationships/video" Target="../media/media26.mp4"/><Relationship Id="rId16" Type="http://schemas.openxmlformats.org/officeDocument/2006/relationships/image" Target="../media/image46.png"/><Relationship Id="rId1" Type="http://schemas.microsoft.com/office/2007/relationships/media" Target="../media/media26.mp4"/><Relationship Id="rId6" Type="http://schemas.openxmlformats.org/officeDocument/2006/relationships/video" Target="../media/media28.mp4"/><Relationship Id="rId11" Type="http://schemas.openxmlformats.org/officeDocument/2006/relationships/slideLayout" Target="../slideLayouts/slideLayout1.xml"/><Relationship Id="rId5" Type="http://schemas.microsoft.com/office/2007/relationships/media" Target="../media/media28.mp4"/><Relationship Id="rId15" Type="http://schemas.openxmlformats.org/officeDocument/2006/relationships/image" Target="../media/image45.png"/><Relationship Id="rId10" Type="http://schemas.openxmlformats.org/officeDocument/2006/relationships/video" Target="../media/media30.mp4"/><Relationship Id="rId19" Type="http://schemas.openxmlformats.org/officeDocument/2006/relationships/hyperlink" Target="https://mint-video.github.io/" TargetMode="External"/><Relationship Id="rId4" Type="http://schemas.openxmlformats.org/officeDocument/2006/relationships/video" Target="../media/media27.mp4"/><Relationship Id="rId9" Type="http://schemas.microsoft.com/office/2007/relationships/media" Target="../media/media30.mp4"/><Relationship Id="rId14" Type="http://schemas.openxmlformats.org/officeDocument/2006/relationships/image" Target="../media/image44.png"/></Relationships>
</file>

<file path=ppt/slides/_rels/slide41.xml.rels><?xml version="1.0" encoding="UTF-8" standalone="yes"?>
<Relationships xmlns="http://schemas.openxmlformats.org/package/2006/relationships"><Relationship Id="rId8" Type="http://schemas.openxmlformats.org/officeDocument/2006/relationships/video" Target="../media/media33.mp4"/><Relationship Id="rId13" Type="http://schemas.microsoft.com/office/2007/relationships/media" Target="../media/media36.mp4"/><Relationship Id="rId18" Type="http://schemas.openxmlformats.org/officeDocument/2006/relationships/video" Target="../media/media38.mp4"/><Relationship Id="rId26" Type="http://schemas.openxmlformats.org/officeDocument/2006/relationships/image" Target="../media/image51.png"/><Relationship Id="rId3" Type="http://schemas.microsoft.com/office/2007/relationships/media" Target="../media/media32.mp4"/><Relationship Id="rId21" Type="http://schemas.openxmlformats.org/officeDocument/2006/relationships/slideLayout" Target="../slideLayouts/slideLayout1.xml"/><Relationship Id="rId7" Type="http://schemas.microsoft.com/office/2007/relationships/media" Target="../media/media33.mp4"/><Relationship Id="rId12" Type="http://schemas.openxmlformats.org/officeDocument/2006/relationships/video" Target="../media/media35.mp4"/><Relationship Id="rId17" Type="http://schemas.microsoft.com/office/2007/relationships/media" Target="../media/media38.mp4"/><Relationship Id="rId25" Type="http://schemas.openxmlformats.org/officeDocument/2006/relationships/image" Target="../media/image33.png"/><Relationship Id="rId2" Type="http://schemas.openxmlformats.org/officeDocument/2006/relationships/video" Target="../media/media31.mp4"/><Relationship Id="rId16" Type="http://schemas.openxmlformats.org/officeDocument/2006/relationships/video" Target="../media/media37.mp4"/><Relationship Id="rId20" Type="http://schemas.openxmlformats.org/officeDocument/2006/relationships/video" Target="../media/media39.mp4"/><Relationship Id="rId29" Type="http://schemas.openxmlformats.org/officeDocument/2006/relationships/image" Target="../media/image54.png"/><Relationship Id="rId1" Type="http://schemas.microsoft.com/office/2007/relationships/media" Target="../media/media31.mp4"/><Relationship Id="rId6" Type="http://schemas.openxmlformats.org/officeDocument/2006/relationships/video" Target="../media/media15.mp4"/><Relationship Id="rId11" Type="http://schemas.microsoft.com/office/2007/relationships/media" Target="../media/media35.mp4"/><Relationship Id="rId24" Type="http://schemas.openxmlformats.org/officeDocument/2006/relationships/image" Target="../media/image50.png"/><Relationship Id="rId32" Type="http://schemas.openxmlformats.org/officeDocument/2006/relationships/image" Target="../media/image57.png"/><Relationship Id="rId5" Type="http://schemas.microsoft.com/office/2007/relationships/media" Target="../media/media15.mp4"/><Relationship Id="rId15" Type="http://schemas.microsoft.com/office/2007/relationships/media" Target="../media/media37.mp4"/><Relationship Id="rId23" Type="http://schemas.openxmlformats.org/officeDocument/2006/relationships/image" Target="../media/image49.png"/><Relationship Id="rId28" Type="http://schemas.openxmlformats.org/officeDocument/2006/relationships/image" Target="../media/image53.png"/><Relationship Id="rId10" Type="http://schemas.openxmlformats.org/officeDocument/2006/relationships/video" Target="../media/media34.mp4"/><Relationship Id="rId19" Type="http://schemas.microsoft.com/office/2007/relationships/media" Target="../media/media39.mp4"/><Relationship Id="rId31" Type="http://schemas.openxmlformats.org/officeDocument/2006/relationships/image" Target="../media/image56.png"/><Relationship Id="rId4" Type="http://schemas.openxmlformats.org/officeDocument/2006/relationships/video" Target="../media/media32.mp4"/><Relationship Id="rId9" Type="http://schemas.microsoft.com/office/2007/relationships/media" Target="../media/media34.mp4"/><Relationship Id="rId14" Type="http://schemas.openxmlformats.org/officeDocument/2006/relationships/video" Target="../media/media36.mp4"/><Relationship Id="rId22" Type="http://schemas.openxmlformats.org/officeDocument/2006/relationships/notesSlide" Target="../notesSlides/notesSlide41.xml"/><Relationship Id="rId27" Type="http://schemas.openxmlformats.org/officeDocument/2006/relationships/image" Target="../media/image52.png"/><Relationship Id="rId30" Type="http://schemas.openxmlformats.org/officeDocument/2006/relationships/image" Target="../media/image5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0.mp4"/><Relationship Id="rId1" Type="http://schemas.microsoft.com/office/2007/relationships/media" Target="../media/media40.mp4"/><Relationship Id="rId5" Type="http://schemas.openxmlformats.org/officeDocument/2006/relationships/image" Target="../media/image58.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media" Target="../media/media40.mp4"/><Relationship Id="rId7" Type="http://schemas.openxmlformats.org/officeDocument/2006/relationships/image" Target="../media/image59.png"/><Relationship Id="rId2" Type="http://schemas.openxmlformats.org/officeDocument/2006/relationships/video" Target="../media/media41.mp4"/><Relationship Id="rId1" Type="http://schemas.microsoft.com/office/2007/relationships/media" Target="../media/media41.mp4"/><Relationship Id="rId6" Type="http://schemas.openxmlformats.org/officeDocument/2006/relationships/notesSlide" Target="../notesSlides/notesSlide44.xml"/><Relationship Id="rId5" Type="http://schemas.openxmlformats.org/officeDocument/2006/relationships/slideLayout" Target="../slideLayouts/slideLayout1.xml"/><Relationship Id="rId4" Type="http://schemas.openxmlformats.org/officeDocument/2006/relationships/video" Target="../media/media40.mp4"/></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2.mp4"/><Relationship Id="rId1" Type="http://schemas.microsoft.com/office/2007/relationships/media" Target="../media/media42.mp4"/><Relationship Id="rId5" Type="http://schemas.openxmlformats.org/officeDocument/2006/relationships/image" Target="../media/image60.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8" Type="http://schemas.openxmlformats.org/officeDocument/2006/relationships/image" Target="../media/image61.png"/><Relationship Id="rId3" Type="http://schemas.microsoft.com/office/2007/relationships/media" Target="../media/media43.mp4"/><Relationship Id="rId7" Type="http://schemas.openxmlformats.org/officeDocument/2006/relationships/image" Target="../media/image60.png"/><Relationship Id="rId2" Type="http://schemas.openxmlformats.org/officeDocument/2006/relationships/video" Target="../media/media42.mp4"/><Relationship Id="rId1" Type="http://schemas.microsoft.com/office/2007/relationships/media" Target="../media/media42.mp4"/><Relationship Id="rId6" Type="http://schemas.openxmlformats.org/officeDocument/2006/relationships/notesSlide" Target="../notesSlides/notesSlide46.xml"/><Relationship Id="rId5" Type="http://schemas.openxmlformats.org/officeDocument/2006/relationships/slideLayout" Target="../slideLayouts/slideLayout1.xml"/><Relationship Id="rId4" Type="http://schemas.openxmlformats.org/officeDocument/2006/relationships/video" Target="../media/media43.mp4"/></Relationships>
</file>

<file path=ppt/slides/_rels/slide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notesSlide" Target="../notesSlides/notesSlide47.xml"/><Relationship Id="rId3" Type="http://schemas.microsoft.com/office/2007/relationships/media" Target="../media/media45.mp4"/><Relationship Id="rId7" Type="http://schemas.openxmlformats.org/officeDocument/2006/relationships/slideLayout" Target="../slideLayouts/slideLayout1.xml"/><Relationship Id="rId2" Type="http://schemas.openxmlformats.org/officeDocument/2006/relationships/video" Target="../media/media44.mp4"/><Relationship Id="rId1" Type="http://schemas.microsoft.com/office/2007/relationships/media" Target="../media/media44.mp4"/><Relationship Id="rId6" Type="http://schemas.openxmlformats.org/officeDocument/2006/relationships/video" Target="../media/media46.mp4"/><Relationship Id="rId11" Type="http://schemas.openxmlformats.org/officeDocument/2006/relationships/image" Target="../media/image65.png"/><Relationship Id="rId5" Type="http://schemas.microsoft.com/office/2007/relationships/media" Target="../media/media46.mp4"/><Relationship Id="rId10" Type="http://schemas.openxmlformats.org/officeDocument/2006/relationships/image" Target="../media/image64.png"/><Relationship Id="rId4" Type="http://schemas.openxmlformats.org/officeDocument/2006/relationships/video" Target="../media/media45.mp4"/><Relationship Id="rId9" Type="http://schemas.openxmlformats.org/officeDocument/2006/relationships/image" Target="../media/image63.png"/></Relationships>
</file>

<file path=ppt/slides/_rels/slide49.xml.rels><?xml version="1.0" encoding="UTF-8" standalone="yes"?>
<Relationships xmlns="http://schemas.openxmlformats.org/package/2006/relationships"><Relationship Id="rId8" Type="http://schemas.openxmlformats.org/officeDocument/2006/relationships/video" Target="../media/media50.mp4"/><Relationship Id="rId13" Type="http://schemas.openxmlformats.org/officeDocument/2006/relationships/image" Target="../media/image68.png"/><Relationship Id="rId3" Type="http://schemas.microsoft.com/office/2007/relationships/media" Target="../media/media48.mp4"/><Relationship Id="rId7" Type="http://schemas.microsoft.com/office/2007/relationships/media" Target="../media/media50.mp4"/><Relationship Id="rId12" Type="http://schemas.openxmlformats.org/officeDocument/2006/relationships/image" Target="../media/image67.png"/><Relationship Id="rId2" Type="http://schemas.openxmlformats.org/officeDocument/2006/relationships/video" Target="../media/media47.mp4"/><Relationship Id="rId1" Type="http://schemas.microsoft.com/office/2007/relationships/media" Target="../media/media47.mp4"/><Relationship Id="rId6" Type="http://schemas.openxmlformats.org/officeDocument/2006/relationships/video" Target="../media/media49.mp4"/><Relationship Id="rId11" Type="http://schemas.openxmlformats.org/officeDocument/2006/relationships/image" Target="../media/image66.png"/><Relationship Id="rId5" Type="http://schemas.microsoft.com/office/2007/relationships/media" Target="../media/media49.mp4"/><Relationship Id="rId10" Type="http://schemas.openxmlformats.org/officeDocument/2006/relationships/notesSlide" Target="../notesSlides/notesSlide48.xml"/><Relationship Id="rId4" Type="http://schemas.openxmlformats.org/officeDocument/2006/relationships/video" Target="../media/media48.mp4"/><Relationship Id="rId9" Type="http://schemas.openxmlformats.org/officeDocument/2006/relationships/slideLayout" Target="../slideLayouts/slideLayout1.xml"/><Relationship Id="rId1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8" Type="http://schemas.openxmlformats.org/officeDocument/2006/relationships/video" Target="../media/media54.mp4"/><Relationship Id="rId13" Type="http://schemas.openxmlformats.org/officeDocument/2006/relationships/hyperlink" Target="https://mint-video.github.io/" TargetMode="External"/><Relationship Id="rId18" Type="http://schemas.openxmlformats.org/officeDocument/2006/relationships/image" Target="../media/image74.png"/><Relationship Id="rId3" Type="http://schemas.microsoft.com/office/2007/relationships/media" Target="../media/media52.mp4"/><Relationship Id="rId7" Type="http://schemas.microsoft.com/office/2007/relationships/media" Target="../media/media54.mp4"/><Relationship Id="rId12" Type="http://schemas.openxmlformats.org/officeDocument/2006/relationships/notesSlide" Target="../notesSlides/notesSlide50.xml"/><Relationship Id="rId17" Type="http://schemas.openxmlformats.org/officeDocument/2006/relationships/image" Target="../media/image73.png"/><Relationship Id="rId2" Type="http://schemas.openxmlformats.org/officeDocument/2006/relationships/video" Target="../media/media51.mp4"/><Relationship Id="rId16" Type="http://schemas.openxmlformats.org/officeDocument/2006/relationships/image" Target="../media/image72.png"/><Relationship Id="rId1" Type="http://schemas.microsoft.com/office/2007/relationships/media" Target="../media/media51.mp4"/><Relationship Id="rId6" Type="http://schemas.openxmlformats.org/officeDocument/2006/relationships/video" Target="../media/media53.mp4"/><Relationship Id="rId11" Type="http://schemas.openxmlformats.org/officeDocument/2006/relationships/slideLayout" Target="../slideLayouts/slideLayout1.xml"/><Relationship Id="rId5" Type="http://schemas.microsoft.com/office/2007/relationships/media" Target="../media/media53.mp4"/><Relationship Id="rId15" Type="http://schemas.openxmlformats.org/officeDocument/2006/relationships/image" Target="../media/image71.png"/><Relationship Id="rId10" Type="http://schemas.openxmlformats.org/officeDocument/2006/relationships/video" Target="../media/media55.mp4"/><Relationship Id="rId19" Type="http://schemas.openxmlformats.org/officeDocument/2006/relationships/image" Target="../media/image9.png"/><Relationship Id="rId4" Type="http://schemas.openxmlformats.org/officeDocument/2006/relationships/video" Target="../media/media52.mp4"/><Relationship Id="rId9" Type="http://schemas.microsoft.com/office/2007/relationships/media" Target="../media/media55.mp4"/><Relationship Id="rId14" Type="http://schemas.openxmlformats.org/officeDocument/2006/relationships/image" Target="../media/image70.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Mind the Time: Temporally-Controlled…"/>
          <p:cNvSpPr txBox="1"/>
          <p:nvPr/>
        </p:nvSpPr>
        <p:spPr>
          <a:xfrm>
            <a:off x="909177" y="430714"/>
            <a:ext cx="17353559" cy="3573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spcBef>
                <a:spcPts val="0"/>
              </a:spcBef>
              <a:defRPr sz="8000">
                <a:solidFill>
                  <a:srgbClr val="202124"/>
                </a:solidFill>
                <a:latin typeface="Arial"/>
                <a:ea typeface="Arial"/>
                <a:cs typeface="Arial"/>
                <a:sym typeface="Arial"/>
              </a:defRPr>
            </a:pPr>
            <a:r>
              <a:rPr b="1" dirty="0"/>
              <a:t>Mind the Time</a:t>
            </a:r>
            <a:r>
              <a:rPr dirty="0"/>
              <a:t>: Temporally-Controlled</a:t>
            </a:r>
            <a:endParaRPr dirty="0">
              <a:solidFill>
                <a:srgbClr val="000000"/>
              </a:solidFill>
            </a:endParaRPr>
          </a:p>
          <a:p>
            <a:pPr defTabSz="457200">
              <a:spcBef>
                <a:spcPts val="0"/>
              </a:spcBef>
              <a:defRPr sz="8000">
                <a:solidFill>
                  <a:srgbClr val="202124"/>
                </a:solidFill>
                <a:latin typeface="Arial"/>
                <a:ea typeface="Arial"/>
                <a:cs typeface="Arial"/>
                <a:sym typeface="Arial"/>
              </a:defRPr>
            </a:pPr>
            <a:r>
              <a:rPr dirty="0"/>
              <a:t>Multi-Event Video Generation</a:t>
            </a:r>
            <a:endParaRPr dirty="0">
              <a:solidFill>
                <a:srgbClr val="000000"/>
              </a:solidFill>
            </a:endParaRPr>
          </a:p>
        </p:txBody>
      </p:sp>
      <p:sp>
        <p:nvSpPr>
          <p:cNvPr id="139" name="Ziyi Wu, Aliaksandr Siarohin, Willi Menapace, Ivan Skorokhodov,…"/>
          <p:cNvSpPr txBox="1"/>
          <p:nvPr/>
        </p:nvSpPr>
        <p:spPr>
          <a:xfrm>
            <a:off x="914400" y="3772047"/>
            <a:ext cx="14957621" cy="31803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spcBef>
                <a:spcPts val="0"/>
              </a:spcBef>
              <a:defRPr sz="4000">
                <a:solidFill>
                  <a:srgbClr val="202124"/>
                </a:solidFill>
                <a:latin typeface="Arial"/>
                <a:ea typeface="Arial"/>
                <a:cs typeface="Arial"/>
                <a:sym typeface="Arial"/>
              </a:defRPr>
            </a:pPr>
            <a:r>
              <a:rPr dirty="0"/>
              <a:t>Ziyi Wu, Aliaksandr </a:t>
            </a:r>
            <a:r>
              <a:rPr dirty="0" err="1"/>
              <a:t>Siarohin</a:t>
            </a:r>
            <a:r>
              <a:rPr dirty="0"/>
              <a:t>, Willi Menapace, Ivan Skorokhodov,</a:t>
            </a:r>
          </a:p>
          <a:p>
            <a:pPr defTabSz="457200">
              <a:spcBef>
                <a:spcPts val="0"/>
              </a:spcBef>
              <a:defRPr sz="4000">
                <a:solidFill>
                  <a:srgbClr val="202124"/>
                </a:solidFill>
                <a:latin typeface="Arial"/>
                <a:ea typeface="Arial"/>
                <a:cs typeface="Arial"/>
                <a:sym typeface="Arial"/>
              </a:defRPr>
            </a:pPr>
            <a:r>
              <a:rPr dirty="0"/>
              <a:t>Yuwei Fang, </a:t>
            </a:r>
            <a:r>
              <a:rPr dirty="0" err="1"/>
              <a:t>Varnith</a:t>
            </a:r>
            <a:r>
              <a:rPr dirty="0"/>
              <a:t> Chordia, Igor </a:t>
            </a:r>
            <a:r>
              <a:rPr dirty="0" err="1"/>
              <a:t>Gilitschenski</a:t>
            </a:r>
            <a:r>
              <a:rPr dirty="0"/>
              <a:t>, Sergey </a:t>
            </a:r>
            <a:r>
              <a:rPr dirty="0" err="1"/>
              <a:t>Tulyakov</a:t>
            </a:r>
            <a:endParaRPr dirty="0"/>
          </a:p>
          <a:p>
            <a:pPr defTabSz="457200">
              <a:spcBef>
                <a:spcPts val="0"/>
              </a:spcBef>
              <a:defRPr sz="2000">
                <a:solidFill>
                  <a:srgbClr val="202124"/>
                </a:solidFill>
                <a:latin typeface="Arial"/>
                <a:ea typeface="Arial"/>
                <a:cs typeface="Arial"/>
                <a:sym typeface="Arial"/>
              </a:defRPr>
            </a:pPr>
            <a:endParaRPr dirty="0"/>
          </a:p>
          <a:p>
            <a:pPr defTabSz="457200">
              <a:spcBef>
                <a:spcPts val="0"/>
              </a:spcBef>
              <a:defRPr sz="4000">
                <a:solidFill>
                  <a:srgbClr val="202124"/>
                </a:solidFill>
                <a:latin typeface="Arial"/>
                <a:ea typeface="Arial"/>
                <a:cs typeface="Arial"/>
                <a:sym typeface="Arial"/>
              </a:defRPr>
            </a:pPr>
            <a:r>
              <a:rPr lang="en-US" altLang="zh-CN" dirty="0"/>
              <a:t>CVPR</a:t>
            </a:r>
            <a:r>
              <a:rPr dirty="0"/>
              <a:t> 202</a:t>
            </a:r>
            <a:r>
              <a:rPr lang="en-US" dirty="0"/>
              <a:t>5</a:t>
            </a:r>
            <a:endParaRPr dirty="0"/>
          </a:p>
          <a:p>
            <a:pPr defTabSz="457200">
              <a:spcBef>
                <a:spcPts val="0"/>
              </a:spcBef>
              <a:defRPr sz="2000">
                <a:solidFill>
                  <a:srgbClr val="202124"/>
                </a:solidFill>
                <a:latin typeface="Arial"/>
                <a:ea typeface="Arial"/>
                <a:cs typeface="Arial"/>
                <a:sym typeface="Arial"/>
              </a:defRPr>
            </a:pPr>
            <a:endParaRPr dirty="0"/>
          </a:p>
          <a:p>
            <a:pPr defTabSz="457200">
              <a:spcBef>
                <a:spcPts val="0"/>
              </a:spcBef>
              <a:defRPr sz="4000">
                <a:solidFill>
                  <a:srgbClr val="202124"/>
                </a:solidFill>
                <a:latin typeface="Arial"/>
                <a:ea typeface="Arial"/>
                <a:cs typeface="Arial"/>
                <a:sym typeface="Arial"/>
              </a:defRPr>
            </a:pPr>
            <a:r>
              <a:rPr dirty="0"/>
              <a:t>Project page: </a:t>
            </a:r>
            <a:r>
              <a:rPr u="sng" dirty="0">
                <a:solidFill>
                  <a:schemeClr val="accent1">
                    <a:lumOff val="-13575"/>
                  </a:schemeClr>
                </a:solidFill>
                <a:hlinkClick r:id="rId13"/>
              </a:rPr>
              <a:t>https://mint-video.github.io/</a:t>
            </a:r>
          </a:p>
        </p:txBody>
      </p:sp>
      <p:pic>
        <p:nvPicPr>
          <p:cNvPr id="140" name="AGV_vUfB_VeqlLaAeRoUVhlTAgZEFzWCCjxldU5Dmuw5tOr_EnYNC1iNjf5Y5IEiTQXnN5JWEu1aTlTq6a81Dx5Fm2e0VgMk352dmg3qnOx19tybo0he9kyFC3WDzgUuOQPknSoQHw8S=s2048.png" descr="AGV_vUfB_VeqlLaAeRoUVhlTAgZEFzWCCjxldU5Dmuw5tOr_EnYNC1iNjf5Y5IEiTQXnN5JWEu1aTlTq6a81Dx5Fm2e0VgMk352dmg3qnOx19tybo0he9kyFC3WDzgUuOQPknSoQHw8S=s2048.png"/>
          <p:cNvPicPr>
            <a:picLocks noChangeAspect="1"/>
          </p:cNvPicPr>
          <p:nvPr/>
        </p:nvPicPr>
        <p:blipFill>
          <a:blip r:embed="rId14"/>
          <a:stretch>
            <a:fillRect/>
          </a:stretch>
        </p:blipFill>
        <p:spPr>
          <a:xfrm>
            <a:off x="18738522" y="3634166"/>
            <a:ext cx="2705403" cy="2705402"/>
          </a:xfrm>
          <a:prstGeom prst="rect">
            <a:avLst/>
          </a:prstGeom>
          <a:ln w="12700">
            <a:miter lim="400000"/>
          </a:ln>
        </p:spPr>
      </p:pic>
      <p:pic>
        <p:nvPicPr>
          <p:cNvPr id="141" name="AGV_vUeTxwQ3525QOV9TPmMWYsrj60gwuEJk33IGANLzTOTEGV4I5r1mOLraKFqYzYqGg9jCw5bPFstRJsNhlXV58TXvrjvg4TxFDAIzba3aV89eYtX3TkVt9JcqNxGDLjKljyGWA86Oug=s2048.jpg" descr="AGV_vUeTxwQ3525QOV9TPmMWYsrj60gwuEJk33IGANLzTOTEGV4I5r1mOLraKFqYzYqGg9jCw5bPFstRJsNhlXV58TXvrjvg4TxFDAIzba3aV89eYtX3TkVt9JcqNxGDLjKljyGWA86Oug=s2048.jpg"/>
          <p:cNvPicPr>
            <a:picLocks noChangeAspect="1"/>
          </p:cNvPicPr>
          <p:nvPr/>
        </p:nvPicPr>
        <p:blipFill>
          <a:blip r:embed="rId15"/>
          <a:stretch>
            <a:fillRect/>
          </a:stretch>
        </p:blipFill>
        <p:spPr>
          <a:xfrm>
            <a:off x="21467488" y="4131750"/>
            <a:ext cx="2430636" cy="1952952"/>
          </a:xfrm>
          <a:prstGeom prst="rect">
            <a:avLst/>
          </a:prstGeom>
          <a:ln w="12700">
            <a:miter lim="400000"/>
          </a:ln>
        </p:spPr>
      </p:pic>
      <p:pic>
        <p:nvPicPr>
          <p:cNvPr id="142" name="Snapchat-Logo.jpg" descr="Snapchat-Logo.jpg"/>
          <p:cNvPicPr>
            <a:picLocks noChangeAspect="1"/>
          </p:cNvPicPr>
          <p:nvPr/>
        </p:nvPicPr>
        <p:blipFill>
          <a:blip r:embed="rId16"/>
          <a:srcRect l="20946" r="20946"/>
          <a:stretch>
            <a:fillRect/>
          </a:stretch>
        </p:blipFill>
        <p:spPr>
          <a:xfrm>
            <a:off x="16213853" y="3776199"/>
            <a:ext cx="2501232" cy="2421291"/>
          </a:xfrm>
          <a:prstGeom prst="rect">
            <a:avLst/>
          </a:prstGeom>
          <a:ln w="12700">
            <a:miter lim="400000"/>
          </a:ln>
        </p:spPr>
      </p:pic>
      <p:pic>
        <p:nvPicPr>
          <p:cNvPr id="143" name="res1024-man_laptop_static-0.mp4" descr="res1024-man_laptop_static-0.mp4"/>
          <p:cNvPicPr>
            <a:picLocks/>
          </p:cNvPicPr>
          <p:nvPr>
            <a:videoFile r:link="rId2"/>
            <p:extLst>
              <p:ext uri="{DAA4B4D4-6D71-4841-9C94-3DE7FCFB9230}">
                <p14:media xmlns:p14="http://schemas.microsoft.com/office/powerpoint/2010/main" r:embed="rId1"/>
              </p:ext>
            </p:extLst>
          </p:nvPr>
        </p:nvPicPr>
        <p:blipFill>
          <a:blip r:embed="rId17"/>
          <a:stretch>
            <a:fillRect/>
          </a:stretch>
        </p:blipFill>
        <p:spPr>
          <a:xfrm>
            <a:off x="914400" y="7182039"/>
            <a:ext cx="10652612" cy="5992095"/>
          </a:xfrm>
          <a:prstGeom prst="rect">
            <a:avLst/>
          </a:prstGeom>
          <a:ln w="12700">
            <a:miter lim="400000"/>
          </a:ln>
        </p:spPr>
      </p:pic>
      <p:pic>
        <p:nvPicPr>
          <p:cNvPr id="144" name="man_facial_expressions.mp4" descr="man_facial_expressions.mp4"/>
          <p:cNvPicPr>
            <a:picLocks/>
          </p:cNvPicPr>
          <p:nvPr>
            <a:videoFile r:link="rId4"/>
            <p:extLst>
              <p:ext uri="{DAA4B4D4-6D71-4841-9C94-3DE7FCFB9230}">
                <p14:media xmlns:p14="http://schemas.microsoft.com/office/powerpoint/2010/main" r:embed="rId3"/>
              </p:ext>
            </p:extLst>
          </p:nvPr>
        </p:nvPicPr>
        <p:blipFill>
          <a:blip r:embed="rId18"/>
          <a:stretch>
            <a:fillRect/>
          </a:stretch>
        </p:blipFill>
        <p:spPr>
          <a:xfrm>
            <a:off x="11815233" y="7026708"/>
            <a:ext cx="5328356" cy="2997201"/>
          </a:xfrm>
          <a:prstGeom prst="rect">
            <a:avLst/>
          </a:prstGeom>
          <a:ln w="12700">
            <a:miter lim="400000"/>
          </a:ln>
        </p:spPr>
      </p:pic>
      <p:pic>
        <p:nvPicPr>
          <p:cNvPr id="145" name="woman_gesture.mp4" descr="woman_gesture.mp4"/>
          <p:cNvPicPr>
            <a:picLocks/>
          </p:cNvPicPr>
          <p:nvPr>
            <a:videoFile r:link="rId6"/>
            <p:extLst>
              <p:ext uri="{DAA4B4D4-6D71-4841-9C94-3DE7FCFB9230}">
                <p14:media xmlns:p14="http://schemas.microsoft.com/office/powerpoint/2010/main" r:embed="rId5"/>
              </p:ext>
            </p:extLst>
          </p:nvPr>
        </p:nvPicPr>
        <p:blipFill>
          <a:blip r:embed="rId19"/>
          <a:stretch>
            <a:fillRect/>
          </a:stretch>
        </p:blipFill>
        <p:spPr>
          <a:xfrm>
            <a:off x="17391809" y="7026708"/>
            <a:ext cx="5328357" cy="2997201"/>
          </a:xfrm>
          <a:prstGeom prst="rect">
            <a:avLst/>
          </a:prstGeom>
          <a:ln w="12700">
            <a:miter lim="400000"/>
          </a:ln>
        </p:spPr>
      </p:pic>
      <p:pic>
        <p:nvPicPr>
          <p:cNvPr id="146" name="cat_explore_look3-24.mp4" descr="cat_explore_look3-24.mp4"/>
          <p:cNvPicPr>
            <a:picLocks/>
          </p:cNvPicPr>
          <p:nvPr>
            <a:videoFile r:link="rId8"/>
            <p:extLst>
              <p:ext uri="{DAA4B4D4-6D71-4841-9C94-3DE7FCFB9230}">
                <p14:media xmlns:p14="http://schemas.microsoft.com/office/powerpoint/2010/main" r:embed="rId7"/>
              </p:ext>
            </p:extLst>
          </p:nvPr>
        </p:nvPicPr>
        <p:blipFill>
          <a:blip r:embed="rId20"/>
          <a:stretch>
            <a:fillRect/>
          </a:stretch>
        </p:blipFill>
        <p:spPr>
          <a:xfrm>
            <a:off x="17391809" y="10176933"/>
            <a:ext cx="5328357" cy="2997201"/>
          </a:xfrm>
          <a:prstGeom prst="rect">
            <a:avLst/>
          </a:prstGeom>
          <a:ln w="12700">
            <a:miter lim="400000"/>
          </a:ln>
        </p:spPr>
      </p:pic>
      <p:pic>
        <p:nvPicPr>
          <p:cNvPr id="147" name="32-0.mp4" descr="32-0.mp4"/>
          <p:cNvPicPr>
            <a:picLocks/>
          </p:cNvPicPr>
          <p:nvPr>
            <a:videoFile r:link="rId10"/>
            <p:extLst>
              <p:ext uri="{DAA4B4D4-6D71-4841-9C94-3DE7FCFB9230}">
                <p14:media xmlns:p14="http://schemas.microsoft.com/office/powerpoint/2010/main" r:embed="rId9"/>
              </p:ext>
            </p:extLst>
          </p:nvPr>
        </p:nvPicPr>
        <p:blipFill>
          <a:blip r:embed="rId21"/>
          <a:stretch>
            <a:fillRect/>
          </a:stretch>
        </p:blipFill>
        <p:spPr>
          <a:xfrm>
            <a:off x="11809588" y="10172700"/>
            <a:ext cx="5334001" cy="3000375"/>
          </a:xfrm>
          <a:prstGeom prst="rect">
            <a:avLst/>
          </a:prstGeom>
          <a:ln w="12700">
            <a:miter lim="400000"/>
          </a:ln>
        </p:spPr>
      </p:pic>
      <p:sp>
        <p:nvSpPr>
          <p:cNvPr id="4" name="灯片编号占位符 3">
            <a:extLst>
              <a:ext uri="{FF2B5EF4-FFF2-40B4-BE49-F238E27FC236}">
                <a16:creationId xmlns:a16="http://schemas.microsoft.com/office/drawing/2014/main" id="{CED7374D-72A4-805F-06F2-5FAD8BDAE8D9}"/>
              </a:ext>
            </a:extLst>
          </p:cNvPr>
          <p:cNvSpPr>
            <a:spLocks noGrp="1"/>
          </p:cNvSpPr>
          <p:nvPr>
            <p:ph type="sldNum" sz="quarter" idx="2"/>
          </p:nvPr>
        </p:nvSpPr>
        <p:spPr/>
        <p:txBody>
          <a:bodyPr/>
          <a:lstStyle/>
          <a:p>
            <a:fld id="{86CB4B4D-7CA3-9044-876B-883B54F8677D}" type="slidenum">
              <a:rPr lang="en-US" altLang="zh-CN" smtClean="0"/>
              <a:t>1</a:t>
            </a:fld>
            <a:endParaRPr lang="zh-CN" altLang="en-US"/>
          </a:p>
        </p:txBody>
      </p:sp>
      <p:pic>
        <p:nvPicPr>
          <p:cNvPr id="5" name="图片 4" descr="A qr code on a white background&#10;&#10;AI 生成的内容可能不正确。">
            <a:extLst>
              <a:ext uri="{FF2B5EF4-FFF2-40B4-BE49-F238E27FC236}">
                <a16:creationId xmlns:a16="http://schemas.microsoft.com/office/drawing/2014/main" id="{958AA0F3-FC43-6AD5-FC46-E21FBDF9207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0801321" y="203130"/>
            <a:ext cx="3287037" cy="3287037"/>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084" fill="hold"/>
                                        <p:tgtEl>
                                          <p:spTgt spid="143"/>
                                        </p:tgtEl>
                                      </p:cBhvr>
                                    </p:cmd>
                                  </p:childTnLst>
                                </p:cTn>
                              </p:par>
                              <p:par>
                                <p:cTn id="7" presetID="1" presetClass="mediacall" presetSubtype="0" fill="hold" nodeType="withEffect">
                                  <p:stCondLst>
                                    <p:cond delay="0"/>
                                  </p:stCondLst>
                                  <p:childTnLst>
                                    <p:cmd type="call" cmd="playFrom(0.0)">
                                      <p:cBhvr>
                                        <p:cTn id="8" dur="9084" fill="hold"/>
                                        <p:tgtEl>
                                          <p:spTgt spid="144"/>
                                        </p:tgtEl>
                                      </p:cBhvr>
                                    </p:cmd>
                                  </p:childTnLst>
                                </p:cTn>
                              </p:par>
                              <p:par>
                                <p:cTn id="9" presetID="1" presetClass="mediacall" presetSubtype="0" fill="hold" nodeType="withEffect">
                                  <p:stCondLst>
                                    <p:cond delay="0"/>
                                  </p:stCondLst>
                                  <p:childTnLst>
                                    <p:cmd type="call" cmd="playFrom(0.0)">
                                      <p:cBhvr>
                                        <p:cTn id="10" dur="9084" fill="hold"/>
                                        <p:tgtEl>
                                          <p:spTgt spid="145"/>
                                        </p:tgtEl>
                                      </p:cBhvr>
                                    </p:cmd>
                                  </p:childTnLst>
                                </p:cTn>
                              </p:par>
                              <p:par>
                                <p:cTn id="11" presetID="1" presetClass="mediacall" presetSubtype="0" fill="hold" nodeType="withEffect">
                                  <p:stCondLst>
                                    <p:cond delay="0"/>
                                  </p:stCondLst>
                                  <p:childTnLst>
                                    <p:cmd type="call" cmd="playFrom(0.0)">
                                      <p:cBhvr>
                                        <p:cTn id="12" dur="9084" fill="hold"/>
                                        <p:tgtEl>
                                          <p:spTgt spid="147"/>
                                        </p:tgtEl>
                                      </p:cBhvr>
                                    </p:cmd>
                                  </p:childTnLst>
                                </p:cTn>
                              </p:par>
                              <p:par>
                                <p:cTn id="13" presetID="1" presetClass="mediacall" presetSubtype="0" fill="hold" nodeType="withEffect">
                                  <p:stCondLst>
                                    <p:cond delay="0"/>
                                  </p:stCondLst>
                                  <p:childTnLst>
                                    <p:cmd type="call" cmd="playFrom(0.0)">
                                      <p:cBhvr>
                                        <p:cTn id="14" dur="9084" fill="hold"/>
                                        <p:tgtEl>
                                          <p:spTgt spid="14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15" repeatCount="indefinite" fill="hold" display="0">
                  <p:stCondLst>
                    <p:cond delay="indefinite"/>
                  </p:stCondLst>
                </p:cTn>
                <p:tgtEl>
                  <p:spTgt spid="143"/>
                </p:tgtEl>
              </p:cMediaNode>
            </p:video>
            <p:seq concurrent="1" nextAc="seek">
              <p:cTn id="16" restart="whenNotActive" fill="hold" evtFilter="cancelBubble" nodeType="interactiveSeq">
                <p:stCondLst>
                  <p:cond evt="onClick" delay="0">
                    <p:tgtEl>
                      <p:spTgt spid="14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143"/>
                                        </p:tgtEl>
                                      </p:cBhvr>
                                    </p:cmd>
                                  </p:childTnLst>
                                </p:cTn>
                              </p:par>
                            </p:childTnLst>
                          </p:cTn>
                        </p:par>
                      </p:childTnLst>
                    </p:cTn>
                  </p:par>
                </p:childTnLst>
              </p:cTn>
              <p:nextCondLst>
                <p:cond evt="onClick" delay="0">
                  <p:tgtEl>
                    <p:spTgt spid="143"/>
                  </p:tgtEl>
                </p:cond>
              </p:nextCondLst>
            </p:seq>
            <p:video>
              <p:cMediaNode vol="0">
                <p:cTn id="21" repeatCount="indefinite" fill="hold" display="0">
                  <p:stCondLst>
                    <p:cond delay="indefinite"/>
                  </p:stCondLst>
                </p:cTn>
                <p:tgtEl>
                  <p:spTgt spid="144"/>
                </p:tgtEl>
              </p:cMediaNode>
            </p:video>
            <p:seq concurrent="1" nextAc="seek">
              <p:cTn id="22" restart="whenNotActive" fill="hold" evtFilter="cancelBubble" nodeType="interactiveSeq">
                <p:stCondLst>
                  <p:cond evt="onClick" delay="0">
                    <p:tgtEl>
                      <p:spTgt spid="14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withEffect">
                                  <p:stCondLst>
                                    <p:cond delay="0"/>
                                  </p:stCondLst>
                                  <p:childTnLst>
                                    <p:cmd type="call" cmd="togglePause">
                                      <p:cBhvr>
                                        <p:cTn id="26" dur="1" fill="hold"/>
                                        <p:tgtEl>
                                          <p:spTgt spid="144"/>
                                        </p:tgtEl>
                                      </p:cBhvr>
                                    </p:cmd>
                                  </p:childTnLst>
                                </p:cTn>
                              </p:par>
                            </p:childTnLst>
                          </p:cTn>
                        </p:par>
                      </p:childTnLst>
                    </p:cTn>
                  </p:par>
                </p:childTnLst>
              </p:cTn>
              <p:nextCondLst>
                <p:cond evt="onClick" delay="0">
                  <p:tgtEl>
                    <p:spTgt spid="144"/>
                  </p:tgtEl>
                </p:cond>
              </p:nextCondLst>
            </p:seq>
            <p:video>
              <p:cMediaNode vol="0">
                <p:cTn id="27" repeatCount="indefinite" fill="hold" display="0">
                  <p:stCondLst>
                    <p:cond delay="indefinite"/>
                  </p:stCondLst>
                </p:cTn>
                <p:tgtEl>
                  <p:spTgt spid="145"/>
                </p:tgtEl>
              </p:cMediaNode>
            </p:video>
            <p:seq concurrent="1" nextAc="seek">
              <p:cTn id="28" restart="whenNotActive" fill="hold" evtFilter="cancelBubble" nodeType="interactiveSeq">
                <p:stCondLst>
                  <p:cond evt="onClick" delay="0">
                    <p:tgtEl>
                      <p:spTgt spid="145"/>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withEffect">
                                  <p:stCondLst>
                                    <p:cond delay="0"/>
                                  </p:stCondLst>
                                  <p:childTnLst>
                                    <p:cmd type="call" cmd="togglePause">
                                      <p:cBhvr>
                                        <p:cTn id="32" dur="1" fill="hold"/>
                                        <p:tgtEl>
                                          <p:spTgt spid="145"/>
                                        </p:tgtEl>
                                      </p:cBhvr>
                                    </p:cmd>
                                  </p:childTnLst>
                                </p:cTn>
                              </p:par>
                            </p:childTnLst>
                          </p:cTn>
                        </p:par>
                      </p:childTnLst>
                    </p:cTn>
                  </p:par>
                </p:childTnLst>
              </p:cTn>
              <p:nextCondLst>
                <p:cond evt="onClick" delay="0">
                  <p:tgtEl>
                    <p:spTgt spid="145"/>
                  </p:tgtEl>
                </p:cond>
              </p:nextCondLst>
            </p:seq>
            <p:video>
              <p:cMediaNode vol="0">
                <p:cTn id="33" repeatCount="indefinite" fill="hold" display="0">
                  <p:stCondLst>
                    <p:cond delay="indefinite"/>
                  </p:stCondLst>
                </p:cTn>
                <p:tgtEl>
                  <p:spTgt spid="147"/>
                </p:tgtEl>
              </p:cMediaNode>
            </p:video>
            <p:seq concurrent="1" nextAc="seek">
              <p:cTn id="34" restart="whenNotActive" fill="hold" evtFilter="cancelBubble" nodeType="interactiveSeq">
                <p:stCondLst>
                  <p:cond evt="onClick" delay="0">
                    <p:tgtEl>
                      <p:spTgt spid="147"/>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withEffect">
                                  <p:stCondLst>
                                    <p:cond delay="0"/>
                                  </p:stCondLst>
                                  <p:childTnLst>
                                    <p:cmd type="call" cmd="togglePause">
                                      <p:cBhvr>
                                        <p:cTn id="38" dur="1" fill="hold"/>
                                        <p:tgtEl>
                                          <p:spTgt spid="147"/>
                                        </p:tgtEl>
                                      </p:cBhvr>
                                    </p:cmd>
                                  </p:childTnLst>
                                </p:cTn>
                              </p:par>
                            </p:childTnLst>
                          </p:cTn>
                        </p:par>
                      </p:childTnLst>
                    </p:cTn>
                  </p:par>
                </p:childTnLst>
              </p:cTn>
              <p:nextCondLst>
                <p:cond evt="onClick" delay="0">
                  <p:tgtEl>
                    <p:spTgt spid="147"/>
                  </p:tgtEl>
                </p:cond>
              </p:nextCondLst>
            </p:seq>
            <p:video>
              <p:cMediaNode vol="0">
                <p:cTn id="39" repeatCount="indefinite" fill="hold" display="0">
                  <p:stCondLst>
                    <p:cond delay="indefinite"/>
                  </p:stCondLst>
                </p:cTn>
                <p:tgtEl>
                  <p:spTgt spid="146"/>
                </p:tgtEl>
              </p:cMediaNode>
            </p:video>
            <p:seq concurrent="1" nextAc="seek">
              <p:cTn id="40" restart="whenNotActive" fill="hold" evtFilter="cancelBubble" nodeType="interactiveSeq">
                <p:stCondLst>
                  <p:cond evt="onClick" delay="0">
                    <p:tgtEl>
                      <p:spTgt spid="146"/>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withEffect">
                                  <p:stCondLst>
                                    <p:cond delay="0"/>
                                  </p:stCondLst>
                                  <p:childTnLst>
                                    <p:cmd type="call" cmd="togglePause">
                                      <p:cBhvr>
                                        <p:cTn id="44" dur="1" fill="hold"/>
                                        <p:tgtEl>
                                          <p:spTgt spid="146"/>
                                        </p:tgtEl>
                                      </p:cBhvr>
                                    </p:cmd>
                                  </p:childTnLst>
                                </p:cTn>
                              </p:par>
                            </p:childTnLst>
                          </p:cTn>
                        </p:par>
                      </p:childTnLst>
                    </p:cTn>
                  </p:par>
                </p:childTnLst>
              </p:cTn>
              <p:nextCondLst>
                <p:cond evt="onClick" delay="0">
                  <p:tgtEl>
                    <p:spTgt spid="14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Method: MinT"/>
          <p:cNvSpPr txBox="1"/>
          <p:nvPr/>
        </p:nvSpPr>
        <p:spPr>
          <a:xfrm>
            <a:off x="1102502" y="1306123"/>
            <a:ext cx="6056115" cy="1113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7200" b="1">
                <a:solidFill>
                  <a:srgbClr val="202124"/>
                </a:solidFill>
                <a:latin typeface="Arial"/>
                <a:ea typeface="Arial"/>
                <a:cs typeface="Arial"/>
                <a:sym typeface="Arial"/>
              </a:defRPr>
            </a:lvl1pPr>
          </a:lstStyle>
          <a:p>
            <a:r>
              <a:t>Method: MinT</a:t>
            </a:r>
          </a:p>
        </p:txBody>
      </p:sp>
      <p:sp>
        <p:nvSpPr>
          <p:cNvPr id="216" name="Model Input:"/>
          <p:cNvSpPr txBox="1"/>
          <p:nvPr/>
        </p:nvSpPr>
        <p:spPr>
          <a:xfrm>
            <a:off x="1202266" y="2890378"/>
            <a:ext cx="20844620" cy="656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defTabSz="457200">
              <a:lnSpc>
                <a:spcPct val="150000"/>
              </a:lnSpc>
              <a:spcBef>
                <a:spcPts val="0"/>
              </a:spcBef>
              <a:defRPr sz="4000">
                <a:solidFill>
                  <a:srgbClr val="202124"/>
                </a:solidFill>
                <a:latin typeface="Arial"/>
                <a:ea typeface="Arial"/>
                <a:cs typeface="Arial"/>
                <a:sym typeface="Arial"/>
              </a:defRPr>
            </a:pPr>
            <a:r>
              <a:rPr b="1"/>
              <a:t>Model Input</a:t>
            </a:r>
            <a:r>
              <a:t>:</a:t>
            </a:r>
          </a:p>
        </p:txBody>
      </p:sp>
      <p:pic>
        <p:nvPicPr>
          <p:cNvPr id="217" name="example_video-0_58s.mp4" descr="example_video-0_58s.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1507066" y="6874933"/>
            <a:ext cx="9482668" cy="5334001"/>
          </a:xfrm>
          <a:prstGeom prst="rect">
            <a:avLst/>
          </a:prstGeom>
          <a:ln w="12700">
            <a:miter lim="400000"/>
          </a:ln>
        </p:spPr>
      </p:pic>
      <p:sp>
        <p:nvSpPr>
          <p:cNvPr id="218" name="Video taken from &quot;Panda-70m: Captioning 70m videos with multiple cross-modality teachers.&quot; CVPR. 2024."/>
          <p:cNvSpPr txBox="1"/>
          <p:nvPr/>
        </p:nvSpPr>
        <p:spPr>
          <a:xfrm>
            <a:off x="1206500" y="12967451"/>
            <a:ext cx="14572953" cy="4472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spcBef>
                <a:spcPts val="0"/>
              </a:spcBef>
              <a:defRPr sz="2400">
                <a:solidFill>
                  <a:srgbClr val="595959"/>
                </a:solidFill>
                <a:latin typeface="Arial"/>
                <a:ea typeface="Arial"/>
                <a:cs typeface="Arial"/>
                <a:sym typeface="Arial"/>
              </a:defRPr>
            </a:pPr>
            <a:r>
              <a:t>Video taken from "Panda-70m: Captioning 70m videos with multiple cross-modality teachers." </a:t>
            </a:r>
            <a:r>
              <a:rPr i="1"/>
              <a:t>CVPR</a:t>
            </a:r>
            <a:r>
              <a:t>. 2024.</a:t>
            </a:r>
          </a:p>
        </p:txBody>
      </p:sp>
      <p:sp>
        <p:nvSpPr>
          <p:cNvPr id="4" name="灯片编号占位符 3">
            <a:extLst>
              <a:ext uri="{FF2B5EF4-FFF2-40B4-BE49-F238E27FC236}">
                <a16:creationId xmlns:a16="http://schemas.microsoft.com/office/drawing/2014/main" id="{08BDC295-3852-8724-A485-124C138346CE}"/>
              </a:ext>
            </a:extLst>
          </p:cNvPr>
          <p:cNvSpPr>
            <a:spLocks noGrp="1"/>
          </p:cNvSpPr>
          <p:nvPr>
            <p:ph type="sldNum" sz="quarter" idx="2"/>
          </p:nvPr>
        </p:nvSpPr>
        <p:spPr/>
        <p:txBody>
          <a:bodyPr/>
          <a:lstStyle/>
          <a:p>
            <a:fld id="{86CB4B4D-7CA3-9044-876B-883B54F8677D}" type="slidenum">
              <a:rPr lang="en-US" altLang="zh-CN" smtClean="0"/>
              <a:t>10</a:t>
            </a:fld>
            <a:endParaRPr lang="zh-CN" alt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27" fill="hold"/>
                                        <p:tgtEl>
                                          <p:spTgt spid="2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mute="1">
                <p:cTn id="7" fill="hold" display="0">
                  <p:stCondLst>
                    <p:cond delay="indefinite"/>
                  </p:stCondLst>
                </p:cTn>
                <p:tgtEl>
                  <p:spTgt spid="217"/>
                </p:tgtEl>
              </p:cMediaNode>
            </p:video>
            <p:seq concurrent="1" prevAc="none" nextAc="seek">
              <p:cTn id="8" restart="whenNotActive" fill="hold" evtFilter="cancelBubble" nodeType="interactiveSeq">
                <p:stCondLst>
                  <p:cond evt="onClick" delay="0">
                    <p:tgtEl>
                      <p:spTgt spid="2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7"/>
                                        </p:tgtEl>
                                      </p:cBhvr>
                                    </p:cmd>
                                  </p:childTnLst>
                                </p:cTn>
                              </p:par>
                            </p:childTnLst>
                          </p:cTn>
                        </p:par>
                      </p:childTnLst>
                    </p:cTn>
                  </p:par>
                </p:childTnLst>
              </p:cTn>
              <p:nextCondLst>
                <p:cond evt="onClick" delay="0">
                  <p:tgtEl>
                    <p:spTgt spid="21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Method: MinT"/>
          <p:cNvSpPr txBox="1"/>
          <p:nvPr/>
        </p:nvSpPr>
        <p:spPr>
          <a:xfrm>
            <a:off x="1102502" y="1306123"/>
            <a:ext cx="6056115" cy="1113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7200" b="1">
                <a:solidFill>
                  <a:srgbClr val="202124"/>
                </a:solidFill>
                <a:latin typeface="Arial"/>
                <a:ea typeface="Arial"/>
                <a:cs typeface="Arial"/>
                <a:sym typeface="Arial"/>
              </a:defRPr>
            </a:lvl1pPr>
          </a:lstStyle>
          <a:p>
            <a:r>
              <a:t>Method: MinT</a:t>
            </a:r>
          </a:p>
        </p:txBody>
      </p:sp>
      <p:sp>
        <p:nvSpPr>
          <p:cNvPr id="221" name="Model Input:…"/>
          <p:cNvSpPr txBox="1"/>
          <p:nvPr/>
        </p:nvSpPr>
        <p:spPr>
          <a:xfrm>
            <a:off x="1202266" y="2890378"/>
            <a:ext cx="20844620" cy="15054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defTabSz="457200">
              <a:lnSpc>
                <a:spcPct val="150000"/>
              </a:lnSpc>
              <a:spcBef>
                <a:spcPts val="0"/>
              </a:spcBef>
              <a:defRPr sz="4000">
                <a:solidFill>
                  <a:srgbClr val="202124"/>
                </a:solidFill>
                <a:latin typeface="Arial"/>
                <a:ea typeface="Arial"/>
                <a:cs typeface="Arial"/>
                <a:sym typeface="Arial"/>
              </a:defRPr>
            </a:pPr>
            <a:r>
              <a:rPr b="1"/>
              <a:t>Model Input</a:t>
            </a:r>
            <a:r>
              <a:t>:</a:t>
            </a:r>
          </a:p>
          <a:p>
            <a:pPr marL="529166" indent="-529166" defTabSz="457200">
              <a:lnSpc>
                <a:spcPct val="150000"/>
              </a:lnSpc>
              <a:spcBef>
                <a:spcPts val="0"/>
              </a:spcBef>
              <a:buSzPct val="125000"/>
              <a:buChar char="•"/>
              <a:defRPr sz="4000">
                <a:solidFill>
                  <a:srgbClr val="202124"/>
                </a:solidFill>
                <a:latin typeface="Arial"/>
                <a:ea typeface="Arial"/>
                <a:cs typeface="Arial"/>
                <a:sym typeface="Arial"/>
              </a:defRPr>
            </a:pPr>
            <a:r>
              <a:t>A </a:t>
            </a:r>
            <a:r>
              <a:rPr>
                <a:solidFill>
                  <a:schemeClr val="accent5">
                    <a:hueOff val="-82419"/>
                    <a:satOff val="-9513"/>
                    <a:lumOff val="-16343"/>
                  </a:schemeClr>
                </a:solidFill>
              </a:rPr>
              <a:t>global caption</a:t>
            </a:r>
            <a:r>
              <a:t>: overall scene</a:t>
            </a:r>
          </a:p>
        </p:txBody>
      </p:sp>
      <p:pic>
        <p:nvPicPr>
          <p:cNvPr id="222" name="Pipeline.png" descr="Pipeline.png"/>
          <p:cNvPicPr>
            <a:picLocks noChangeAspect="1"/>
          </p:cNvPicPr>
          <p:nvPr/>
        </p:nvPicPr>
        <p:blipFill>
          <a:blip r:embed="rId3"/>
          <a:stretch>
            <a:fillRect/>
          </a:stretch>
        </p:blipFill>
        <p:spPr>
          <a:xfrm>
            <a:off x="13910733" y="2845837"/>
            <a:ext cx="6308347" cy="9623447"/>
          </a:xfrm>
          <a:prstGeom prst="rect">
            <a:avLst/>
          </a:prstGeom>
          <a:ln w="12700">
            <a:miter lim="400000"/>
          </a:ln>
        </p:spPr>
      </p:pic>
      <p:sp>
        <p:nvSpPr>
          <p:cNvPr id="223" name="Arrow"/>
          <p:cNvSpPr/>
          <p:nvPr/>
        </p:nvSpPr>
        <p:spPr>
          <a:xfrm>
            <a:off x="11401693" y="9181622"/>
            <a:ext cx="2097080" cy="720623"/>
          </a:xfrm>
          <a:prstGeom prst="rightArrow">
            <a:avLst>
              <a:gd name="adj1" fmla="val 25708"/>
              <a:gd name="adj2" fmla="val 88556"/>
            </a:avLst>
          </a:prstGeom>
          <a:solidFill>
            <a:srgbClr val="929292"/>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224" name="Rectangle"/>
          <p:cNvSpPr/>
          <p:nvPr/>
        </p:nvSpPr>
        <p:spPr>
          <a:xfrm>
            <a:off x="16789400" y="4193645"/>
            <a:ext cx="2969882" cy="8414214"/>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225" name="Video taken from &quot;Panda-70m: Captioning 70m videos with multiple cross-modality teachers.&quot; CVPR. 2024."/>
          <p:cNvSpPr txBox="1"/>
          <p:nvPr/>
        </p:nvSpPr>
        <p:spPr>
          <a:xfrm>
            <a:off x="1206500" y="12967451"/>
            <a:ext cx="14572953" cy="4472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spcBef>
                <a:spcPts val="0"/>
              </a:spcBef>
              <a:defRPr sz="2400">
                <a:solidFill>
                  <a:srgbClr val="595959"/>
                </a:solidFill>
                <a:latin typeface="Arial"/>
                <a:ea typeface="Arial"/>
                <a:cs typeface="Arial"/>
                <a:sym typeface="Arial"/>
              </a:defRPr>
            </a:pPr>
            <a:r>
              <a:t>Video taken from "Panda-70m: Captioning 70m videos with multiple cross-modality teachers." </a:t>
            </a:r>
            <a:r>
              <a:rPr i="1"/>
              <a:t>CVPR</a:t>
            </a:r>
            <a:r>
              <a:t>. 2024.</a:t>
            </a:r>
          </a:p>
        </p:txBody>
      </p:sp>
      <p:pic>
        <p:nvPicPr>
          <p:cNvPr id="226" name="example_video-frame0.png" descr="example_video-frame0.png"/>
          <p:cNvPicPr>
            <a:picLocks noChangeAspect="1"/>
          </p:cNvPicPr>
          <p:nvPr/>
        </p:nvPicPr>
        <p:blipFill>
          <a:blip r:embed="rId4"/>
          <a:stretch>
            <a:fillRect/>
          </a:stretch>
        </p:blipFill>
        <p:spPr>
          <a:xfrm>
            <a:off x="1511300" y="6870700"/>
            <a:ext cx="9482667" cy="5334000"/>
          </a:xfrm>
          <a:prstGeom prst="rect">
            <a:avLst/>
          </a:prstGeom>
          <a:ln w="12700">
            <a:miter lim="400000"/>
          </a:ln>
        </p:spPr>
      </p:pic>
      <p:sp>
        <p:nvSpPr>
          <p:cNvPr id="4" name="灯片编号占位符 3">
            <a:extLst>
              <a:ext uri="{FF2B5EF4-FFF2-40B4-BE49-F238E27FC236}">
                <a16:creationId xmlns:a16="http://schemas.microsoft.com/office/drawing/2014/main" id="{2D1969D0-781F-C93A-8F53-55748C4AB59C}"/>
              </a:ext>
            </a:extLst>
          </p:cNvPr>
          <p:cNvSpPr>
            <a:spLocks noGrp="1"/>
          </p:cNvSpPr>
          <p:nvPr>
            <p:ph type="sldNum" sz="quarter" idx="2"/>
          </p:nvPr>
        </p:nvSpPr>
        <p:spPr/>
        <p:txBody>
          <a:bodyPr/>
          <a:lstStyle/>
          <a:p>
            <a:fld id="{86CB4B4D-7CA3-9044-876B-883B54F8677D}" type="slidenum">
              <a:rPr lang="en-US" altLang="zh-CN" smtClean="0"/>
              <a:t>11</a:t>
            </a:fld>
            <a:endParaRPr lang="zh-CN" altLang="en-US"/>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Method: MinT"/>
          <p:cNvSpPr txBox="1"/>
          <p:nvPr/>
        </p:nvSpPr>
        <p:spPr>
          <a:xfrm>
            <a:off x="1102502" y="1306123"/>
            <a:ext cx="6056115" cy="1113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7200" b="1">
                <a:solidFill>
                  <a:srgbClr val="202124"/>
                </a:solidFill>
                <a:latin typeface="Arial"/>
                <a:ea typeface="Arial"/>
                <a:cs typeface="Arial"/>
                <a:sym typeface="Arial"/>
              </a:defRPr>
            </a:lvl1pPr>
          </a:lstStyle>
          <a:p>
            <a:r>
              <a:t>Method: MinT</a:t>
            </a:r>
          </a:p>
        </p:txBody>
      </p:sp>
      <p:sp>
        <p:nvSpPr>
          <p:cNvPr id="229" name="Model Input:…"/>
          <p:cNvSpPr txBox="1"/>
          <p:nvPr/>
        </p:nvSpPr>
        <p:spPr>
          <a:xfrm>
            <a:off x="1202266" y="2890378"/>
            <a:ext cx="20844620" cy="2354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defTabSz="457200">
              <a:lnSpc>
                <a:spcPct val="150000"/>
              </a:lnSpc>
              <a:spcBef>
                <a:spcPts val="0"/>
              </a:spcBef>
              <a:defRPr sz="4000">
                <a:solidFill>
                  <a:srgbClr val="202124"/>
                </a:solidFill>
                <a:latin typeface="Arial"/>
                <a:ea typeface="Arial"/>
                <a:cs typeface="Arial"/>
                <a:sym typeface="Arial"/>
              </a:defRPr>
            </a:pPr>
            <a:r>
              <a:rPr b="1"/>
              <a:t>Model Input</a:t>
            </a:r>
            <a:r>
              <a:t>:</a:t>
            </a:r>
          </a:p>
          <a:p>
            <a:pPr marL="529166" indent="-529166" defTabSz="457200">
              <a:lnSpc>
                <a:spcPct val="150000"/>
              </a:lnSpc>
              <a:spcBef>
                <a:spcPts val="0"/>
              </a:spcBef>
              <a:buSzPct val="125000"/>
              <a:buChar char="•"/>
              <a:defRPr sz="4000">
                <a:solidFill>
                  <a:srgbClr val="202124"/>
                </a:solidFill>
                <a:latin typeface="Arial"/>
                <a:ea typeface="Arial"/>
                <a:cs typeface="Arial"/>
                <a:sym typeface="Arial"/>
              </a:defRPr>
            </a:pPr>
            <a:r>
              <a:t>A </a:t>
            </a:r>
            <a:r>
              <a:rPr>
                <a:solidFill>
                  <a:schemeClr val="accent5">
                    <a:hueOff val="-82419"/>
                    <a:satOff val="-9513"/>
                    <a:lumOff val="-16343"/>
                  </a:schemeClr>
                </a:solidFill>
              </a:rPr>
              <a:t>global caption</a:t>
            </a:r>
            <a:r>
              <a:t>: overall scene</a:t>
            </a:r>
          </a:p>
          <a:p>
            <a:pPr marL="529166" indent="-529166" defTabSz="457200">
              <a:lnSpc>
                <a:spcPct val="150000"/>
              </a:lnSpc>
              <a:spcBef>
                <a:spcPts val="0"/>
              </a:spcBef>
              <a:buSzPct val="125000"/>
              <a:buChar char="•"/>
              <a:defRPr sz="4000">
                <a:solidFill>
                  <a:srgbClr val="202124"/>
                </a:solidFill>
                <a:latin typeface="Arial"/>
                <a:ea typeface="Arial"/>
                <a:cs typeface="Arial"/>
                <a:sym typeface="Arial"/>
              </a:defRPr>
            </a:pPr>
            <a:r>
              <a:t>Several </a:t>
            </a:r>
            <a:r>
              <a:rPr>
                <a:solidFill>
                  <a:schemeClr val="accent5">
                    <a:hueOff val="-82419"/>
                    <a:satOff val="-9513"/>
                    <a:lumOff val="-16343"/>
                  </a:schemeClr>
                </a:solidFill>
              </a:rPr>
              <a:t>temporal captions</a:t>
            </a:r>
            <a:r>
              <a:t>: event + time</a:t>
            </a:r>
          </a:p>
        </p:txBody>
      </p:sp>
      <p:pic>
        <p:nvPicPr>
          <p:cNvPr id="230" name="Pipeline.png" descr="Pipeline.png"/>
          <p:cNvPicPr>
            <a:picLocks noChangeAspect="1"/>
          </p:cNvPicPr>
          <p:nvPr/>
        </p:nvPicPr>
        <p:blipFill>
          <a:blip r:embed="rId3"/>
          <a:stretch>
            <a:fillRect/>
          </a:stretch>
        </p:blipFill>
        <p:spPr>
          <a:xfrm>
            <a:off x="13910733" y="2845837"/>
            <a:ext cx="6308347" cy="9623447"/>
          </a:xfrm>
          <a:prstGeom prst="rect">
            <a:avLst/>
          </a:prstGeom>
          <a:ln w="12700">
            <a:miter lim="400000"/>
          </a:ln>
        </p:spPr>
      </p:pic>
      <p:sp>
        <p:nvSpPr>
          <p:cNvPr id="231" name="Arrow"/>
          <p:cNvSpPr/>
          <p:nvPr/>
        </p:nvSpPr>
        <p:spPr>
          <a:xfrm>
            <a:off x="11401693" y="9181622"/>
            <a:ext cx="2097080" cy="720623"/>
          </a:xfrm>
          <a:prstGeom prst="rightArrow">
            <a:avLst>
              <a:gd name="adj1" fmla="val 25708"/>
              <a:gd name="adj2" fmla="val 88556"/>
            </a:avLst>
          </a:prstGeom>
          <a:solidFill>
            <a:srgbClr val="929292"/>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232" name="Rectangle"/>
          <p:cNvSpPr/>
          <p:nvPr/>
        </p:nvSpPr>
        <p:spPr>
          <a:xfrm>
            <a:off x="16789400" y="6346031"/>
            <a:ext cx="2969882" cy="1494500"/>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233" name="Video taken from &quot;Panda-70m: Captioning 70m videos with multiple cross-modality teachers.&quot; CVPR. 2024."/>
          <p:cNvSpPr txBox="1"/>
          <p:nvPr/>
        </p:nvSpPr>
        <p:spPr>
          <a:xfrm>
            <a:off x="1206500" y="12967451"/>
            <a:ext cx="14572953" cy="4472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spcBef>
                <a:spcPts val="0"/>
              </a:spcBef>
              <a:defRPr sz="2400">
                <a:solidFill>
                  <a:srgbClr val="595959"/>
                </a:solidFill>
                <a:latin typeface="Arial"/>
                <a:ea typeface="Arial"/>
                <a:cs typeface="Arial"/>
                <a:sym typeface="Arial"/>
              </a:defRPr>
            </a:pPr>
            <a:r>
              <a:t>Video taken from "Panda-70m: Captioning 70m videos with multiple cross-modality teachers." </a:t>
            </a:r>
            <a:r>
              <a:rPr i="1"/>
              <a:t>CVPR</a:t>
            </a:r>
            <a:r>
              <a:t>. 2024.</a:t>
            </a:r>
          </a:p>
        </p:txBody>
      </p:sp>
      <p:pic>
        <p:nvPicPr>
          <p:cNvPr id="234" name="example_video-frame0.png" descr="example_video-frame0.png"/>
          <p:cNvPicPr>
            <a:picLocks noChangeAspect="1"/>
          </p:cNvPicPr>
          <p:nvPr/>
        </p:nvPicPr>
        <p:blipFill>
          <a:blip r:embed="rId4"/>
          <a:stretch>
            <a:fillRect/>
          </a:stretch>
        </p:blipFill>
        <p:spPr>
          <a:xfrm>
            <a:off x="1511300" y="6870700"/>
            <a:ext cx="9482667" cy="5334000"/>
          </a:xfrm>
          <a:prstGeom prst="rect">
            <a:avLst/>
          </a:prstGeom>
          <a:ln w="12700">
            <a:miter lim="400000"/>
          </a:ln>
        </p:spPr>
      </p:pic>
      <p:sp>
        <p:nvSpPr>
          <p:cNvPr id="4" name="灯片编号占位符 3">
            <a:extLst>
              <a:ext uri="{FF2B5EF4-FFF2-40B4-BE49-F238E27FC236}">
                <a16:creationId xmlns:a16="http://schemas.microsoft.com/office/drawing/2014/main" id="{4D360682-9FD8-7795-E264-E59203287DF5}"/>
              </a:ext>
            </a:extLst>
          </p:cNvPr>
          <p:cNvSpPr>
            <a:spLocks noGrp="1"/>
          </p:cNvSpPr>
          <p:nvPr>
            <p:ph type="sldNum" sz="quarter" idx="2"/>
          </p:nvPr>
        </p:nvSpPr>
        <p:spPr/>
        <p:txBody>
          <a:bodyPr/>
          <a:lstStyle/>
          <a:p>
            <a:fld id="{86CB4B4D-7CA3-9044-876B-883B54F8677D}" type="slidenum">
              <a:rPr lang="en-US" altLang="zh-CN" smtClean="0"/>
              <a:t>12</a:t>
            </a:fld>
            <a:endParaRPr lang="zh-CN" altLang="en-US"/>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Method: MinT"/>
          <p:cNvSpPr txBox="1"/>
          <p:nvPr/>
        </p:nvSpPr>
        <p:spPr>
          <a:xfrm>
            <a:off x="1102502" y="1306123"/>
            <a:ext cx="6056115" cy="1113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7200" b="1">
                <a:solidFill>
                  <a:srgbClr val="202124"/>
                </a:solidFill>
                <a:latin typeface="Arial"/>
                <a:ea typeface="Arial"/>
                <a:cs typeface="Arial"/>
                <a:sym typeface="Arial"/>
              </a:defRPr>
            </a:lvl1pPr>
          </a:lstStyle>
          <a:p>
            <a:r>
              <a:t>Method: MinT</a:t>
            </a:r>
          </a:p>
        </p:txBody>
      </p:sp>
      <p:sp>
        <p:nvSpPr>
          <p:cNvPr id="237" name="Model Input:…"/>
          <p:cNvSpPr txBox="1"/>
          <p:nvPr/>
        </p:nvSpPr>
        <p:spPr>
          <a:xfrm>
            <a:off x="1202266" y="2890378"/>
            <a:ext cx="20844620" cy="32033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defTabSz="457200">
              <a:lnSpc>
                <a:spcPct val="150000"/>
              </a:lnSpc>
              <a:spcBef>
                <a:spcPts val="0"/>
              </a:spcBef>
              <a:defRPr sz="4000">
                <a:solidFill>
                  <a:srgbClr val="202124"/>
                </a:solidFill>
                <a:latin typeface="Arial"/>
                <a:ea typeface="Arial"/>
                <a:cs typeface="Arial"/>
                <a:sym typeface="Arial"/>
              </a:defRPr>
            </a:pPr>
            <a:r>
              <a:rPr b="1"/>
              <a:t>Model Input</a:t>
            </a:r>
            <a:r>
              <a:t>:</a:t>
            </a:r>
          </a:p>
          <a:p>
            <a:pPr marL="529166" indent="-529166" defTabSz="457200">
              <a:lnSpc>
                <a:spcPct val="150000"/>
              </a:lnSpc>
              <a:spcBef>
                <a:spcPts val="0"/>
              </a:spcBef>
              <a:buSzPct val="125000"/>
              <a:buChar char="•"/>
              <a:defRPr sz="4000">
                <a:solidFill>
                  <a:srgbClr val="202124"/>
                </a:solidFill>
                <a:latin typeface="Arial"/>
                <a:ea typeface="Arial"/>
                <a:cs typeface="Arial"/>
                <a:sym typeface="Arial"/>
              </a:defRPr>
            </a:pPr>
            <a:r>
              <a:t>A </a:t>
            </a:r>
            <a:r>
              <a:rPr>
                <a:solidFill>
                  <a:schemeClr val="accent5">
                    <a:hueOff val="-82419"/>
                    <a:satOff val="-9513"/>
                    <a:lumOff val="-16343"/>
                  </a:schemeClr>
                </a:solidFill>
              </a:rPr>
              <a:t>global caption</a:t>
            </a:r>
            <a:r>
              <a:t>: overall scene</a:t>
            </a:r>
          </a:p>
          <a:p>
            <a:pPr marL="529166" indent="-529166" defTabSz="457200">
              <a:lnSpc>
                <a:spcPct val="150000"/>
              </a:lnSpc>
              <a:spcBef>
                <a:spcPts val="0"/>
              </a:spcBef>
              <a:buSzPct val="125000"/>
              <a:buChar char="•"/>
              <a:defRPr sz="4000">
                <a:solidFill>
                  <a:srgbClr val="202124"/>
                </a:solidFill>
                <a:latin typeface="Arial"/>
                <a:ea typeface="Arial"/>
                <a:cs typeface="Arial"/>
                <a:sym typeface="Arial"/>
              </a:defRPr>
            </a:pPr>
            <a:r>
              <a:t>Several </a:t>
            </a:r>
            <a:r>
              <a:rPr>
                <a:solidFill>
                  <a:schemeClr val="accent5">
                    <a:hueOff val="-82419"/>
                    <a:satOff val="-9513"/>
                    <a:lumOff val="-16343"/>
                  </a:schemeClr>
                </a:solidFill>
              </a:rPr>
              <a:t>temporal captions</a:t>
            </a:r>
            <a:r>
              <a:t>: event + time</a:t>
            </a:r>
          </a:p>
          <a:p>
            <a:pPr marL="529166" indent="-529166" defTabSz="457200">
              <a:lnSpc>
                <a:spcPct val="150000"/>
              </a:lnSpc>
              <a:spcBef>
                <a:spcPts val="0"/>
              </a:spcBef>
              <a:buSzPct val="125000"/>
              <a:buChar char="•"/>
              <a:defRPr sz="4000">
                <a:solidFill>
                  <a:srgbClr val="202124"/>
                </a:solidFill>
                <a:latin typeface="Arial"/>
                <a:ea typeface="Arial"/>
                <a:cs typeface="Arial"/>
                <a:sym typeface="Arial"/>
              </a:defRPr>
            </a:pPr>
            <a:r>
              <a:t>(Optional) </a:t>
            </a:r>
            <a:r>
              <a:rPr>
                <a:solidFill>
                  <a:srgbClr val="634FA1"/>
                </a:solidFill>
              </a:rPr>
              <a:t>Scene cuts</a:t>
            </a:r>
          </a:p>
        </p:txBody>
      </p:sp>
      <p:pic>
        <p:nvPicPr>
          <p:cNvPr id="238" name="Pipeline.png" descr="Pipeline.png"/>
          <p:cNvPicPr>
            <a:picLocks noChangeAspect="1"/>
          </p:cNvPicPr>
          <p:nvPr/>
        </p:nvPicPr>
        <p:blipFill>
          <a:blip r:embed="rId3"/>
          <a:stretch>
            <a:fillRect/>
          </a:stretch>
        </p:blipFill>
        <p:spPr>
          <a:xfrm>
            <a:off x="13910733" y="2845837"/>
            <a:ext cx="6308347" cy="9623447"/>
          </a:xfrm>
          <a:prstGeom prst="rect">
            <a:avLst/>
          </a:prstGeom>
          <a:ln w="12700">
            <a:miter lim="400000"/>
          </a:ln>
        </p:spPr>
      </p:pic>
      <p:sp>
        <p:nvSpPr>
          <p:cNvPr id="239" name="Arrow"/>
          <p:cNvSpPr/>
          <p:nvPr/>
        </p:nvSpPr>
        <p:spPr>
          <a:xfrm>
            <a:off x="11401693" y="9181622"/>
            <a:ext cx="2097080" cy="720623"/>
          </a:xfrm>
          <a:prstGeom prst="rightArrow">
            <a:avLst>
              <a:gd name="adj1" fmla="val 25708"/>
              <a:gd name="adj2" fmla="val 88556"/>
            </a:avLst>
          </a:prstGeom>
          <a:solidFill>
            <a:srgbClr val="929292"/>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240" name="Video taken from &quot;Panda-70m: Captioning 70m videos with multiple cross-modality teachers.&quot; CVPR. 2024."/>
          <p:cNvSpPr txBox="1"/>
          <p:nvPr/>
        </p:nvSpPr>
        <p:spPr>
          <a:xfrm>
            <a:off x="1206500" y="12967451"/>
            <a:ext cx="14572953" cy="4472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spcBef>
                <a:spcPts val="0"/>
              </a:spcBef>
              <a:defRPr sz="2400">
                <a:solidFill>
                  <a:srgbClr val="595959"/>
                </a:solidFill>
                <a:latin typeface="Arial"/>
                <a:ea typeface="Arial"/>
                <a:cs typeface="Arial"/>
                <a:sym typeface="Arial"/>
              </a:defRPr>
            </a:pPr>
            <a:r>
              <a:t>Video taken from "Panda-70m: Captioning 70m videos with multiple cross-modality teachers." </a:t>
            </a:r>
            <a:r>
              <a:rPr i="1"/>
              <a:t>CVPR</a:t>
            </a:r>
            <a:r>
              <a:t>. 2024.</a:t>
            </a:r>
          </a:p>
        </p:txBody>
      </p:sp>
      <p:pic>
        <p:nvPicPr>
          <p:cNvPr id="241" name="example_video-frame0.png" descr="example_video-frame0.png"/>
          <p:cNvPicPr>
            <a:picLocks noChangeAspect="1"/>
          </p:cNvPicPr>
          <p:nvPr/>
        </p:nvPicPr>
        <p:blipFill>
          <a:blip r:embed="rId4"/>
          <a:stretch>
            <a:fillRect/>
          </a:stretch>
        </p:blipFill>
        <p:spPr>
          <a:xfrm>
            <a:off x="1511300" y="6870700"/>
            <a:ext cx="9482667" cy="5334000"/>
          </a:xfrm>
          <a:prstGeom prst="rect">
            <a:avLst/>
          </a:prstGeom>
          <a:ln w="12700">
            <a:miter lim="400000"/>
          </a:ln>
        </p:spPr>
      </p:pic>
      <p:sp>
        <p:nvSpPr>
          <p:cNvPr id="4" name="灯片编号占位符 3">
            <a:extLst>
              <a:ext uri="{FF2B5EF4-FFF2-40B4-BE49-F238E27FC236}">
                <a16:creationId xmlns:a16="http://schemas.microsoft.com/office/drawing/2014/main" id="{1317BB53-1A5B-78AD-BA27-DB040101EE61}"/>
              </a:ext>
            </a:extLst>
          </p:cNvPr>
          <p:cNvSpPr>
            <a:spLocks noGrp="1"/>
          </p:cNvSpPr>
          <p:nvPr>
            <p:ph type="sldNum" sz="quarter" idx="2"/>
          </p:nvPr>
        </p:nvSpPr>
        <p:spPr/>
        <p:txBody>
          <a:bodyPr/>
          <a:lstStyle/>
          <a:p>
            <a:fld id="{86CB4B4D-7CA3-9044-876B-883B54F8677D}" type="slidenum">
              <a:rPr lang="en-US" altLang="zh-CN" smtClean="0"/>
              <a:t>13</a:t>
            </a:fld>
            <a:endParaRPr lang="zh-CN" altLang="en-US"/>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Method: MinT"/>
          <p:cNvSpPr txBox="1"/>
          <p:nvPr/>
        </p:nvSpPr>
        <p:spPr>
          <a:xfrm>
            <a:off x="1102502" y="1306123"/>
            <a:ext cx="6056115" cy="1113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7200" b="1">
                <a:solidFill>
                  <a:srgbClr val="202124"/>
                </a:solidFill>
                <a:latin typeface="Arial"/>
                <a:ea typeface="Arial"/>
                <a:cs typeface="Arial"/>
                <a:sym typeface="Arial"/>
              </a:defRPr>
            </a:lvl1pPr>
          </a:lstStyle>
          <a:p>
            <a:r>
              <a:t>Method: MinT</a:t>
            </a:r>
          </a:p>
        </p:txBody>
      </p:sp>
      <p:sp>
        <p:nvSpPr>
          <p:cNvPr id="244" name="Fine-tune a pre-trained Video DiT"/>
          <p:cNvSpPr txBox="1"/>
          <p:nvPr/>
        </p:nvSpPr>
        <p:spPr>
          <a:xfrm>
            <a:off x="1202266" y="2890378"/>
            <a:ext cx="20844620" cy="656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defTabSz="457200">
              <a:lnSpc>
                <a:spcPct val="150000"/>
              </a:lnSpc>
              <a:spcBef>
                <a:spcPts val="0"/>
              </a:spcBef>
              <a:defRPr sz="4000">
                <a:solidFill>
                  <a:srgbClr val="202124"/>
                </a:solidFill>
                <a:latin typeface="Arial"/>
                <a:ea typeface="Arial"/>
                <a:cs typeface="Arial"/>
                <a:sym typeface="Arial"/>
              </a:defRPr>
            </a:lvl1pPr>
          </a:lstStyle>
          <a:p>
            <a:r>
              <a:t>Fine-tune a pre-trained Video DiT</a:t>
            </a:r>
          </a:p>
        </p:txBody>
      </p:sp>
      <p:pic>
        <p:nvPicPr>
          <p:cNvPr id="245" name="dit_block.png" descr="dit_block.png"/>
          <p:cNvPicPr>
            <a:picLocks noChangeAspect="1"/>
          </p:cNvPicPr>
          <p:nvPr/>
        </p:nvPicPr>
        <p:blipFill>
          <a:blip r:embed="rId3"/>
          <a:stretch>
            <a:fillRect/>
          </a:stretch>
        </p:blipFill>
        <p:spPr>
          <a:xfrm>
            <a:off x="11368616" y="2671233"/>
            <a:ext cx="11077630" cy="9626601"/>
          </a:xfrm>
          <a:prstGeom prst="rect">
            <a:avLst/>
          </a:prstGeom>
          <a:ln w="12700">
            <a:miter lim="400000"/>
          </a:ln>
        </p:spPr>
      </p:pic>
      <p:sp>
        <p:nvSpPr>
          <p:cNvPr id="246" name="Peebles, William, and Saining Xie. &quot;Scalable diffusion models with transformers.&quot; ICCV. 2023."/>
          <p:cNvSpPr txBox="1"/>
          <p:nvPr/>
        </p:nvSpPr>
        <p:spPr>
          <a:xfrm>
            <a:off x="1206500" y="12967451"/>
            <a:ext cx="12760077" cy="4472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spcBef>
                <a:spcPts val="0"/>
              </a:spcBef>
              <a:defRPr sz="2400">
                <a:solidFill>
                  <a:srgbClr val="595959"/>
                </a:solidFill>
                <a:latin typeface="Arial"/>
                <a:ea typeface="Arial"/>
                <a:cs typeface="Arial"/>
                <a:sym typeface="Arial"/>
              </a:defRPr>
            </a:pPr>
            <a:r>
              <a:t>Peebles, William, and Saining Xie. "Scalable diffusion models with transformers." </a:t>
            </a:r>
            <a:r>
              <a:rPr i="1"/>
              <a:t>ICCV</a:t>
            </a:r>
            <a:r>
              <a:t>. 2023.</a:t>
            </a:r>
          </a:p>
        </p:txBody>
      </p:sp>
      <p:sp>
        <p:nvSpPr>
          <p:cNvPr id="247" name="Add a new temporal Cross-Attn layer…"/>
          <p:cNvSpPr txBox="1"/>
          <p:nvPr/>
        </p:nvSpPr>
        <p:spPr>
          <a:xfrm>
            <a:off x="1202266" y="3741952"/>
            <a:ext cx="20844620" cy="1835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529166" indent="-529166" defTabSz="457200">
              <a:lnSpc>
                <a:spcPct val="150000"/>
              </a:lnSpc>
              <a:spcBef>
                <a:spcPts val="0"/>
              </a:spcBef>
              <a:buSzPct val="125000"/>
              <a:buChar char="•"/>
              <a:defRPr sz="4000">
                <a:solidFill>
                  <a:srgbClr val="202124"/>
                </a:solidFill>
                <a:latin typeface="Arial"/>
                <a:ea typeface="Arial"/>
                <a:cs typeface="Arial"/>
                <a:sym typeface="Arial"/>
              </a:defRPr>
            </a:pPr>
            <a:r>
              <a:rPr dirty="0"/>
              <a:t>Add a new </a:t>
            </a:r>
            <a:r>
              <a:rPr lang="en-US" dirty="0">
                <a:solidFill>
                  <a:srgbClr val="0070C0"/>
                </a:solidFill>
              </a:rPr>
              <a:t>T</a:t>
            </a:r>
            <a:r>
              <a:rPr dirty="0">
                <a:solidFill>
                  <a:srgbClr val="0070C0"/>
                </a:solidFill>
              </a:rPr>
              <a:t>emporal Cross-Attn</a:t>
            </a:r>
            <a:r>
              <a:rPr dirty="0"/>
              <a:t> layer</a:t>
            </a:r>
          </a:p>
          <a:p>
            <a:pPr marL="529166" indent="-529166" defTabSz="457200">
              <a:lnSpc>
                <a:spcPct val="150000"/>
              </a:lnSpc>
              <a:spcBef>
                <a:spcPts val="0"/>
              </a:spcBef>
              <a:buSzPct val="125000"/>
              <a:buChar char="•"/>
              <a:defRPr sz="4000">
                <a:solidFill>
                  <a:srgbClr val="202124"/>
                </a:solidFill>
                <a:latin typeface="Arial"/>
                <a:ea typeface="Arial"/>
                <a:cs typeface="Arial"/>
                <a:sym typeface="Arial"/>
              </a:defRPr>
            </a:pPr>
            <a:r>
              <a:rPr dirty="0" err="1"/>
              <a:t>Concat</a:t>
            </a:r>
            <a:r>
              <a:rPr dirty="0"/>
              <a:t> all temporal inputs</a:t>
            </a:r>
          </a:p>
        </p:txBody>
      </p:sp>
      <p:sp>
        <p:nvSpPr>
          <p:cNvPr id="4" name="灯片编号占位符 3">
            <a:extLst>
              <a:ext uri="{FF2B5EF4-FFF2-40B4-BE49-F238E27FC236}">
                <a16:creationId xmlns:a16="http://schemas.microsoft.com/office/drawing/2014/main" id="{12C4A329-2DBA-DEB0-6B39-E7C6CD632B5F}"/>
              </a:ext>
            </a:extLst>
          </p:cNvPr>
          <p:cNvSpPr>
            <a:spLocks noGrp="1"/>
          </p:cNvSpPr>
          <p:nvPr>
            <p:ph type="sldNum" sz="quarter" idx="2"/>
          </p:nvPr>
        </p:nvSpPr>
        <p:spPr/>
        <p:txBody>
          <a:bodyPr/>
          <a:lstStyle/>
          <a:p>
            <a:fld id="{86CB4B4D-7CA3-9044-876B-883B54F8677D}" type="slidenum">
              <a:rPr lang="en-US" altLang="zh-CN" smtClean="0"/>
              <a:t>14</a:t>
            </a:fld>
            <a:endParaRPr lang="zh-CN" alt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4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4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4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 grpId="1" build="p" bldLvl="5"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temporal-cross-attn-1.png" descr="temporal-cross-attn-1.png"/>
          <p:cNvPicPr>
            <a:picLocks noChangeAspect="1"/>
          </p:cNvPicPr>
          <p:nvPr/>
        </p:nvPicPr>
        <p:blipFill>
          <a:blip r:embed="rId3"/>
          <a:stretch>
            <a:fillRect/>
          </a:stretch>
        </p:blipFill>
        <p:spPr>
          <a:xfrm>
            <a:off x="12994216" y="3278776"/>
            <a:ext cx="7671735" cy="9190448"/>
          </a:xfrm>
          <a:prstGeom prst="rect">
            <a:avLst/>
          </a:prstGeom>
          <a:ln w="12700">
            <a:miter lim="400000"/>
          </a:ln>
        </p:spPr>
      </p:pic>
      <p:sp>
        <p:nvSpPr>
          <p:cNvPr id="250" name="Temporal Cross-Attn"/>
          <p:cNvSpPr txBox="1"/>
          <p:nvPr/>
        </p:nvSpPr>
        <p:spPr>
          <a:xfrm>
            <a:off x="1102502" y="1306123"/>
            <a:ext cx="9140429" cy="1113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7200" b="1">
                <a:solidFill>
                  <a:srgbClr val="202124"/>
                </a:solidFill>
                <a:latin typeface="Arial"/>
                <a:ea typeface="Arial"/>
                <a:cs typeface="Arial"/>
                <a:sym typeface="Arial"/>
              </a:defRPr>
            </a:lvl1pPr>
          </a:lstStyle>
          <a:p>
            <a:r>
              <a:t>Temporal Cross-Attn</a:t>
            </a:r>
          </a:p>
        </p:txBody>
      </p:sp>
      <p:sp>
        <p:nvSpPr>
          <p:cNvPr id="251" name="Cross-attn between video tokens and text embeddings"/>
          <p:cNvSpPr txBox="1"/>
          <p:nvPr/>
        </p:nvSpPr>
        <p:spPr>
          <a:xfrm>
            <a:off x="1202266" y="2890378"/>
            <a:ext cx="20844620" cy="656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defTabSz="457200">
              <a:lnSpc>
                <a:spcPct val="150000"/>
              </a:lnSpc>
              <a:spcBef>
                <a:spcPts val="0"/>
              </a:spcBef>
              <a:defRPr sz="4000">
                <a:solidFill>
                  <a:srgbClr val="202124"/>
                </a:solidFill>
                <a:latin typeface="Arial"/>
                <a:ea typeface="Arial"/>
                <a:cs typeface="Arial"/>
                <a:sym typeface="Arial"/>
              </a:defRPr>
            </a:lvl1pPr>
          </a:lstStyle>
          <a:p>
            <a:r>
              <a:t>Cross-attn between video tokens and text embeddings</a:t>
            </a:r>
          </a:p>
        </p:txBody>
      </p:sp>
      <p:sp>
        <p:nvSpPr>
          <p:cNvPr id="252" name="Challenge: how to encode event time information here?…"/>
          <p:cNvSpPr txBox="1"/>
          <p:nvPr/>
        </p:nvSpPr>
        <p:spPr>
          <a:xfrm>
            <a:off x="1202266" y="3741952"/>
            <a:ext cx="20844620" cy="1835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defTabSz="457200">
              <a:lnSpc>
                <a:spcPct val="150000"/>
              </a:lnSpc>
              <a:spcBef>
                <a:spcPts val="0"/>
              </a:spcBef>
              <a:defRPr sz="4000">
                <a:solidFill>
                  <a:srgbClr val="202124"/>
                </a:solidFill>
                <a:latin typeface="Arial"/>
                <a:ea typeface="Arial"/>
                <a:cs typeface="Arial"/>
                <a:sym typeface="Arial"/>
              </a:defRPr>
            </a:pPr>
            <a:r>
              <a:rPr b="1" dirty="0"/>
              <a:t>Challenge</a:t>
            </a:r>
            <a:r>
              <a:rPr dirty="0"/>
              <a:t>: how to encode event time information here?</a:t>
            </a:r>
          </a:p>
          <a:p>
            <a:pPr marL="529166" indent="-529166" defTabSz="457200">
              <a:lnSpc>
                <a:spcPct val="150000"/>
              </a:lnSpc>
              <a:spcBef>
                <a:spcPts val="0"/>
              </a:spcBef>
              <a:buSzPct val="125000"/>
              <a:buChar char="•"/>
              <a:defRPr sz="4000">
                <a:solidFill>
                  <a:srgbClr val="202124"/>
                </a:solidFill>
                <a:latin typeface="Arial"/>
                <a:ea typeface="Arial"/>
                <a:cs typeface="Arial"/>
                <a:sym typeface="Arial"/>
              </a:defRPr>
            </a:pPr>
            <a:r>
              <a:rPr dirty="0"/>
              <a:t>How should the attn map look like?</a:t>
            </a:r>
          </a:p>
        </p:txBody>
      </p:sp>
      <p:sp>
        <p:nvSpPr>
          <p:cNvPr id="2" name="Prompt:…">
            <a:extLst>
              <a:ext uri="{FF2B5EF4-FFF2-40B4-BE49-F238E27FC236}">
                <a16:creationId xmlns:a16="http://schemas.microsoft.com/office/drawing/2014/main" id="{CC8BCF8C-99D9-4E6F-CEF6-349673929A60}"/>
              </a:ext>
            </a:extLst>
          </p:cNvPr>
          <p:cNvSpPr txBox="1"/>
          <p:nvPr/>
        </p:nvSpPr>
        <p:spPr>
          <a:xfrm>
            <a:off x="13379948" y="7470023"/>
            <a:ext cx="1279328" cy="6690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marL="13335" defTabSz="457200">
              <a:lnSpc>
                <a:spcPct val="150000"/>
              </a:lnSpc>
              <a:spcBef>
                <a:spcPts val="0"/>
              </a:spcBef>
              <a:buClr>
                <a:srgbClr val="000000"/>
              </a:buClr>
              <a:buSzPct val="100000"/>
              <a:defRPr sz="2800">
                <a:solidFill>
                  <a:srgbClr val="A96424"/>
                </a:solidFill>
                <a:latin typeface="Arial"/>
                <a:ea typeface="Arial"/>
                <a:cs typeface="Arial"/>
                <a:sym typeface="Arial"/>
              </a:defRPr>
            </a:pPr>
            <a:r>
              <a:rPr lang="en-US" dirty="0">
                <a:solidFill>
                  <a:srgbClr val="FF0000"/>
                </a:solidFill>
              </a:rPr>
              <a:t>Query</a:t>
            </a:r>
            <a:endParaRPr dirty="0">
              <a:solidFill>
                <a:srgbClr val="FF0000"/>
              </a:solidFill>
            </a:endParaRPr>
          </a:p>
        </p:txBody>
      </p:sp>
      <p:sp>
        <p:nvSpPr>
          <p:cNvPr id="3" name="Prompt:…">
            <a:extLst>
              <a:ext uri="{FF2B5EF4-FFF2-40B4-BE49-F238E27FC236}">
                <a16:creationId xmlns:a16="http://schemas.microsoft.com/office/drawing/2014/main" id="{D4D587AD-95EF-3EB8-7A2B-BFE48CFED867}"/>
              </a:ext>
            </a:extLst>
          </p:cNvPr>
          <p:cNvSpPr txBox="1"/>
          <p:nvPr/>
        </p:nvSpPr>
        <p:spPr>
          <a:xfrm>
            <a:off x="18566360" y="2555831"/>
            <a:ext cx="1279328" cy="6690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marL="13335" defTabSz="457200">
              <a:lnSpc>
                <a:spcPct val="150000"/>
              </a:lnSpc>
              <a:spcBef>
                <a:spcPts val="0"/>
              </a:spcBef>
              <a:buClr>
                <a:srgbClr val="000000"/>
              </a:buClr>
              <a:buSzPct val="100000"/>
              <a:defRPr sz="2800">
                <a:solidFill>
                  <a:srgbClr val="A96424"/>
                </a:solidFill>
                <a:latin typeface="Arial"/>
                <a:ea typeface="Arial"/>
                <a:cs typeface="Arial"/>
                <a:sym typeface="Arial"/>
              </a:defRPr>
            </a:pPr>
            <a:r>
              <a:rPr lang="en-US" dirty="0">
                <a:solidFill>
                  <a:srgbClr val="FF0000"/>
                </a:solidFill>
              </a:rPr>
              <a:t>Key</a:t>
            </a:r>
            <a:endParaRPr dirty="0">
              <a:solidFill>
                <a:srgbClr val="FF0000"/>
              </a:solidFill>
            </a:endParaRPr>
          </a:p>
        </p:txBody>
      </p:sp>
      <p:sp>
        <p:nvSpPr>
          <p:cNvPr id="6" name="灯片编号占位符 5">
            <a:extLst>
              <a:ext uri="{FF2B5EF4-FFF2-40B4-BE49-F238E27FC236}">
                <a16:creationId xmlns:a16="http://schemas.microsoft.com/office/drawing/2014/main" id="{1B351564-6FFE-82B5-28DC-33DFA425AECD}"/>
              </a:ext>
            </a:extLst>
          </p:cNvPr>
          <p:cNvSpPr>
            <a:spLocks noGrp="1"/>
          </p:cNvSpPr>
          <p:nvPr>
            <p:ph type="sldNum" sz="quarter" idx="2"/>
          </p:nvPr>
        </p:nvSpPr>
        <p:spPr/>
        <p:txBody>
          <a:bodyPr/>
          <a:lstStyle/>
          <a:p>
            <a:fld id="{86CB4B4D-7CA3-9044-876B-883B54F8677D}" type="slidenum">
              <a:rPr lang="en-US" altLang="zh-CN" smtClean="0"/>
              <a:t>15</a:t>
            </a:fld>
            <a:endParaRPr lang="zh-CN" alt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5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5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5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 grpId="1" build="p" bldLvl="5"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Temporal Cross-Attn"/>
          <p:cNvSpPr txBox="1"/>
          <p:nvPr/>
        </p:nvSpPr>
        <p:spPr>
          <a:xfrm>
            <a:off x="1102502" y="1306123"/>
            <a:ext cx="9140429" cy="1113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7200" b="1">
                <a:solidFill>
                  <a:srgbClr val="202124"/>
                </a:solidFill>
                <a:latin typeface="Arial"/>
                <a:ea typeface="Arial"/>
                <a:cs typeface="Arial"/>
                <a:sym typeface="Arial"/>
              </a:defRPr>
            </a:lvl1pPr>
          </a:lstStyle>
          <a:p>
            <a:r>
              <a:t>Temporal Cross-Attn</a:t>
            </a:r>
          </a:p>
        </p:txBody>
      </p:sp>
      <p:sp>
        <p:nvSpPr>
          <p:cNvPr id="255" name="Can we do hard-masking?"/>
          <p:cNvSpPr txBox="1"/>
          <p:nvPr/>
        </p:nvSpPr>
        <p:spPr>
          <a:xfrm>
            <a:off x="1202266" y="2890378"/>
            <a:ext cx="20844620" cy="656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defTabSz="457200">
              <a:lnSpc>
                <a:spcPct val="150000"/>
              </a:lnSpc>
              <a:spcBef>
                <a:spcPts val="0"/>
              </a:spcBef>
              <a:defRPr sz="4000">
                <a:solidFill>
                  <a:srgbClr val="202124"/>
                </a:solidFill>
                <a:latin typeface="Arial"/>
                <a:ea typeface="Arial"/>
                <a:cs typeface="Arial"/>
                <a:sym typeface="Arial"/>
              </a:defRPr>
            </a:lvl1pPr>
          </a:lstStyle>
          <a:p>
            <a:r>
              <a:t>Can we do hard-masking?</a:t>
            </a:r>
          </a:p>
        </p:txBody>
      </p:sp>
      <p:sp>
        <p:nvSpPr>
          <p:cNvPr id="256" name="Frames only attend to the current event…"/>
          <p:cNvSpPr txBox="1"/>
          <p:nvPr/>
        </p:nvSpPr>
        <p:spPr>
          <a:xfrm>
            <a:off x="1202266" y="3741952"/>
            <a:ext cx="20844620" cy="15054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529166" indent="-529166" defTabSz="457200">
              <a:lnSpc>
                <a:spcPct val="150000"/>
              </a:lnSpc>
              <a:spcBef>
                <a:spcPts val="0"/>
              </a:spcBef>
              <a:buSzPct val="125000"/>
              <a:buChar char="•"/>
              <a:defRPr sz="4000">
                <a:solidFill>
                  <a:srgbClr val="202124"/>
                </a:solidFill>
                <a:latin typeface="Arial"/>
                <a:ea typeface="Arial"/>
                <a:cs typeface="Arial"/>
                <a:sym typeface="Arial"/>
              </a:defRPr>
            </a:pPr>
            <a:r>
              <a:t>Frames only attend to the current event</a:t>
            </a:r>
          </a:p>
          <a:p>
            <a:pPr marL="529166" indent="-529166" defTabSz="457200">
              <a:lnSpc>
                <a:spcPct val="150000"/>
              </a:lnSpc>
              <a:spcBef>
                <a:spcPts val="0"/>
              </a:spcBef>
              <a:buSzPct val="125000"/>
              <a:buChar char="•"/>
              <a:defRPr sz="4000">
                <a:solidFill>
                  <a:srgbClr val="202124"/>
                </a:solidFill>
                <a:latin typeface="Arial"/>
                <a:ea typeface="Arial"/>
                <a:cs typeface="Arial"/>
                <a:sym typeface="Arial"/>
              </a:defRPr>
            </a:pPr>
            <a:r>
              <a:t>Introduce abrupt changes at </a:t>
            </a:r>
            <a:r>
              <a:rPr>
                <a:solidFill>
                  <a:schemeClr val="accent5">
                    <a:hueOff val="-82419"/>
                    <a:satOff val="-9513"/>
                    <a:lumOff val="-16343"/>
                  </a:schemeClr>
                </a:solidFill>
              </a:rPr>
              <a:t>event boundaries</a:t>
            </a:r>
          </a:p>
        </p:txBody>
      </p:sp>
      <p:pic>
        <p:nvPicPr>
          <p:cNvPr id="257" name="temporal-cross-attn-hard-mask.png" descr="temporal-cross-attn-hard-mask.png"/>
          <p:cNvPicPr>
            <a:picLocks noChangeAspect="1"/>
          </p:cNvPicPr>
          <p:nvPr/>
        </p:nvPicPr>
        <p:blipFill>
          <a:blip r:embed="rId3"/>
          <a:stretch>
            <a:fillRect/>
          </a:stretch>
        </p:blipFill>
        <p:spPr>
          <a:xfrm>
            <a:off x="13017605" y="3276600"/>
            <a:ext cx="7624957" cy="9194800"/>
          </a:xfrm>
          <a:prstGeom prst="rect">
            <a:avLst/>
          </a:prstGeom>
          <a:ln w="12700">
            <a:miter lim="400000"/>
          </a:ln>
        </p:spPr>
      </p:pic>
      <p:sp>
        <p:nvSpPr>
          <p:cNvPr id="4" name="灯片编号占位符 3">
            <a:extLst>
              <a:ext uri="{FF2B5EF4-FFF2-40B4-BE49-F238E27FC236}">
                <a16:creationId xmlns:a16="http://schemas.microsoft.com/office/drawing/2014/main" id="{42C5EA48-5FB8-502F-31DD-68AC50869A6B}"/>
              </a:ext>
            </a:extLst>
          </p:cNvPr>
          <p:cNvSpPr>
            <a:spLocks noGrp="1"/>
          </p:cNvSpPr>
          <p:nvPr>
            <p:ph type="sldNum" sz="quarter" idx="2"/>
          </p:nvPr>
        </p:nvSpPr>
        <p:spPr/>
        <p:txBody>
          <a:bodyPr/>
          <a:lstStyle/>
          <a:p>
            <a:fld id="{86CB4B4D-7CA3-9044-876B-883B54F8677D}" type="slidenum">
              <a:rPr lang="en-US" altLang="zh-CN" smtClean="0"/>
              <a:t>16</a:t>
            </a:fld>
            <a:endParaRPr lang="zh-CN" alt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56">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5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5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1" build="p" bldLvl="5"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 name="temporal-cross-attn-2.png" descr="temporal-cross-attn-2.png"/>
          <p:cNvPicPr>
            <a:picLocks noChangeAspect="1"/>
          </p:cNvPicPr>
          <p:nvPr/>
        </p:nvPicPr>
        <p:blipFill>
          <a:blip r:embed="rId3"/>
          <a:stretch>
            <a:fillRect/>
          </a:stretch>
        </p:blipFill>
        <p:spPr>
          <a:xfrm>
            <a:off x="13017605" y="3276600"/>
            <a:ext cx="7624957" cy="9194800"/>
          </a:xfrm>
          <a:prstGeom prst="rect">
            <a:avLst/>
          </a:prstGeom>
          <a:ln w="12700">
            <a:miter lim="400000"/>
          </a:ln>
        </p:spPr>
      </p:pic>
      <p:sp>
        <p:nvSpPr>
          <p:cNvPr id="260" name="Temporal Cross-Attn"/>
          <p:cNvSpPr txBox="1"/>
          <p:nvPr/>
        </p:nvSpPr>
        <p:spPr>
          <a:xfrm>
            <a:off x="1102502" y="1306123"/>
            <a:ext cx="9140429" cy="1113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7200" b="1">
                <a:solidFill>
                  <a:srgbClr val="202124"/>
                </a:solidFill>
                <a:latin typeface="Arial"/>
                <a:ea typeface="Arial"/>
                <a:cs typeface="Arial"/>
                <a:sym typeface="Arial"/>
              </a:defRPr>
            </a:lvl1pPr>
          </a:lstStyle>
          <a:p>
            <a:r>
              <a:t>Temporal Cross-Attn</a:t>
            </a:r>
          </a:p>
        </p:txBody>
      </p:sp>
      <p:sp>
        <p:nvSpPr>
          <p:cNvPr id="261" name="We use Rotary Positional Encoding (RoPE) as a soft mask"/>
          <p:cNvSpPr txBox="1"/>
          <p:nvPr/>
        </p:nvSpPr>
        <p:spPr>
          <a:xfrm>
            <a:off x="1202266" y="2890378"/>
            <a:ext cx="20844620" cy="656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defTabSz="457200">
              <a:lnSpc>
                <a:spcPct val="150000"/>
              </a:lnSpc>
              <a:spcBef>
                <a:spcPts val="0"/>
              </a:spcBef>
              <a:defRPr sz="4000">
                <a:solidFill>
                  <a:srgbClr val="202124"/>
                </a:solidFill>
                <a:latin typeface="Arial"/>
                <a:ea typeface="Arial"/>
                <a:cs typeface="Arial"/>
                <a:sym typeface="Arial"/>
              </a:defRPr>
            </a:pPr>
            <a:r>
              <a:t>We use Rotary Positional Encoding (RoPE) as a </a:t>
            </a:r>
            <a:r>
              <a:rPr>
                <a:solidFill>
                  <a:schemeClr val="accent5">
                    <a:hueOff val="-82419"/>
                    <a:satOff val="-9513"/>
                    <a:lumOff val="-16343"/>
                  </a:schemeClr>
                </a:solidFill>
              </a:rPr>
              <a:t>soft mask</a:t>
            </a:r>
          </a:p>
        </p:txBody>
      </p:sp>
      <p:sp>
        <p:nvSpPr>
          <p:cNvPr id="262" name="Peaks at center frame of an event…"/>
          <p:cNvSpPr txBox="1"/>
          <p:nvPr/>
        </p:nvSpPr>
        <p:spPr>
          <a:xfrm>
            <a:off x="1202266" y="3741952"/>
            <a:ext cx="20844620" cy="15054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529166" indent="-529166" defTabSz="457200">
              <a:lnSpc>
                <a:spcPct val="150000"/>
              </a:lnSpc>
              <a:spcBef>
                <a:spcPts val="0"/>
              </a:spcBef>
              <a:buSzPct val="125000"/>
              <a:buChar char="•"/>
              <a:defRPr sz="4000">
                <a:solidFill>
                  <a:srgbClr val="202124"/>
                </a:solidFill>
                <a:latin typeface="Arial"/>
                <a:ea typeface="Arial"/>
                <a:cs typeface="Arial"/>
                <a:sym typeface="Arial"/>
              </a:defRPr>
            </a:pPr>
            <a:r>
              <a:rPr dirty="0"/>
              <a:t>Peaks at center frame of an event</a:t>
            </a:r>
          </a:p>
          <a:p>
            <a:pPr marL="529166" indent="-529166" defTabSz="457200">
              <a:lnSpc>
                <a:spcPct val="150000"/>
              </a:lnSpc>
              <a:spcBef>
                <a:spcPts val="0"/>
              </a:spcBef>
              <a:buSzPct val="125000"/>
              <a:buChar char="•"/>
              <a:defRPr sz="4000">
                <a:solidFill>
                  <a:srgbClr val="202124"/>
                </a:solidFill>
                <a:latin typeface="Arial"/>
                <a:ea typeface="Arial"/>
                <a:cs typeface="Arial"/>
                <a:sym typeface="Arial"/>
              </a:defRPr>
            </a:pPr>
            <a:r>
              <a:rPr dirty="0"/>
              <a:t>Smooth transitions between adjacent events</a:t>
            </a:r>
          </a:p>
        </p:txBody>
      </p:sp>
      <p:sp>
        <p:nvSpPr>
          <p:cNvPr id="263" name="Su, Jianlin, et al. &quot;Roformer: Enhanced transformer with rotary position embedding.&quot; Neurocomputing. 2024."/>
          <p:cNvSpPr txBox="1"/>
          <p:nvPr/>
        </p:nvSpPr>
        <p:spPr>
          <a:xfrm>
            <a:off x="1206500" y="12967451"/>
            <a:ext cx="14663738" cy="4472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spcBef>
                <a:spcPts val="0"/>
              </a:spcBef>
              <a:defRPr sz="2400">
                <a:solidFill>
                  <a:srgbClr val="595959"/>
                </a:solidFill>
                <a:latin typeface="Arial"/>
                <a:ea typeface="Arial"/>
                <a:cs typeface="Arial"/>
                <a:sym typeface="Arial"/>
              </a:defRPr>
            </a:pPr>
            <a:r>
              <a:t>Su, Jianlin, et al. "Roformer: Enhanced transformer with rotary position embedding." </a:t>
            </a:r>
            <a:r>
              <a:rPr i="1"/>
              <a:t>Neurocomputing</a:t>
            </a:r>
            <a:r>
              <a:t>. 2024.</a:t>
            </a:r>
          </a:p>
        </p:txBody>
      </p:sp>
      <p:sp>
        <p:nvSpPr>
          <p:cNvPr id="2" name="椭圆 1">
            <a:extLst>
              <a:ext uri="{FF2B5EF4-FFF2-40B4-BE49-F238E27FC236}">
                <a16:creationId xmlns:a16="http://schemas.microsoft.com/office/drawing/2014/main" id="{AA096AA0-5593-3B39-B588-F2E80638DAA3}"/>
              </a:ext>
            </a:extLst>
          </p:cNvPr>
          <p:cNvSpPr/>
          <p:nvPr/>
        </p:nvSpPr>
        <p:spPr>
          <a:xfrm>
            <a:off x="17440977" y="6006164"/>
            <a:ext cx="1386038" cy="712270"/>
          </a:xfrm>
          <a:prstGeom prst="ellipse">
            <a:avLst/>
          </a:prstGeom>
          <a:noFill/>
          <a:ln w="57150" cap="flat">
            <a:solidFill>
              <a:schemeClr val="accent3">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 name="椭圆 2">
            <a:extLst>
              <a:ext uri="{FF2B5EF4-FFF2-40B4-BE49-F238E27FC236}">
                <a16:creationId xmlns:a16="http://schemas.microsoft.com/office/drawing/2014/main" id="{C1EDA2ED-72FE-FCC6-5603-BC5A48996EA5}"/>
              </a:ext>
            </a:extLst>
          </p:cNvPr>
          <p:cNvSpPr/>
          <p:nvPr/>
        </p:nvSpPr>
        <p:spPr>
          <a:xfrm>
            <a:off x="18353773" y="8751277"/>
            <a:ext cx="1386038" cy="712270"/>
          </a:xfrm>
          <a:prstGeom prst="ellipse">
            <a:avLst/>
          </a:prstGeom>
          <a:noFill/>
          <a:ln w="57150" cap="flat">
            <a:solidFill>
              <a:schemeClr val="accent3">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 name="椭圆 3">
            <a:extLst>
              <a:ext uri="{FF2B5EF4-FFF2-40B4-BE49-F238E27FC236}">
                <a16:creationId xmlns:a16="http://schemas.microsoft.com/office/drawing/2014/main" id="{DFB83DDF-0736-31B7-7311-B8E89FC37E21}"/>
              </a:ext>
            </a:extLst>
          </p:cNvPr>
          <p:cNvSpPr/>
          <p:nvPr/>
        </p:nvSpPr>
        <p:spPr>
          <a:xfrm>
            <a:off x="19304167" y="10825622"/>
            <a:ext cx="1386038" cy="712270"/>
          </a:xfrm>
          <a:prstGeom prst="ellipse">
            <a:avLst/>
          </a:prstGeom>
          <a:noFill/>
          <a:ln w="57150" cap="flat">
            <a:solidFill>
              <a:schemeClr val="accent3">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 name="矩形 4">
            <a:extLst>
              <a:ext uri="{FF2B5EF4-FFF2-40B4-BE49-F238E27FC236}">
                <a16:creationId xmlns:a16="http://schemas.microsoft.com/office/drawing/2014/main" id="{49513701-2611-152E-0D03-6B6F059DADBC}"/>
              </a:ext>
            </a:extLst>
          </p:cNvPr>
          <p:cNvSpPr/>
          <p:nvPr/>
        </p:nvSpPr>
        <p:spPr>
          <a:xfrm>
            <a:off x="17681607" y="7372952"/>
            <a:ext cx="1867302" cy="452387"/>
          </a:xfrm>
          <a:prstGeom prst="rect">
            <a:avLst/>
          </a:prstGeom>
          <a:noFill/>
          <a:ln w="5715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矩形 5">
            <a:extLst>
              <a:ext uri="{FF2B5EF4-FFF2-40B4-BE49-F238E27FC236}">
                <a16:creationId xmlns:a16="http://schemas.microsoft.com/office/drawing/2014/main" id="{805544A1-BA85-AB32-03A1-854261602EE8}"/>
              </a:ext>
            </a:extLst>
          </p:cNvPr>
          <p:cNvSpPr/>
          <p:nvPr/>
        </p:nvSpPr>
        <p:spPr>
          <a:xfrm>
            <a:off x="18587327" y="10329571"/>
            <a:ext cx="1856732" cy="452387"/>
          </a:xfrm>
          <a:prstGeom prst="rect">
            <a:avLst/>
          </a:prstGeom>
          <a:noFill/>
          <a:ln w="5715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灯片编号占位符 8">
            <a:extLst>
              <a:ext uri="{FF2B5EF4-FFF2-40B4-BE49-F238E27FC236}">
                <a16:creationId xmlns:a16="http://schemas.microsoft.com/office/drawing/2014/main" id="{57D6A5B5-B28A-6632-F24B-3540C6951008}"/>
              </a:ext>
            </a:extLst>
          </p:cNvPr>
          <p:cNvSpPr>
            <a:spLocks noGrp="1"/>
          </p:cNvSpPr>
          <p:nvPr>
            <p:ph type="sldNum" sz="quarter" idx="2"/>
          </p:nvPr>
        </p:nvSpPr>
        <p:spPr/>
        <p:txBody>
          <a:bodyPr/>
          <a:lstStyle/>
          <a:p>
            <a:fld id="{86CB4B4D-7CA3-9044-876B-883B54F8677D}" type="slidenum">
              <a:rPr lang="en-US" altLang="zh-CN" smtClean="0"/>
              <a:t>17</a:t>
            </a:fld>
            <a:endParaRPr lang="zh-CN" alt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6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6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262">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1" uiExpand="1" build="p" bldLvl="5" animBg="1" advAuto="0"/>
      <p:bldP spid="2" grpId="0" animBg="1"/>
      <p:bldP spid="3" grpId="0" animBg="1"/>
      <p:bldP spid="4" grpId="0" animBg="1"/>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 name="rope-vanilla-1.pdf" descr="rope-vanilla-1.pdf"/>
          <p:cNvPicPr>
            <a:picLocks noChangeAspect="1"/>
          </p:cNvPicPr>
          <p:nvPr/>
        </p:nvPicPr>
        <p:blipFill>
          <a:blip r:embed="rId3"/>
          <a:stretch>
            <a:fillRect/>
          </a:stretch>
        </p:blipFill>
        <p:spPr>
          <a:xfrm>
            <a:off x="14404561" y="1778642"/>
            <a:ext cx="5848608" cy="10158716"/>
          </a:xfrm>
          <a:prstGeom prst="rect">
            <a:avLst/>
          </a:prstGeom>
          <a:ln w="12700">
            <a:miter lim="400000"/>
          </a:ln>
        </p:spPr>
      </p:pic>
      <p:sp>
        <p:nvSpPr>
          <p:cNvPr id="266" name="Vanilla RoPE"/>
          <p:cNvSpPr txBox="1"/>
          <p:nvPr/>
        </p:nvSpPr>
        <p:spPr>
          <a:xfrm>
            <a:off x="1102502" y="1306123"/>
            <a:ext cx="5704285" cy="1113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7200" b="1">
                <a:solidFill>
                  <a:srgbClr val="202124"/>
                </a:solidFill>
                <a:latin typeface="Arial"/>
                <a:ea typeface="Arial"/>
                <a:cs typeface="Arial"/>
                <a:sym typeface="Arial"/>
              </a:defRPr>
            </a:lvl1pPr>
          </a:lstStyle>
          <a:p>
            <a:r>
              <a:t>Vanilla RoPE</a:t>
            </a:r>
          </a:p>
        </p:txBody>
      </p:sp>
      <p:sp>
        <p:nvSpPr>
          <p:cNvPr id="267" name="RoPE encodes each token with an index"/>
          <p:cNvSpPr txBox="1"/>
          <p:nvPr/>
        </p:nvSpPr>
        <p:spPr>
          <a:xfrm>
            <a:off x="1202266" y="2890378"/>
            <a:ext cx="20844620" cy="656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defTabSz="457200">
              <a:lnSpc>
                <a:spcPct val="150000"/>
              </a:lnSpc>
              <a:spcBef>
                <a:spcPts val="0"/>
              </a:spcBef>
              <a:defRPr sz="4000">
                <a:solidFill>
                  <a:srgbClr val="202124"/>
                </a:solidFill>
                <a:latin typeface="Arial"/>
                <a:ea typeface="Arial"/>
                <a:cs typeface="Arial"/>
                <a:sym typeface="Arial"/>
              </a:defRPr>
            </a:lvl1pPr>
          </a:lstStyle>
          <a:p>
            <a:r>
              <a:t>RoPE encodes each token with an index</a:t>
            </a:r>
          </a:p>
        </p:txBody>
      </p:sp>
      <p:sp>
        <p:nvSpPr>
          <p:cNvPr id="268" name="Tokens with close index attend more to each other"/>
          <p:cNvSpPr txBox="1"/>
          <p:nvPr/>
        </p:nvSpPr>
        <p:spPr>
          <a:xfrm>
            <a:off x="1202266" y="3741952"/>
            <a:ext cx="20844620" cy="656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529166" indent="-529166" defTabSz="457200">
              <a:lnSpc>
                <a:spcPct val="150000"/>
              </a:lnSpc>
              <a:spcBef>
                <a:spcPts val="0"/>
              </a:spcBef>
              <a:buSzPct val="125000"/>
              <a:buChar char="•"/>
              <a:defRPr sz="4000">
                <a:solidFill>
                  <a:srgbClr val="202124"/>
                </a:solidFill>
                <a:latin typeface="Arial"/>
                <a:ea typeface="Arial"/>
                <a:cs typeface="Arial"/>
                <a:sym typeface="Arial"/>
              </a:defRPr>
            </a:lvl1pPr>
          </a:lstStyle>
          <a:p>
            <a:r>
              <a:t>Tokens with close index attend more to each other</a:t>
            </a:r>
          </a:p>
        </p:txBody>
      </p:sp>
      <p:sp>
        <p:nvSpPr>
          <p:cNvPr id="269" name="Su, Jianlin, et al. &quot;Roformer: Enhanced transformer with rotary position embedding.&quot; Neurocomputing. 2024."/>
          <p:cNvSpPr txBox="1"/>
          <p:nvPr/>
        </p:nvSpPr>
        <p:spPr>
          <a:xfrm>
            <a:off x="1206500" y="12967451"/>
            <a:ext cx="14663738" cy="4472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spcBef>
                <a:spcPts val="0"/>
              </a:spcBef>
              <a:defRPr sz="2400">
                <a:solidFill>
                  <a:srgbClr val="595959"/>
                </a:solidFill>
                <a:latin typeface="Arial"/>
                <a:ea typeface="Arial"/>
                <a:cs typeface="Arial"/>
                <a:sym typeface="Arial"/>
              </a:defRPr>
            </a:pPr>
            <a:r>
              <a:t>Su, Jianlin, et al. "Roformer: Enhanced transformer with rotary position embedding." </a:t>
            </a:r>
            <a:r>
              <a:rPr i="1"/>
              <a:t>Neurocomputing</a:t>
            </a:r>
            <a:r>
              <a:t>. 2024.</a:t>
            </a:r>
          </a:p>
        </p:txBody>
      </p:sp>
      <p:sp>
        <p:nvSpPr>
          <p:cNvPr id="270" name="Rectangle"/>
          <p:cNvSpPr/>
          <p:nvPr/>
        </p:nvSpPr>
        <p:spPr>
          <a:xfrm>
            <a:off x="14368727" y="2777264"/>
            <a:ext cx="2220914" cy="8350930"/>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271" name="Rectangle"/>
          <p:cNvSpPr/>
          <p:nvPr/>
        </p:nvSpPr>
        <p:spPr>
          <a:xfrm>
            <a:off x="16561705" y="1585474"/>
            <a:ext cx="3739092" cy="554386"/>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272" name="Rectangle"/>
          <p:cNvSpPr/>
          <p:nvPr/>
        </p:nvSpPr>
        <p:spPr>
          <a:xfrm>
            <a:off x="14915554" y="11002805"/>
            <a:ext cx="1330789" cy="901386"/>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273" name="Rectangle"/>
          <p:cNvSpPr/>
          <p:nvPr/>
        </p:nvSpPr>
        <p:spPr>
          <a:xfrm>
            <a:off x="14813788" y="2121271"/>
            <a:ext cx="1330789" cy="901387"/>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274" name="Rectangle"/>
          <p:cNvSpPr/>
          <p:nvPr/>
        </p:nvSpPr>
        <p:spPr>
          <a:xfrm>
            <a:off x="17939258" y="2941426"/>
            <a:ext cx="2881512" cy="8350929"/>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4" name="灯片编号占位符 3">
            <a:extLst>
              <a:ext uri="{FF2B5EF4-FFF2-40B4-BE49-F238E27FC236}">
                <a16:creationId xmlns:a16="http://schemas.microsoft.com/office/drawing/2014/main" id="{3DFAD781-A836-60B0-F370-75CB201C7D41}"/>
              </a:ext>
            </a:extLst>
          </p:cNvPr>
          <p:cNvSpPr>
            <a:spLocks noGrp="1"/>
          </p:cNvSpPr>
          <p:nvPr>
            <p:ph type="sldNum" sz="quarter" idx="2"/>
          </p:nvPr>
        </p:nvSpPr>
        <p:spPr/>
        <p:txBody>
          <a:bodyPr/>
          <a:lstStyle/>
          <a:p>
            <a:fld id="{86CB4B4D-7CA3-9044-876B-883B54F8677D}" type="slidenum">
              <a:rPr lang="en-US" altLang="zh-CN" smtClean="0"/>
              <a:t>18</a:t>
            </a:fld>
            <a:endParaRPr lang="zh-CN" altLang="en-US"/>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 name="rope-vanilla-1.pdf" descr="rope-vanilla-1.pdf"/>
          <p:cNvPicPr>
            <a:picLocks noChangeAspect="1"/>
          </p:cNvPicPr>
          <p:nvPr/>
        </p:nvPicPr>
        <p:blipFill>
          <a:blip r:embed="rId3"/>
          <a:stretch>
            <a:fillRect/>
          </a:stretch>
        </p:blipFill>
        <p:spPr>
          <a:xfrm>
            <a:off x="14404561" y="1778642"/>
            <a:ext cx="5848608" cy="10158716"/>
          </a:xfrm>
          <a:prstGeom prst="rect">
            <a:avLst/>
          </a:prstGeom>
          <a:ln w="12700">
            <a:miter lim="400000"/>
          </a:ln>
        </p:spPr>
      </p:pic>
      <p:sp>
        <p:nvSpPr>
          <p:cNvPr id="277" name="Vanilla RoPE"/>
          <p:cNvSpPr txBox="1"/>
          <p:nvPr/>
        </p:nvSpPr>
        <p:spPr>
          <a:xfrm>
            <a:off x="1102502" y="1306123"/>
            <a:ext cx="5704285" cy="1113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7200" b="1">
                <a:solidFill>
                  <a:srgbClr val="202124"/>
                </a:solidFill>
                <a:latin typeface="Arial"/>
                <a:ea typeface="Arial"/>
                <a:cs typeface="Arial"/>
                <a:sym typeface="Arial"/>
              </a:defRPr>
            </a:lvl1pPr>
          </a:lstStyle>
          <a:p>
            <a:r>
              <a:t>Vanilla RoPE</a:t>
            </a:r>
          </a:p>
        </p:txBody>
      </p:sp>
      <p:sp>
        <p:nvSpPr>
          <p:cNvPr id="278" name="RoPE encodes each token with an index"/>
          <p:cNvSpPr txBox="1"/>
          <p:nvPr/>
        </p:nvSpPr>
        <p:spPr>
          <a:xfrm>
            <a:off x="1202266" y="2890378"/>
            <a:ext cx="20844620" cy="656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defTabSz="457200">
              <a:lnSpc>
                <a:spcPct val="150000"/>
              </a:lnSpc>
              <a:spcBef>
                <a:spcPts val="0"/>
              </a:spcBef>
              <a:defRPr sz="4000">
                <a:solidFill>
                  <a:srgbClr val="202124"/>
                </a:solidFill>
                <a:latin typeface="Arial"/>
                <a:ea typeface="Arial"/>
                <a:cs typeface="Arial"/>
                <a:sym typeface="Arial"/>
              </a:defRPr>
            </a:lvl1pPr>
          </a:lstStyle>
          <a:p>
            <a:r>
              <a:t>RoPE encodes each token with an index</a:t>
            </a:r>
          </a:p>
        </p:txBody>
      </p:sp>
      <p:sp>
        <p:nvSpPr>
          <p:cNvPr id="279" name="Tokens with close index attend more to each other…"/>
          <p:cNvSpPr txBox="1"/>
          <p:nvPr/>
        </p:nvSpPr>
        <p:spPr>
          <a:xfrm>
            <a:off x="1202266" y="3741952"/>
            <a:ext cx="20844620" cy="1835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529166" indent="-529166" defTabSz="457200">
              <a:lnSpc>
                <a:spcPct val="150000"/>
              </a:lnSpc>
              <a:spcBef>
                <a:spcPts val="0"/>
              </a:spcBef>
              <a:buSzPct val="125000"/>
              <a:buChar char="•"/>
              <a:defRPr sz="4000">
                <a:solidFill>
                  <a:srgbClr val="202124"/>
                </a:solidFill>
                <a:latin typeface="Arial"/>
                <a:ea typeface="Arial"/>
                <a:cs typeface="Arial"/>
                <a:sym typeface="Arial"/>
              </a:defRPr>
            </a:pPr>
            <a:r>
              <a:rPr dirty="0"/>
              <a:t>Tokens with close index attend more to each other</a:t>
            </a:r>
          </a:p>
          <a:p>
            <a:pPr marL="529166" indent="-529166" defTabSz="457200">
              <a:lnSpc>
                <a:spcPct val="150000"/>
              </a:lnSpc>
              <a:spcBef>
                <a:spcPts val="0"/>
              </a:spcBef>
              <a:buSzPct val="125000"/>
              <a:buChar char="•"/>
              <a:defRPr sz="4000">
                <a:solidFill>
                  <a:srgbClr val="202124"/>
                </a:solidFill>
                <a:latin typeface="Arial"/>
                <a:ea typeface="Arial"/>
                <a:cs typeface="Arial"/>
                <a:sym typeface="Arial"/>
              </a:defRPr>
            </a:pPr>
            <a:r>
              <a:rPr dirty="0"/>
              <a:t>Encode video tokens with </a:t>
            </a:r>
            <a:r>
              <a:rPr dirty="0">
                <a:solidFill>
                  <a:schemeClr val="accent5">
                    <a:hueOff val="-82419"/>
                    <a:satOff val="-9513"/>
                    <a:lumOff val="-16343"/>
                  </a:schemeClr>
                </a:solidFill>
              </a:rPr>
              <a:t>time</a:t>
            </a:r>
          </a:p>
        </p:txBody>
      </p:sp>
      <p:sp>
        <p:nvSpPr>
          <p:cNvPr id="280" name="Su, Jianlin, et al. &quot;Roformer: Enhanced transformer with rotary position embedding.&quot; Neurocomputing. 2024."/>
          <p:cNvSpPr txBox="1"/>
          <p:nvPr/>
        </p:nvSpPr>
        <p:spPr>
          <a:xfrm>
            <a:off x="1206500" y="12967451"/>
            <a:ext cx="14663738" cy="4472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spcBef>
                <a:spcPts val="0"/>
              </a:spcBef>
              <a:defRPr sz="2400">
                <a:solidFill>
                  <a:srgbClr val="595959"/>
                </a:solidFill>
                <a:latin typeface="Arial"/>
                <a:ea typeface="Arial"/>
                <a:cs typeface="Arial"/>
                <a:sym typeface="Arial"/>
              </a:defRPr>
            </a:pPr>
            <a:r>
              <a:t>Su, Jianlin, et al. "Roformer: Enhanced transformer with rotary position embedding." </a:t>
            </a:r>
            <a:r>
              <a:rPr i="1"/>
              <a:t>Neurocomputing</a:t>
            </a:r>
            <a:r>
              <a:t>. 2024.</a:t>
            </a:r>
          </a:p>
        </p:txBody>
      </p:sp>
      <p:sp>
        <p:nvSpPr>
          <p:cNvPr id="281" name="Rectangle"/>
          <p:cNvSpPr/>
          <p:nvPr/>
        </p:nvSpPr>
        <p:spPr>
          <a:xfrm>
            <a:off x="14356027" y="5584031"/>
            <a:ext cx="1534320" cy="554386"/>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282" name="Rectangle"/>
          <p:cNvSpPr/>
          <p:nvPr/>
        </p:nvSpPr>
        <p:spPr>
          <a:xfrm>
            <a:off x="14368727" y="10350764"/>
            <a:ext cx="1534320" cy="554386"/>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283" name="Rectangle"/>
          <p:cNvSpPr/>
          <p:nvPr/>
        </p:nvSpPr>
        <p:spPr>
          <a:xfrm>
            <a:off x="16561705" y="1585474"/>
            <a:ext cx="3739092" cy="554386"/>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284" name="Rectangle"/>
          <p:cNvSpPr/>
          <p:nvPr/>
        </p:nvSpPr>
        <p:spPr>
          <a:xfrm>
            <a:off x="17939258" y="2941426"/>
            <a:ext cx="2881512" cy="8350929"/>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4" name="灯片编号占位符 3">
            <a:extLst>
              <a:ext uri="{FF2B5EF4-FFF2-40B4-BE49-F238E27FC236}">
                <a16:creationId xmlns:a16="http://schemas.microsoft.com/office/drawing/2014/main" id="{5221F664-C46E-3B66-8D57-5B382F383ADC}"/>
              </a:ext>
            </a:extLst>
          </p:cNvPr>
          <p:cNvSpPr>
            <a:spLocks noGrp="1"/>
          </p:cNvSpPr>
          <p:nvPr>
            <p:ph type="sldNum" sz="quarter" idx="2"/>
          </p:nvPr>
        </p:nvSpPr>
        <p:spPr/>
        <p:txBody>
          <a:bodyPr/>
          <a:lstStyle/>
          <a:p>
            <a:fld id="{86CB4B4D-7CA3-9044-876B-883B54F8677D}" type="slidenum">
              <a:rPr lang="en-US" altLang="zh-CN" smtClean="0"/>
              <a:t>19</a:t>
            </a:fld>
            <a:endParaRPr lang="zh-CN" altLang="en-US"/>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Motivation"/>
          <p:cNvSpPr txBox="1"/>
          <p:nvPr/>
        </p:nvSpPr>
        <p:spPr>
          <a:xfrm>
            <a:off x="1102502" y="1306123"/>
            <a:ext cx="4685854" cy="1113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7200" b="1">
                <a:solidFill>
                  <a:srgbClr val="202124"/>
                </a:solidFill>
                <a:latin typeface="Arial"/>
                <a:ea typeface="Arial"/>
                <a:cs typeface="Arial"/>
                <a:sym typeface="Arial"/>
              </a:defRPr>
            </a:lvl1pPr>
          </a:lstStyle>
          <a:p>
            <a:r>
              <a:t>Motivation</a:t>
            </a:r>
          </a:p>
        </p:txBody>
      </p:sp>
      <p:sp>
        <p:nvSpPr>
          <p:cNvPr id="156" name="Existing text-to-video models only take in one text prompt…"/>
          <p:cNvSpPr txBox="1"/>
          <p:nvPr/>
        </p:nvSpPr>
        <p:spPr>
          <a:xfrm>
            <a:off x="1202266" y="2890378"/>
            <a:ext cx="20844620" cy="2758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defTabSz="457200">
              <a:lnSpc>
                <a:spcPct val="150000"/>
              </a:lnSpc>
              <a:spcBef>
                <a:spcPts val="0"/>
              </a:spcBef>
              <a:defRPr sz="4000">
                <a:solidFill>
                  <a:srgbClr val="202124"/>
                </a:solidFill>
                <a:latin typeface="Arial"/>
                <a:ea typeface="Arial"/>
                <a:cs typeface="Arial"/>
                <a:sym typeface="Arial"/>
              </a:defRPr>
            </a:pPr>
            <a:r>
              <a:rPr dirty="0"/>
              <a:t>Existing text-to-video</a:t>
            </a:r>
            <a:r>
              <a:rPr lang="en-US" dirty="0"/>
              <a:t> (T2V)</a:t>
            </a:r>
            <a:r>
              <a:rPr dirty="0"/>
              <a:t> models only take in </a:t>
            </a:r>
            <a:r>
              <a:rPr dirty="0">
                <a:solidFill>
                  <a:schemeClr val="accent5">
                    <a:hueOff val="-82419"/>
                    <a:satOff val="-9513"/>
                    <a:lumOff val="-16343"/>
                  </a:schemeClr>
                </a:solidFill>
              </a:rPr>
              <a:t>one text prompt</a:t>
            </a:r>
          </a:p>
          <a:p>
            <a:pPr marL="476249" indent="-476249" defTabSz="457200">
              <a:lnSpc>
                <a:spcPct val="150000"/>
              </a:lnSpc>
              <a:spcBef>
                <a:spcPts val="0"/>
              </a:spcBef>
              <a:buSzPct val="125000"/>
              <a:buChar char="•"/>
              <a:defRPr sz="4000">
                <a:solidFill>
                  <a:srgbClr val="202124"/>
                </a:solidFill>
                <a:latin typeface="Arial"/>
                <a:ea typeface="Arial"/>
                <a:cs typeface="Arial"/>
                <a:sym typeface="Arial"/>
              </a:defRPr>
            </a:pPr>
            <a:r>
              <a:rPr dirty="0"/>
              <a:t>The generated video usually contain</a:t>
            </a:r>
            <a:r>
              <a:rPr lang="en-US" dirty="0"/>
              <a:t>s</a:t>
            </a:r>
            <a:r>
              <a:rPr dirty="0"/>
              <a:t> only </a:t>
            </a:r>
            <a:r>
              <a:rPr lang="en-US" dirty="0">
                <a:solidFill>
                  <a:schemeClr val="accent5">
                    <a:hueOff val="-82419"/>
                    <a:satOff val="-9513"/>
                    <a:lumOff val="-16343"/>
                  </a:schemeClr>
                </a:solidFill>
              </a:rPr>
              <a:t>a s</a:t>
            </a:r>
            <a:r>
              <a:rPr dirty="0">
                <a:solidFill>
                  <a:schemeClr val="accent5">
                    <a:hueOff val="-82419"/>
                    <a:satOff val="-9513"/>
                    <a:lumOff val="-16343"/>
                  </a:schemeClr>
                </a:solidFill>
              </a:rPr>
              <a:t>ingle event</a:t>
            </a:r>
          </a:p>
          <a:p>
            <a:pPr marL="476249" indent="-476249" defTabSz="457200">
              <a:lnSpc>
                <a:spcPct val="150000"/>
              </a:lnSpc>
              <a:spcBef>
                <a:spcPts val="0"/>
              </a:spcBef>
              <a:buSzPct val="125000"/>
              <a:buChar char="•"/>
              <a:defRPr sz="4000">
                <a:solidFill>
                  <a:srgbClr val="202124"/>
                </a:solidFill>
                <a:latin typeface="Arial"/>
                <a:ea typeface="Arial"/>
                <a:cs typeface="Arial"/>
                <a:sym typeface="Arial"/>
              </a:defRPr>
            </a:pPr>
            <a:r>
              <a:rPr dirty="0"/>
              <a:t>There might be </a:t>
            </a:r>
            <a:r>
              <a:rPr i="1" dirty="0"/>
              <a:t>scene </a:t>
            </a:r>
            <a:r>
              <a:rPr lang="en-US" i="1" dirty="0"/>
              <a:t>cuts</a:t>
            </a:r>
            <a:r>
              <a:rPr dirty="0"/>
              <a:t>, but we cannot control its timing</a:t>
            </a:r>
          </a:p>
        </p:txBody>
      </p:sp>
      <p:pic>
        <p:nvPicPr>
          <p:cNvPr id="157" name="sora_lady-5s.mp4" descr="sora_lady-5s.mp4"/>
          <p:cNvPicPr>
            <a:picLocks/>
          </p:cNvPicPr>
          <p:nvPr>
            <a:videoFile r:link="rId2"/>
            <p:extLst>
              <p:ext uri="{DAA4B4D4-6D71-4841-9C94-3DE7FCFB9230}">
                <p14:media xmlns:p14="http://schemas.microsoft.com/office/powerpoint/2010/main" r:embed="rId1"/>
              </p:ext>
            </p:extLst>
          </p:nvPr>
        </p:nvPicPr>
        <p:blipFill>
          <a:blip r:embed="rId7"/>
          <a:stretch>
            <a:fillRect/>
          </a:stretch>
        </p:blipFill>
        <p:spPr>
          <a:xfrm>
            <a:off x="1828800" y="6071587"/>
            <a:ext cx="9482667" cy="5334000"/>
          </a:xfrm>
          <a:prstGeom prst="rect">
            <a:avLst/>
          </a:prstGeom>
          <a:ln w="12700">
            <a:miter lim="400000"/>
          </a:ln>
        </p:spPr>
      </p:pic>
      <p:pic>
        <p:nvPicPr>
          <p:cNvPr id="158" name="sora_astronaut-crop_5s.mp4" descr="sora_astronaut-crop_5s.mp4"/>
          <p:cNvPicPr>
            <a:picLocks/>
          </p:cNvPicPr>
          <p:nvPr>
            <a:videoFile r:link="rId4"/>
            <p:extLst>
              <p:ext uri="{DAA4B4D4-6D71-4841-9C94-3DE7FCFB9230}">
                <p14:media xmlns:p14="http://schemas.microsoft.com/office/powerpoint/2010/main" r:embed="rId3"/>
              </p:ext>
            </p:extLst>
          </p:nvPr>
        </p:nvPicPr>
        <p:blipFill>
          <a:blip r:embed="rId8"/>
          <a:stretch>
            <a:fillRect/>
          </a:stretch>
        </p:blipFill>
        <p:spPr>
          <a:xfrm>
            <a:off x="11954933" y="6071587"/>
            <a:ext cx="9482667" cy="5334000"/>
          </a:xfrm>
          <a:prstGeom prst="rect">
            <a:avLst/>
          </a:prstGeom>
          <a:ln w="12700">
            <a:miter lim="400000"/>
          </a:ln>
        </p:spPr>
      </p:pic>
      <p:sp>
        <p:nvSpPr>
          <p:cNvPr id="159" name="Videos taken from OpenAI Sora: https://openai.com/index/sora/"/>
          <p:cNvSpPr txBox="1"/>
          <p:nvPr/>
        </p:nvSpPr>
        <p:spPr>
          <a:xfrm>
            <a:off x="1206500" y="12967451"/>
            <a:ext cx="8647808" cy="4472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spcBef>
                <a:spcPts val="0"/>
              </a:spcBef>
              <a:defRPr sz="2400">
                <a:solidFill>
                  <a:srgbClr val="595959"/>
                </a:solidFill>
                <a:latin typeface="Arial"/>
                <a:ea typeface="Arial"/>
                <a:cs typeface="Arial"/>
                <a:sym typeface="Arial"/>
              </a:defRPr>
            </a:pPr>
            <a:r>
              <a:t>Videos taken from OpenAI Sora: </a:t>
            </a:r>
            <a:r>
              <a:rPr u="sng">
                <a:solidFill>
                  <a:schemeClr val="accent1">
                    <a:lumOff val="-13575"/>
                  </a:schemeClr>
                </a:solidFill>
                <a:hlinkClick r:id="rId9"/>
              </a:rPr>
              <a:t>https://openai.com/index/sora/</a:t>
            </a:r>
          </a:p>
        </p:txBody>
      </p:sp>
      <p:sp>
        <p:nvSpPr>
          <p:cNvPr id="160" name="Prompt: A stylish woman walks down a Tokyo street…"/>
          <p:cNvSpPr txBox="1"/>
          <p:nvPr/>
        </p:nvSpPr>
        <p:spPr>
          <a:xfrm>
            <a:off x="2069431" y="11625681"/>
            <a:ext cx="9242035" cy="533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defTabSz="457200">
              <a:spcBef>
                <a:spcPts val="0"/>
              </a:spcBef>
              <a:defRPr sz="2800">
                <a:solidFill>
                  <a:srgbClr val="595959"/>
                </a:solidFill>
                <a:latin typeface="Arial"/>
                <a:ea typeface="Arial"/>
                <a:cs typeface="Arial"/>
                <a:sym typeface="Arial"/>
              </a:defRPr>
            </a:lvl1pPr>
          </a:lstStyle>
          <a:p>
            <a:r>
              <a:rPr dirty="0"/>
              <a:t>Prompt: A stylish woman </a:t>
            </a:r>
            <a:r>
              <a:rPr b="1" dirty="0"/>
              <a:t>walks down</a:t>
            </a:r>
            <a:r>
              <a:rPr dirty="0"/>
              <a:t> a Tokyo street…</a:t>
            </a:r>
          </a:p>
        </p:txBody>
      </p:sp>
      <p:sp>
        <p:nvSpPr>
          <p:cNvPr id="161" name="Prompt: A movie trailer of a space man…"/>
          <p:cNvSpPr txBox="1"/>
          <p:nvPr/>
        </p:nvSpPr>
        <p:spPr>
          <a:xfrm>
            <a:off x="13407722" y="11644236"/>
            <a:ext cx="6577088" cy="4963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2800">
                <a:solidFill>
                  <a:srgbClr val="595959"/>
                </a:solidFill>
                <a:latin typeface="Arial"/>
                <a:ea typeface="Arial"/>
                <a:cs typeface="Arial"/>
                <a:sym typeface="Arial"/>
              </a:defRPr>
            </a:lvl1pPr>
          </a:lstStyle>
          <a:p>
            <a:r>
              <a:t>Prompt: A movie trailer of a space man…</a:t>
            </a:r>
          </a:p>
        </p:txBody>
      </p:sp>
      <p:sp>
        <p:nvSpPr>
          <p:cNvPr id="4" name="灯片编号占位符 3">
            <a:extLst>
              <a:ext uri="{FF2B5EF4-FFF2-40B4-BE49-F238E27FC236}">
                <a16:creationId xmlns:a16="http://schemas.microsoft.com/office/drawing/2014/main" id="{9FF07D6B-C8CF-A1D9-E18D-6E7C29314656}"/>
              </a:ext>
            </a:extLst>
          </p:cNvPr>
          <p:cNvSpPr>
            <a:spLocks noGrp="1"/>
          </p:cNvSpPr>
          <p:nvPr>
            <p:ph type="sldNum" sz="quarter" idx="2"/>
          </p:nvPr>
        </p:nvSpPr>
        <p:spPr/>
        <p:txBody>
          <a:bodyPr/>
          <a:lstStyle/>
          <a:p>
            <a:fld id="{86CB4B4D-7CA3-9044-876B-883B54F8677D}" type="slidenum">
              <a:rPr lang="en-US" altLang="zh-CN" smtClean="0"/>
              <a:t>2</a:t>
            </a:fld>
            <a:endParaRPr lang="zh-CN" alt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017" fill="hold"/>
                                        <p:tgtEl>
                                          <p:spTgt spid="157"/>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000" fill="hold"/>
                                        <p:tgtEl>
                                          <p:spTgt spid="15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9" repeatCount="indefinite" fill="hold" display="0">
                  <p:stCondLst>
                    <p:cond delay="indefinite"/>
                  </p:stCondLst>
                </p:cTn>
                <p:tgtEl>
                  <p:spTgt spid="157"/>
                </p:tgtEl>
              </p:cMediaNode>
            </p:video>
            <p:seq concurrent="1" prevAc="none" nextAc="seek">
              <p:cTn id="20" restart="whenNotActive" fill="hold" evtFilter="cancelBubble" nodeType="interactiveSeq">
                <p:stCondLst>
                  <p:cond evt="onClick" delay="0">
                    <p:tgtEl>
                      <p:spTgt spid="157"/>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57"/>
                                        </p:tgtEl>
                                      </p:cBhvr>
                                    </p:cmd>
                                  </p:childTnLst>
                                </p:cTn>
                              </p:par>
                            </p:childTnLst>
                          </p:cTn>
                        </p:par>
                      </p:childTnLst>
                    </p:cTn>
                  </p:par>
                </p:childTnLst>
              </p:cTn>
              <p:nextCondLst>
                <p:cond evt="onClick" delay="0">
                  <p:tgtEl>
                    <p:spTgt spid="157"/>
                  </p:tgtEl>
                </p:cond>
              </p:nextCondLst>
            </p:seq>
            <p:video>
              <p:cMediaNode vol="100000">
                <p:cTn id="25" fill="hold" display="0">
                  <p:stCondLst>
                    <p:cond delay="indefinite"/>
                  </p:stCondLst>
                </p:cTn>
                <p:tgtEl>
                  <p:spTgt spid="158"/>
                </p:tgtEl>
              </p:cMediaNode>
            </p:video>
            <p:seq concurrent="1" prevAc="none" nextAc="seek">
              <p:cTn id="26" restart="whenNotActive" fill="hold" evtFilter="cancelBubble" nodeType="interactiveSeq">
                <p:stCondLst>
                  <p:cond evt="onClick" delay="0">
                    <p:tgtEl>
                      <p:spTgt spid="158"/>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158"/>
                                        </p:tgtEl>
                                      </p:cBhvr>
                                    </p:cmd>
                                  </p:childTnLst>
                                </p:cTn>
                              </p:par>
                            </p:childTnLst>
                          </p:cTn>
                        </p:par>
                      </p:childTnLst>
                    </p:cTn>
                  </p:par>
                </p:childTnLst>
              </p:cTn>
              <p:nextCondLst>
                <p:cond evt="onClick" delay="0">
                  <p:tgtEl>
                    <p:spTgt spid="158"/>
                  </p:tgtEl>
                </p:cond>
              </p:nextCondLst>
            </p:seq>
          </p:childTnLst>
        </p:cTn>
      </p:par>
    </p:tnLst>
    <p:bldLst>
      <p:bldP spid="156"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 name="rope-vanilla-1.pdf" descr="rope-vanilla-1.pdf"/>
          <p:cNvPicPr>
            <a:picLocks noChangeAspect="1"/>
          </p:cNvPicPr>
          <p:nvPr/>
        </p:nvPicPr>
        <p:blipFill>
          <a:blip r:embed="rId3"/>
          <a:stretch>
            <a:fillRect/>
          </a:stretch>
        </p:blipFill>
        <p:spPr>
          <a:xfrm>
            <a:off x="14404561" y="1778642"/>
            <a:ext cx="5848608" cy="10158716"/>
          </a:xfrm>
          <a:prstGeom prst="rect">
            <a:avLst/>
          </a:prstGeom>
          <a:ln w="12700">
            <a:miter lim="400000"/>
          </a:ln>
        </p:spPr>
      </p:pic>
      <p:sp>
        <p:nvSpPr>
          <p:cNvPr id="287" name="Vanilla RoPE"/>
          <p:cNvSpPr txBox="1"/>
          <p:nvPr/>
        </p:nvSpPr>
        <p:spPr>
          <a:xfrm>
            <a:off x="1102502" y="1306123"/>
            <a:ext cx="5704285" cy="1113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7200" b="1">
                <a:solidFill>
                  <a:srgbClr val="202124"/>
                </a:solidFill>
                <a:latin typeface="Arial"/>
                <a:ea typeface="Arial"/>
                <a:cs typeface="Arial"/>
                <a:sym typeface="Arial"/>
              </a:defRPr>
            </a:lvl1pPr>
          </a:lstStyle>
          <a:p>
            <a:r>
              <a:t>Vanilla RoPE</a:t>
            </a:r>
          </a:p>
        </p:txBody>
      </p:sp>
      <p:sp>
        <p:nvSpPr>
          <p:cNvPr id="288" name="RoPE encodes each token with an index"/>
          <p:cNvSpPr txBox="1"/>
          <p:nvPr/>
        </p:nvSpPr>
        <p:spPr>
          <a:xfrm>
            <a:off x="1202266" y="2890378"/>
            <a:ext cx="20844620" cy="656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defTabSz="457200">
              <a:lnSpc>
                <a:spcPct val="150000"/>
              </a:lnSpc>
              <a:spcBef>
                <a:spcPts val="0"/>
              </a:spcBef>
              <a:defRPr sz="4000">
                <a:solidFill>
                  <a:srgbClr val="202124"/>
                </a:solidFill>
                <a:latin typeface="Arial"/>
                <a:ea typeface="Arial"/>
                <a:cs typeface="Arial"/>
                <a:sym typeface="Arial"/>
              </a:defRPr>
            </a:lvl1pPr>
          </a:lstStyle>
          <a:p>
            <a:r>
              <a:t>RoPE encodes each token with an index</a:t>
            </a:r>
          </a:p>
        </p:txBody>
      </p:sp>
      <p:sp>
        <p:nvSpPr>
          <p:cNvPr id="289" name="Tokens with close index attend more to each other…"/>
          <p:cNvSpPr txBox="1"/>
          <p:nvPr/>
        </p:nvSpPr>
        <p:spPr>
          <a:xfrm>
            <a:off x="1202266" y="3741952"/>
            <a:ext cx="20844620" cy="2758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529166" indent="-529166" defTabSz="457200">
              <a:lnSpc>
                <a:spcPct val="150000"/>
              </a:lnSpc>
              <a:spcBef>
                <a:spcPts val="0"/>
              </a:spcBef>
              <a:buSzPct val="125000"/>
              <a:buChar char="•"/>
              <a:defRPr sz="4000">
                <a:solidFill>
                  <a:srgbClr val="202124"/>
                </a:solidFill>
                <a:latin typeface="Arial"/>
                <a:ea typeface="Arial"/>
                <a:cs typeface="Arial"/>
                <a:sym typeface="Arial"/>
              </a:defRPr>
            </a:pPr>
            <a:r>
              <a:rPr dirty="0"/>
              <a:t>Tokens with close index attend more to each other</a:t>
            </a:r>
          </a:p>
          <a:p>
            <a:pPr marL="529166" indent="-529166" defTabSz="457200">
              <a:lnSpc>
                <a:spcPct val="150000"/>
              </a:lnSpc>
              <a:spcBef>
                <a:spcPts val="0"/>
              </a:spcBef>
              <a:buSzPct val="125000"/>
              <a:buChar char="•"/>
              <a:defRPr sz="4000">
                <a:solidFill>
                  <a:srgbClr val="202124"/>
                </a:solidFill>
                <a:latin typeface="Arial"/>
                <a:ea typeface="Arial"/>
                <a:cs typeface="Arial"/>
                <a:sym typeface="Arial"/>
              </a:defRPr>
            </a:pPr>
            <a:r>
              <a:rPr dirty="0"/>
              <a:t>Encode video tokens with </a:t>
            </a:r>
            <a:r>
              <a:rPr dirty="0">
                <a:solidFill>
                  <a:schemeClr val="accent5">
                    <a:hueOff val="-82419"/>
                    <a:satOff val="-9513"/>
                    <a:lumOff val="-16343"/>
                  </a:schemeClr>
                </a:solidFill>
              </a:rPr>
              <a:t>time</a:t>
            </a:r>
          </a:p>
          <a:p>
            <a:pPr marL="529166" indent="-529166" defTabSz="457200">
              <a:lnSpc>
                <a:spcPct val="150000"/>
              </a:lnSpc>
              <a:spcBef>
                <a:spcPts val="0"/>
              </a:spcBef>
              <a:buSzPct val="125000"/>
              <a:buChar char="•"/>
              <a:defRPr sz="4000">
                <a:solidFill>
                  <a:srgbClr val="202124"/>
                </a:solidFill>
                <a:latin typeface="Arial"/>
                <a:ea typeface="Arial"/>
                <a:cs typeface="Arial"/>
                <a:sym typeface="Arial"/>
              </a:defRPr>
            </a:pPr>
            <a:r>
              <a:rPr dirty="0"/>
              <a:t>Encode text embeddings with </a:t>
            </a:r>
            <a:r>
              <a:rPr dirty="0">
                <a:solidFill>
                  <a:schemeClr val="accent5">
                    <a:hueOff val="-82419"/>
                    <a:satOff val="-9513"/>
                    <a:lumOff val="-16343"/>
                  </a:schemeClr>
                </a:solidFill>
              </a:rPr>
              <a:t>event middle time</a:t>
            </a:r>
          </a:p>
        </p:txBody>
      </p:sp>
      <p:sp>
        <p:nvSpPr>
          <p:cNvPr id="290" name="Su, Jianlin, et al. &quot;Roformer: Enhanced transformer with rotary position embedding.&quot; Neurocomputing. 2024."/>
          <p:cNvSpPr txBox="1"/>
          <p:nvPr/>
        </p:nvSpPr>
        <p:spPr>
          <a:xfrm>
            <a:off x="1206500" y="12967451"/>
            <a:ext cx="14663738" cy="4472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spcBef>
                <a:spcPts val="0"/>
              </a:spcBef>
              <a:defRPr sz="2400">
                <a:solidFill>
                  <a:srgbClr val="595959"/>
                </a:solidFill>
                <a:latin typeface="Arial"/>
                <a:ea typeface="Arial"/>
                <a:cs typeface="Arial"/>
                <a:sym typeface="Arial"/>
              </a:defRPr>
            </a:pPr>
            <a:r>
              <a:t>Su, Jianlin, et al. "Roformer: Enhanced transformer with rotary position embedding." </a:t>
            </a:r>
            <a:r>
              <a:rPr i="1"/>
              <a:t>Neurocomputing</a:t>
            </a:r>
            <a:r>
              <a:t>. 2024.</a:t>
            </a:r>
          </a:p>
        </p:txBody>
      </p:sp>
      <p:sp>
        <p:nvSpPr>
          <p:cNvPr id="291" name="Rectangle"/>
          <p:cNvSpPr/>
          <p:nvPr/>
        </p:nvSpPr>
        <p:spPr>
          <a:xfrm>
            <a:off x="16561705" y="1585474"/>
            <a:ext cx="3739092" cy="554386"/>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292" name="Rectangle"/>
          <p:cNvSpPr/>
          <p:nvPr/>
        </p:nvSpPr>
        <p:spPr>
          <a:xfrm>
            <a:off x="17939258" y="2941426"/>
            <a:ext cx="2881512" cy="8350929"/>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4" name="灯片编号占位符 3">
            <a:extLst>
              <a:ext uri="{FF2B5EF4-FFF2-40B4-BE49-F238E27FC236}">
                <a16:creationId xmlns:a16="http://schemas.microsoft.com/office/drawing/2014/main" id="{5E631FE6-6871-FC0A-924F-E2A75D14C712}"/>
              </a:ext>
            </a:extLst>
          </p:cNvPr>
          <p:cNvSpPr>
            <a:spLocks noGrp="1"/>
          </p:cNvSpPr>
          <p:nvPr>
            <p:ph type="sldNum" sz="quarter" idx="2"/>
          </p:nvPr>
        </p:nvSpPr>
        <p:spPr/>
        <p:txBody>
          <a:bodyPr/>
          <a:lstStyle/>
          <a:p>
            <a:fld id="{86CB4B4D-7CA3-9044-876B-883B54F8677D}" type="slidenum">
              <a:rPr lang="en-US" altLang="zh-CN" smtClean="0"/>
              <a:t>20</a:t>
            </a:fld>
            <a:endParaRPr lang="zh-CN" altLang="en-US"/>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 name="rope-vanilla-1.pdf" descr="rope-vanilla-1.pdf"/>
          <p:cNvPicPr>
            <a:picLocks noChangeAspect="1"/>
          </p:cNvPicPr>
          <p:nvPr/>
        </p:nvPicPr>
        <p:blipFill>
          <a:blip r:embed="rId3"/>
          <a:stretch>
            <a:fillRect/>
          </a:stretch>
        </p:blipFill>
        <p:spPr>
          <a:xfrm>
            <a:off x="14404561" y="1778642"/>
            <a:ext cx="5848608" cy="10158716"/>
          </a:xfrm>
          <a:prstGeom prst="rect">
            <a:avLst/>
          </a:prstGeom>
          <a:ln w="12700">
            <a:miter lim="400000"/>
          </a:ln>
        </p:spPr>
      </p:pic>
      <p:sp>
        <p:nvSpPr>
          <p:cNvPr id="295" name="Vanilla RoPE"/>
          <p:cNvSpPr txBox="1"/>
          <p:nvPr/>
        </p:nvSpPr>
        <p:spPr>
          <a:xfrm>
            <a:off x="1102502" y="1306123"/>
            <a:ext cx="5704285" cy="1113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7200" b="1">
                <a:solidFill>
                  <a:srgbClr val="202124"/>
                </a:solidFill>
                <a:latin typeface="Arial"/>
                <a:ea typeface="Arial"/>
                <a:cs typeface="Arial"/>
                <a:sym typeface="Arial"/>
              </a:defRPr>
            </a:lvl1pPr>
          </a:lstStyle>
          <a:p>
            <a:r>
              <a:t>Vanilla RoPE</a:t>
            </a:r>
          </a:p>
        </p:txBody>
      </p:sp>
      <p:sp>
        <p:nvSpPr>
          <p:cNvPr id="296" name="RoPE encodes each token with an index"/>
          <p:cNvSpPr txBox="1"/>
          <p:nvPr/>
        </p:nvSpPr>
        <p:spPr>
          <a:xfrm>
            <a:off x="1202266" y="2890378"/>
            <a:ext cx="20844620" cy="656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defTabSz="457200">
              <a:lnSpc>
                <a:spcPct val="150000"/>
              </a:lnSpc>
              <a:spcBef>
                <a:spcPts val="0"/>
              </a:spcBef>
              <a:defRPr sz="4000">
                <a:solidFill>
                  <a:srgbClr val="202124"/>
                </a:solidFill>
                <a:latin typeface="Arial"/>
                <a:ea typeface="Arial"/>
                <a:cs typeface="Arial"/>
                <a:sym typeface="Arial"/>
              </a:defRPr>
            </a:lvl1pPr>
          </a:lstStyle>
          <a:p>
            <a:r>
              <a:rPr dirty="0" err="1"/>
              <a:t>RoPE</a:t>
            </a:r>
            <a:r>
              <a:rPr dirty="0"/>
              <a:t> encodes each token with an index</a:t>
            </a:r>
          </a:p>
        </p:txBody>
      </p:sp>
      <p:sp>
        <p:nvSpPr>
          <p:cNvPr id="297" name="Tokens with close index attend more to each other…"/>
          <p:cNvSpPr txBox="1"/>
          <p:nvPr/>
        </p:nvSpPr>
        <p:spPr>
          <a:xfrm>
            <a:off x="1202266" y="3741952"/>
            <a:ext cx="20844620" cy="2758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529166" indent="-529166" defTabSz="457200">
              <a:lnSpc>
                <a:spcPct val="150000"/>
              </a:lnSpc>
              <a:spcBef>
                <a:spcPts val="0"/>
              </a:spcBef>
              <a:buSzPct val="125000"/>
              <a:buChar char="•"/>
              <a:defRPr sz="4000">
                <a:solidFill>
                  <a:srgbClr val="202124"/>
                </a:solidFill>
                <a:latin typeface="Arial"/>
                <a:ea typeface="Arial"/>
                <a:cs typeface="Arial"/>
                <a:sym typeface="Arial"/>
              </a:defRPr>
            </a:pPr>
            <a:r>
              <a:rPr dirty="0"/>
              <a:t>Tokens with close index attend more to each other</a:t>
            </a:r>
          </a:p>
          <a:p>
            <a:pPr marL="529166" indent="-529166" defTabSz="457200">
              <a:lnSpc>
                <a:spcPct val="150000"/>
              </a:lnSpc>
              <a:spcBef>
                <a:spcPts val="0"/>
              </a:spcBef>
              <a:buSzPct val="125000"/>
              <a:buChar char="•"/>
              <a:defRPr sz="4000">
                <a:solidFill>
                  <a:srgbClr val="202124"/>
                </a:solidFill>
                <a:latin typeface="Arial"/>
                <a:ea typeface="Arial"/>
                <a:cs typeface="Arial"/>
                <a:sym typeface="Arial"/>
              </a:defRPr>
            </a:pPr>
            <a:r>
              <a:rPr dirty="0"/>
              <a:t>Encode video tokens with </a:t>
            </a:r>
            <a:r>
              <a:rPr dirty="0">
                <a:solidFill>
                  <a:schemeClr val="accent5">
                    <a:hueOff val="-82419"/>
                    <a:satOff val="-9513"/>
                    <a:lumOff val="-16343"/>
                  </a:schemeClr>
                </a:solidFill>
              </a:rPr>
              <a:t>time</a:t>
            </a:r>
          </a:p>
          <a:p>
            <a:pPr marL="529166" indent="-529166" defTabSz="457200">
              <a:lnSpc>
                <a:spcPct val="150000"/>
              </a:lnSpc>
              <a:spcBef>
                <a:spcPts val="0"/>
              </a:spcBef>
              <a:buSzPct val="125000"/>
              <a:buChar char="•"/>
              <a:defRPr sz="4000">
                <a:solidFill>
                  <a:srgbClr val="202124"/>
                </a:solidFill>
                <a:latin typeface="Arial"/>
                <a:ea typeface="Arial"/>
                <a:cs typeface="Arial"/>
                <a:sym typeface="Arial"/>
              </a:defRPr>
            </a:pPr>
            <a:r>
              <a:rPr dirty="0"/>
              <a:t>Encode text embeddings with </a:t>
            </a:r>
            <a:r>
              <a:rPr dirty="0">
                <a:solidFill>
                  <a:schemeClr val="accent5">
                    <a:hueOff val="-82419"/>
                    <a:satOff val="-9513"/>
                    <a:lumOff val="-16343"/>
                  </a:schemeClr>
                </a:solidFill>
              </a:rPr>
              <a:t>event middle time</a:t>
            </a:r>
          </a:p>
        </p:txBody>
      </p:sp>
      <p:sp>
        <p:nvSpPr>
          <p:cNvPr id="298" name="Su, Jianlin, et al. &quot;Roformer: Enhanced transformer with rotary position embedding.&quot; Neurocomputing. 2024."/>
          <p:cNvSpPr txBox="1"/>
          <p:nvPr/>
        </p:nvSpPr>
        <p:spPr>
          <a:xfrm>
            <a:off x="1206500" y="12967451"/>
            <a:ext cx="14663738" cy="4472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spcBef>
                <a:spcPts val="0"/>
              </a:spcBef>
              <a:defRPr sz="2400">
                <a:solidFill>
                  <a:srgbClr val="595959"/>
                </a:solidFill>
                <a:latin typeface="Arial"/>
                <a:ea typeface="Arial"/>
                <a:cs typeface="Arial"/>
                <a:sym typeface="Arial"/>
              </a:defRPr>
            </a:pPr>
            <a:r>
              <a:t>Su, Jianlin, et al. "Roformer: Enhanced transformer with rotary position embedding." </a:t>
            </a:r>
            <a:r>
              <a:rPr i="1"/>
              <a:t>Neurocomputing</a:t>
            </a:r>
            <a:r>
              <a:t>. 2024.</a:t>
            </a:r>
          </a:p>
        </p:txBody>
      </p:sp>
      <p:sp>
        <p:nvSpPr>
          <p:cNvPr id="299" name="Rectangle"/>
          <p:cNvSpPr/>
          <p:nvPr/>
        </p:nvSpPr>
        <p:spPr>
          <a:xfrm>
            <a:off x="17939258" y="2941426"/>
            <a:ext cx="2881512" cy="8350929"/>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4" name="灯片编号占位符 3">
            <a:extLst>
              <a:ext uri="{FF2B5EF4-FFF2-40B4-BE49-F238E27FC236}">
                <a16:creationId xmlns:a16="http://schemas.microsoft.com/office/drawing/2014/main" id="{5ECCAC54-B307-DC37-4981-ED304E19DD90}"/>
              </a:ext>
            </a:extLst>
          </p:cNvPr>
          <p:cNvSpPr>
            <a:spLocks noGrp="1"/>
          </p:cNvSpPr>
          <p:nvPr>
            <p:ph type="sldNum" sz="quarter" idx="2"/>
          </p:nvPr>
        </p:nvSpPr>
        <p:spPr/>
        <p:txBody>
          <a:bodyPr/>
          <a:lstStyle/>
          <a:p>
            <a:fld id="{86CB4B4D-7CA3-9044-876B-883B54F8677D}" type="slidenum">
              <a:rPr lang="en-US" altLang="zh-CN" smtClean="0"/>
              <a:t>21</a:t>
            </a:fld>
            <a:endParaRPr lang="zh-CN" altLang="en-US"/>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 name="rope-vanilla-1.pdf" descr="rope-vanilla-1.pdf"/>
          <p:cNvPicPr>
            <a:picLocks noChangeAspect="1"/>
          </p:cNvPicPr>
          <p:nvPr/>
        </p:nvPicPr>
        <p:blipFill>
          <a:blip r:embed="rId3"/>
          <a:stretch>
            <a:fillRect/>
          </a:stretch>
        </p:blipFill>
        <p:spPr>
          <a:xfrm>
            <a:off x="14404561" y="1778642"/>
            <a:ext cx="5848608" cy="10158716"/>
          </a:xfrm>
          <a:prstGeom prst="rect">
            <a:avLst/>
          </a:prstGeom>
          <a:ln w="12700">
            <a:miter lim="400000"/>
          </a:ln>
        </p:spPr>
      </p:pic>
      <p:sp>
        <p:nvSpPr>
          <p:cNvPr id="302" name="Vanilla RoPE"/>
          <p:cNvSpPr txBox="1"/>
          <p:nvPr/>
        </p:nvSpPr>
        <p:spPr>
          <a:xfrm>
            <a:off x="1102502" y="1306123"/>
            <a:ext cx="5704285" cy="1113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7200" b="1">
                <a:solidFill>
                  <a:srgbClr val="202124"/>
                </a:solidFill>
                <a:latin typeface="Arial"/>
                <a:ea typeface="Arial"/>
                <a:cs typeface="Arial"/>
                <a:sym typeface="Arial"/>
              </a:defRPr>
            </a:lvl1pPr>
          </a:lstStyle>
          <a:p>
            <a:r>
              <a:t>Vanilla RoPE</a:t>
            </a:r>
          </a:p>
        </p:txBody>
      </p:sp>
      <p:sp>
        <p:nvSpPr>
          <p:cNvPr id="4" name="灯片编号占位符 3">
            <a:extLst>
              <a:ext uri="{FF2B5EF4-FFF2-40B4-BE49-F238E27FC236}">
                <a16:creationId xmlns:a16="http://schemas.microsoft.com/office/drawing/2014/main" id="{68843FF4-6159-07AD-0ACF-98D365E2A7CF}"/>
              </a:ext>
            </a:extLst>
          </p:cNvPr>
          <p:cNvSpPr>
            <a:spLocks noGrp="1"/>
          </p:cNvSpPr>
          <p:nvPr>
            <p:ph type="sldNum" sz="quarter" idx="2"/>
          </p:nvPr>
        </p:nvSpPr>
        <p:spPr/>
        <p:txBody>
          <a:bodyPr/>
          <a:lstStyle/>
          <a:p>
            <a:fld id="{86CB4B4D-7CA3-9044-876B-883B54F8677D}" type="slidenum">
              <a:rPr lang="en-US" altLang="zh-CN" smtClean="0"/>
              <a:t>22</a:t>
            </a:fld>
            <a:endParaRPr lang="zh-CN" altLang="en-US"/>
          </a:p>
        </p:txBody>
      </p:sp>
      <p:sp>
        <p:nvSpPr>
          <p:cNvPr id="7" name="RoPE encodes each token with an index">
            <a:extLst>
              <a:ext uri="{FF2B5EF4-FFF2-40B4-BE49-F238E27FC236}">
                <a16:creationId xmlns:a16="http://schemas.microsoft.com/office/drawing/2014/main" id="{70C5BC3D-5ABC-508B-1F1E-F07D6BB983C4}"/>
              </a:ext>
            </a:extLst>
          </p:cNvPr>
          <p:cNvSpPr txBox="1"/>
          <p:nvPr/>
        </p:nvSpPr>
        <p:spPr>
          <a:xfrm>
            <a:off x="1202266" y="2890378"/>
            <a:ext cx="20844620" cy="656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defTabSz="457200">
              <a:lnSpc>
                <a:spcPct val="150000"/>
              </a:lnSpc>
              <a:spcBef>
                <a:spcPts val="0"/>
              </a:spcBef>
              <a:defRPr sz="4000">
                <a:solidFill>
                  <a:srgbClr val="202124"/>
                </a:solidFill>
                <a:latin typeface="Arial"/>
                <a:ea typeface="Arial"/>
                <a:cs typeface="Arial"/>
                <a:sym typeface="Arial"/>
              </a:defRPr>
            </a:lvl1pPr>
          </a:lstStyle>
          <a:p>
            <a:r>
              <a:rPr dirty="0" err="1"/>
              <a:t>RoPE</a:t>
            </a:r>
            <a:r>
              <a:rPr dirty="0"/>
              <a:t> encodes each token with an index</a:t>
            </a:r>
          </a:p>
        </p:txBody>
      </p:sp>
      <p:sp>
        <p:nvSpPr>
          <p:cNvPr id="8" name="Tokens with close index attend more to each other…">
            <a:extLst>
              <a:ext uri="{FF2B5EF4-FFF2-40B4-BE49-F238E27FC236}">
                <a16:creationId xmlns:a16="http://schemas.microsoft.com/office/drawing/2014/main" id="{9073EEBA-9589-FFF4-07FB-E4B7111329B2}"/>
              </a:ext>
            </a:extLst>
          </p:cNvPr>
          <p:cNvSpPr txBox="1"/>
          <p:nvPr/>
        </p:nvSpPr>
        <p:spPr>
          <a:xfrm>
            <a:off x="1202266" y="3741952"/>
            <a:ext cx="20844620" cy="2758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529166" indent="-529166" defTabSz="457200">
              <a:lnSpc>
                <a:spcPct val="150000"/>
              </a:lnSpc>
              <a:spcBef>
                <a:spcPts val="0"/>
              </a:spcBef>
              <a:buSzPct val="125000"/>
              <a:buChar char="•"/>
              <a:defRPr sz="4000">
                <a:solidFill>
                  <a:srgbClr val="202124"/>
                </a:solidFill>
                <a:latin typeface="Arial"/>
                <a:ea typeface="Arial"/>
                <a:cs typeface="Arial"/>
                <a:sym typeface="Arial"/>
              </a:defRPr>
            </a:pPr>
            <a:r>
              <a:rPr dirty="0"/>
              <a:t>Tokens with close index attend more to each other</a:t>
            </a:r>
          </a:p>
          <a:p>
            <a:pPr marL="529166" indent="-529166" defTabSz="457200">
              <a:lnSpc>
                <a:spcPct val="150000"/>
              </a:lnSpc>
              <a:spcBef>
                <a:spcPts val="0"/>
              </a:spcBef>
              <a:buSzPct val="125000"/>
              <a:buChar char="•"/>
              <a:defRPr sz="4000">
                <a:solidFill>
                  <a:srgbClr val="202124"/>
                </a:solidFill>
                <a:latin typeface="Arial"/>
                <a:ea typeface="Arial"/>
                <a:cs typeface="Arial"/>
                <a:sym typeface="Arial"/>
              </a:defRPr>
            </a:pPr>
            <a:r>
              <a:rPr dirty="0"/>
              <a:t>Encode video tokens with </a:t>
            </a:r>
            <a:r>
              <a:rPr dirty="0">
                <a:solidFill>
                  <a:schemeClr val="accent5">
                    <a:hueOff val="-82419"/>
                    <a:satOff val="-9513"/>
                    <a:lumOff val="-16343"/>
                  </a:schemeClr>
                </a:solidFill>
              </a:rPr>
              <a:t>time</a:t>
            </a:r>
          </a:p>
          <a:p>
            <a:pPr marL="529166" indent="-529166" defTabSz="457200">
              <a:lnSpc>
                <a:spcPct val="150000"/>
              </a:lnSpc>
              <a:spcBef>
                <a:spcPts val="0"/>
              </a:spcBef>
              <a:buSzPct val="125000"/>
              <a:buChar char="•"/>
              <a:defRPr sz="4000">
                <a:solidFill>
                  <a:srgbClr val="202124"/>
                </a:solidFill>
                <a:latin typeface="Arial"/>
                <a:ea typeface="Arial"/>
                <a:cs typeface="Arial"/>
                <a:sym typeface="Arial"/>
              </a:defRPr>
            </a:pPr>
            <a:r>
              <a:rPr dirty="0"/>
              <a:t>Encode text embeddings with </a:t>
            </a:r>
            <a:r>
              <a:rPr dirty="0">
                <a:solidFill>
                  <a:schemeClr val="accent5">
                    <a:hueOff val="-82419"/>
                    <a:satOff val="-9513"/>
                    <a:lumOff val="-16343"/>
                  </a:schemeClr>
                </a:solidFill>
              </a:rPr>
              <a:t>event middle time</a:t>
            </a:r>
          </a:p>
        </p:txBody>
      </p:sp>
      <p:sp>
        <p:nvSpPr>
          <p:cNvPr id="9" name="RoPE encodes each token with an index">
            <a:extLst>
              <a:ext uri="{FF2B5EF4-FFF2-40B4-BE49-F238E27FC236}">
                <a16:creationId xmlns:a16="http://schemas.microsoft.com/office/drawing/2014/main" id="{0A8DAD23-5919-ACF8-9DBC-ABD8EDB1390F}"/>
              </a:ext>
            </a:extLst>
          </p:cNvPr>
          <p:cNvSpPr txBox="1"/>
          <p:nvPr/>
        </p:nvSpPr>
        <p:spPr>
          <a:xfrm>
            <a:off x="1202266" y="6500464"/>
            <a:ext cx="20844620" cy="9118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defTabSz="457200">
              <a:lnSpc>
                <a:spcPct val="150000"/>
              </a:lnSpc>
              <a:spcBef>
                <a:spcPts val="0"/>
              </a:spcBef>
              <a:defRPr sz="4000">
                <a:solidFill>
                  <a:srgbClr val="202124"/>
                </a:solidFill>
                <a:latin typeface="Arial"/>
                <a:ea typeface="Arial"/>
                <a:cs typeface="Arial"/>
                <a:sym typeface="Arial"/>
              </a:defRPr>
            </a:lvl1pPr>
          </a:lstStyle>
          <a:p>
            <a:r>
              <a:rPr lang="en-US" altLang="zh-CN" dirty="0"/>
              <a:t>Looks good? No…</a:t>
            </a:r>
            <a:endParaRPr dirty="0"/>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Vanilla RoPE"/>
          <p:cNvSpPr txBox="1"/>
          <p:nvPr/>
        </p:nvSpPr>
        <p:spPr>
          <a:xfrm>
            <a:off x="1102502" y="1306123"/>
            <a:ext cx="5704285" cy="1113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7200" b="1">
                <a:solidFill>
                  <a:srgbClr val="202124"/>
                </a:solidFill>
                <a:latin typeface="Arial"/>
                <a:ea typeface="Arial"/>
                <a:cs typeface="Arial"/>
                <a:sym typeface="Arial"/>
              </a:defRPr>
            </a:lvl1pPr>
          </a:lstStyle>
          <a:p>
            <a:r>
              <a:t>Vanilla RoPE</a:t>
            </a:r>
          </a:p>
        </p:txBody>
      </p:sp>
      <p:sp>
        <p:nvSpPr>
          <p:cNvPr id="306" name="What’s wrong here?"/>
          <p:cNvSpPr txBox="1"/>
          <p:nvPr/>
        </p:nvSpPr>
        <p:spPr>
          <a:xfrm>
            <a:off x="1202266" y="2890378"/>
            <a:ext cx="20844620" cy="656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defTabSz="457200">
              <a:lnSpc>
                <a:spcPct val="150000"/>
              </a:lnSpc>
              <a:spcBef>
                <a:spcPts val="0"/>
              </a:spcBef>
              <a:defRPr sz="4000">
                <a:solidFill>
                  <a:srgbClr val="202124"/>
                </a:solidFill>
                <a:latin typeface="Arial"/>
                <a:ea typeface="Arial"/>
                <a:cs typeface="Arial"/>
                <a:sym typeface="Arial"/>
              </a:defRPr>
            </a:lvl1pPr>
          </a:lstStyle>
          <a:p>
            <a:r>
              <a:t>What’s wrong here?</a:t>
            </a:r>
          </a:p>
        </p:txBody>
      </p:sp>
      <p:pic>
        <p:nvPicPr>
          <p:cNvPr id="307" name="rope-vanilla-fail.pdf" descr="rope-vanilla-fail.pdf"/>
          <p:cNvPicPr>
            <a:picLocks noChangeAspect="1"/>
          </p:cNvPicPr>
          <p:nvPr/>
        </p:nvPicPr>
        <p:blipFill>
          <a:blip r:embed="rId3"/>
          <a:stretch>
            <a:fillRect/>
          </a:stretch>
        </p:blipFill>
        <p:spPr>
          <a:xfrm>
            <a:off x="14407105" y="1778000"/>
            <a:ext cx="5843520" cy="10160000"/>
          </a:xfrm>
          <a:prstGeom prst="rect">
            <a:avLst/>
          </a:prstGeom>
          <a:ln w="12700">
            <a:miter lim="400000"/>
          </a:ln>
        </p:spPr>
      </p:pic>
      <p:sp>
        <p:nvSpPr>
          <p:cNvPr id="308" name="Frame 7 belongs to Event 1…"/>
          <p:cNvSpPr txBox="1"/>
          <p:nvPr/>
        </p:nvSpPr>
        <p:spPr>
          <a:xfrm>
            <a:off x="1202266" y="3741952"/>
            <a:ext cx="20844620" cy="2354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529166" indent="-529166" defTabSz="457200">
              <a:lnSpc>
                <a:spcPct val="150000"/>
              </a:lnSpc>
              <a:spcBef>
                <a:spcPts val="0"/>
              </a:spcBef>
              <a:buSzPct val="125000"/>
              <a:buChar char="•"/>
              <a:defRPr sz="4000">
                <a:solidFill>
                  <a:srgbClr val="202124"/>
                </a:solidFill>
                <a:latin typeface="Arial"/>
                <a:ea typeface="Arial"/>
                <a:cs typeface="Arial"/>
                <a:sym typeface="Arial"/>
              </a:defRPr>
            </a:pPr>
            <a:r>
              <a:rPr b="1" dirty="0">
                <a:solidFill>
                  <a:srgbClr val="5885E1"/>
                </a:solidFill>
              </a:rPr>
              <a:t>Frame 7</a:t>
            </a:r>
            <a:r>
              <a:rPr dirty="0"/>
              <a:t> belongs to </a:t>
            </a:r>
            <a:r>
              <a:rPr b="1" dirty="0">
                <a:solidFill>
                  <a:srgbClr val="A96424"/>
                </a:solidFill>
              </a:rPr>
              <a:t>Event 1</a:t>
            </a:r>
          </a:p>
          <a:p>
            <a:pPr marL="529166" indent="-529166" defTabSz="457200">
              <a:lnSpc>
                <a:spcPct val="150000"/>
              </a:lnSpc>
              <a:spcBef>
                <a:spcPts val="0"/>
              </a:spcBef>
              <a:buSzPct val="125000"/>
              <a:buChar char="•"/>
              <a:defRPr sz="4000">
                <a:solidFill>
                  <a:srgbClr val="202124"/>
                </a:solidFill>
                <a:latin typeface="Arial"/>
                <a:ea typeface="Arial"/>
                <a:cs typeface="Arial"/>
                <a:sym typeface="Arial"/>
              </a:defRPr>
            </a:pPr>
            <a:r>
              <a:rPr dirty="0"/>
              <a:t>But it is closer to the midpoint of </a:t>
            </a:r>
            <a:r>
              <a:rPr b="1" dirty="0">
                <a:solidFill>
                  <a:srgbClr val="49762C"/>
                </a:solidFill>
              </a:rPr>
              <a:t>Event 2</a:t>
            </a:r>
          </a:p>
          <a:p>
            <a:pPr marL="529166" indent="-529166" defTabSz="457200">
              <a:lnSpc>
                <a:spcPct val="150000"/>
              </a:lnSpc>
              <a:spcBef>
                <a:spcPts val="0"/>
              </a:spcBef>
              <a:buSzPct val="125000"/>
              <a:buChar char="•"/>
              <a:defRPr sz="4000">
                <a:latin typeface="Arial"/>
                <a:ea typeface="Arial"/>
                <a:cs typeface="Arial"/>
                <a:sym typeface="Arial"/>
              </a:defRPr>
            </a:pPr>
            <a:r>
              <a:rPr dirty="0"/>
              <a:t>It attends more to the wrong event!</a:t>
            </a:r>
          </a:p>
        </p:txBody>
      </p:sp>
      <p:sp>
        <p:nvSpPr>
          <p:cNvPr id="2" name="Oval">
            <a:extLst>
              <a:ext uri="{FF2B5EF4-FFF2-40B4-BE49-F238E27FC236}">
                <a16:creationId xmlns:a16="http://schemas.microsoft.com/office/drawing/2014/main" id="{A426B4A6-5D12-2D60-5FB4-9C89585EB7ED}"/>
              </a:ext>
            </a:extLst>
          </p:cNvPr>
          <p:cNvSpPr/>
          <p:nvPr/>
        </p:nvSpPr>
        <p:spPr>
          <a:xfrm>
            <a:off x="18008600" y="8363479"/>
            <a:ext cx="2333559" cy="771774"/>
          </a:xfrm>
          <a:prstGeom prst="ellipse">
            <a:avLst/>
          </a:prstGeom>
          <a:ln w="63500">
            <a:solidFill>
              <a:srgbClr val="5885E1"/>
            </a:solidFill>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pic>
        <p:nvPicPr>
          <p:cNvPr id="3" name="AGV_vUfjV6FJSD0jdFyJjpeNuT66vkgc07YRrO0fD4Ph1sFNGQUIYPllYO5N8VZ_vbaHziXrEspCyLlkCfp8Md2cVYXmkWITzr_hg4D1oqGx7Ido3-V4ctWM48kjXdvtSfY6nx0Tf1lm6PWaOFwv5rCYzxHFR9SQcXQs=s2048.png" descr="AGV_vUfjV6FJSD0jdFyJjpeNuT66vkgc07YRrO0fD4Ph1sFNGQUIYPllYO5N8VZ_vbaHziXrEspCyLlkCfp8Md2cVYXmkWITzr_hg4D1oqGx7Ido3-V4ctWM48kjXdvtSfY6nx0Tf1lm6PWaOFwv5rCYzxHFR9SQcXQs=s2048.png">
            <a:extLst>
              <a:ext uri="{FF2B5EF4-FFF2-40B4-BE49-F238E27FC236}">
                <a16:creationId xmlns:a16="http://schemas.microsoft.com/office/drawing/2014/main" id="{E1609BCB-313A-A7A5-2D2A-9B301778E71D}"/>
              </a:ext>
            </a:extLst>
          </p:cNvPr>
          <p:cNvPicPr>
            <a:picLocks noChangeAspect="1"/>
          </p:cNvPicPr>
          <p:nvPr/>
        </p:nvPicPr>
        <p:blipFill>
          <a:blip r:embed="rId4"/>
          <a:srcRect l="50601"/>
          <a:stretch>
            <a:fillRect/>
          </a:stretch>
        </p:blipFill>
        <p:spPr>
          <a:xfrm>
            <a:off x="20602112" y="8106230"/>
            <a:ext cx="988413" cy="1286288"/>
          </a:xfrm>
          <a:prstGeom prst="rect">
            <a:avLst/>
          </a:prstGeom>
          <a:ln w="12700">
            <a:miter lim="400000"/>
          </a:ln>
        </p:spPr>
      </p:pic>
      <p:sp>
        <p:nvSpPr>
          <p:cNvPr id="6" name="灯片编号占位符 5">
            <a:extLst>
              <a:ext uri="{FF2B5EF4-FFF2-40B4-BE49-F238E27FC236}">
                <a16:creationId xmlns:a16="http://schemas.microsoft.com/office/drawing/2014/main" id="{C5D72254-8C65-5E2B-0A1B-91AB11819685}"/>
              </a:ext>
            </a:extLst>
          </p:cNvPr>
          <p:cNvSpPr>
            <a:spLocks noGrp="1"/>
          </p:cNvSpPr>
          <p:nvPr>
            <p:ph type="sldNum" sz="quarter" idx="2"/>
          </p:nvPr>
        </p:nvSpPr>
        <p:spPr/>
        <p:txBody>
          <a:bodyPr/>
          <a:lstStyle/>
          <a:p>
            <a:fld id="{86CB4B4D-7CA3-9044-876B-883B54F8677D}" type="slidenum">
              <a:rPr lang="en-US" altLang="zh-CN" smtClean="0"/>
              <a:t>23</a:t>
            </a:fld>
            <a:endParaRPr lang="zh-CN" alt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0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iterate>
                                    <p:tmAbs val="0"/>
                                  </p:iterate>
                                  <p:childTnLst>
                                    <p:set>
                                      <p:cBhvr>
                                        <p:cTn id="10" fill="hold"/>
                                        <p:tgtEl>
                                          <p:spTgt spid="30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 grpId="1" uiExpand="1" build="p" bldLvl="5" advAuto="0"/>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Vanilla RoPE"/>
          <p:cNvSpPr txBox="1"/>
          <p:nvPr/>
        </p:nvSpPr>
        <p:spPr>
          <a:xfrm>
            <a:off x="1102502" y="1306123"/>
            <a:ext cx="5704285" cy="1113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7200" b="1">
                <a:solidFill>
                  <a:srgbClr val="202124"/>
                </a:solidFill>
                <a:latin typeface="Arial"/>
                <a:ea typeface="Arial"/>
                <a:cs typeface="Arial"/>
                <a:sym typeface="Arial"/>
              </a:defRPr>
            </a:lvl1pPr>
          </a:lstStyle>
          <a:p>
            <a:r>
              <a:t>Vanilla RoPE</a:t>
            </a:r>
          </a:p>
        </p:txBody>
      </p:sp>
      <p:sp>
        <p:nvSpPr>
          <p:cNvPr id="318" name="Why does this happen?"/>
          <p:cNvSpPr txBox="1"/>
          <p:nvPr/>
        </p:nvSpPr>
        <p:spPr>
          <a:xfrm>
            <a:off x="1202266" y="2890378"/>
            <a:ext cx="20844620" cy="656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defTabSz="457200">
              <a:lnSpc>
                <a:spcPct val="150000"/>
              </a:lnSpc>
              <a:spcBef>
                <a:spcPts val="0"/>
              </a:spcBef>
              <a:defRPr sz="4000">
                <a:solidFill>
                  <a:srgbClr val="202124"/>
                </a:solidFill>
                <a:latin typeface="Arial"/>
                <a:ea typeface="Arial"/>
                <a:cs typeface="Arial"/>
                <a:sym typeface="Arial"/>
              </a:defRPr>
            </a:lvl1pPr>
          </a:lstStyle>
          <a:p>
            <a:r>
              <a:t>Why does this happen?</a:t>
            </a:r>
          </a:p>
        </p:txBody>
      </p:sp>
      <p:pic>
        <p:nvPicPr>
          <p:cNvPr id="319" name="rope-vanilla-fail.pdf" descr="rope-vanilla-fail.pdf"/>
          <p:cNvPicPr>
            <a:picLocks noChangeAspect="1"/>
          </p:cNvPicPr>
          <p:nvPr/>
        </p:nvPicPr>
        <p:blipFill>
          <a:blip r:embed="rId3"/>
          <a:stretch>
            <a:fillRect/>
          </a:stretch>
        </p:blipFill>
        <p:spPr>
          <a:xfrm>
            <a:off x="14407105" y="1778000"/>
            <a:ext cx="5843520" cy="10160000"/>
          </a:xfrm>
          <a:prstGeom prst="rect">
            <a:avLst/>
          </a:prstGeom>
          <a:ln w="12700">
            <a:miter lim="400000"/>
          </a:ln>
        </p:spPr>
      </p:pic>
      <p:sp>
        <p:nvSpPr>
          <p:cNvPr id="320" name="Events have different durations"/>
          <p:cNvSpPr txBox="1"/>
          <p:nvPr/>
        </p:nvSpPr>
        <p:spPr>
          <a:xfrm>
            <a:off x="1202266" y="3741952"/>
            <a:ext cx="20844620" cy="656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529166" indent="-529166" defTabSz="457200">
              <a:lnSpc>
                <a:spcPct val="150000"/>
              </a:lnSpc>
              <a:spcBef>
                <a:spcPts val="0"/>
              </a:spcBef>
              <a:buSzPct val="125000"/>
              <a:buChar char="•"/>
              <a:defRPr sz="4000">
                <a:latin typeface="Arial"/>
                <a:ea typeface="Arial"/>
                <a:cs typeface="Arial"/>
                <a:sym typeface="Arial"/>
              </a:defRPr>
            </a:lvl1pPr>
          </a:lstStyle>
          <a:p>
            <a:r>
              <a:t>Events have different durations</a:t>
            </a:r>
          </a:p>
        </p:txBody>
      </p:sp>
      <p:sp>
        <p:nvSpPr>
          <p:cNvPr id="321" name="Oval"/>
          <p:cNvSpPr/>
          <p:nvPr/>
        </p:nvSpPr>
        <p:spPr>
          <a:xfrm>
            <a:off x="18008600" y="8363479"/>
            <a:ext cx="2333559" cy="771774"/>
          </a:xfrm>
          <a:prstGeom prst="ellipse">
            <a:avLst/>
          </a:prstGeom>
          <a:ln w="63500">
            <a:solidFill>
              <a:srgbClr val="5885E1"/>
            </a:solidFill>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pic>
        <p:nvPicPr>
          <p:cNvPr id="322" name="AGV_vUfjV6FJSD0jdFyJjpeNuT66vkgc07YRrO0fD4Ph1sFNGQUIYPllYO5N8VZ_vbaHziXrEspCyLlkCfp8Md2cVYXmkWITzr_hg4D1oqGx7Ido3-V4ctWM48kjXdvtSfY6nx0Tf1lm6PWaOFwv5rCYzxHFR9SQcXQs=s2048.png" descr="AGV_vUfjV6FJSD0jdFyJjpeNuT66vkgc07YRrO0fD4Ph1sFNGQUIYPllYO5N8VZ_vbaHziXrEspCyLlkCfp8Md2cVYXmkWITzr_hg4D1oqGx7Ido3-V4ctWM48kjXdvtSfY6nx0Tf1lm6PWaOFwv5rCYzxHFR9SQcXQs=s2048.png"/>
          <p:cNvPicPr>
            <a:picLocks noChangeAspect="1"/>
          </p:cNvPicPr>
          <p:nvPr/>
        </p:nvPicPr>
        <p:blipFill>
          <a:blip r:embed="rId4"/>
          <a:srcRect l="50601"/>
          <a:stretch>
            <a:fillRect/>
          </a:stretch>
        </p:blipFill>
        <p:spPr>
          <a:xfrm>
            <a:off x="20602112" y="8106230"/>
            <a:ext cx="988413" cy="1286288"/>
          </a:xfrm>
          <a:prstGeom prst="rect">
            <a:avLst/>
          </a:prstGeom>
          <a:ln w="12700">
            <a:miter lim="400000"/>
          </a:ln>
        </p:spPr>
      </p:pic>
      <p:sp>
        <p:nvSpPr>
          <p:cNvPr id="4" name="灯片编号占位符 3">
            <a:extLst>
              <a:ext uri="{FF2B5EF4-FFF2-40B4-BE49-F238E27FC236}">
                <a16:creationId xmlns:a16="http://schemas.microsoft.com/office/drawing/2014/main" id="{13867410-9E04-270B-8403-6279BAB5FDC7}"/>
              </a:ext>
            </a:extLst>
          </p:cNvPr>
          <p:cNvSpPr>
            <a:spLocks noGrp="1"/>
          </p:cNvSpPr>
          <p:nvPr>
            <p:ph type="sldNum" sz="quarter" idx="2"/>
          </p:nvPr>
        </p:nvSpPr>
        <p:spPr/>
        <p:txBody>
          <a:bodyPr/>
          <a:lstStyle/>
          <a:p>
            <a:fld id="{86CB4B4D-7CA3-9044-876B-883B54F8677D}" type="slidenum">
              <a:rPr lang="en-US" altLang="zh-CN" smtClean="0"/>
              <a:t>24</a:t>
            </a:fld>
            <a:endParaRPr lang="zh-CN" altLang="en-US"/>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Rescaled RoPE (ReRoPE)"/>
          <p:cNvSpPr txBox="1"/>
          <p:nvPr/>
        </p:nvSpPr>
        <p:spPr>
          <a:xfrm>
            <a:off x="1102502" y="1306123"/>
            <a:ext cx="11293376" cy="1113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7200" b="1">
                <a:solidFill>
                  <a:srgbClr val="202124"/>
                </a:solidFill>
                <a:latin typeface="Arial"/>
                <a:ea typeface="Arial"/>
                <a:cs typeface="Arial"/>
                <a:sym typeface="Arial"/>
              </a:defRPr>
            </a:lvl1pPr>
          </a:lstStyle>
          <a:p>
            <a:r>
              <a:t>Rescaled RoPE (ReRoPE)</a:t>
            </a:r>
          </a:p>
        </p:txBody>
      </p:sp>
      <p:sp>
        <p:nvSpPr>
          <p:cNvPr id="325" name="A simple solution:"/>
          <p:cNvSpPr txBox="1"/>
          <p:nvPr/>
        </p:nvSpPr>
        <p:spPr>
          <a:xfrm>
            <a:off x="1202266" y="2890378"/>
            <a:ext cx="20844620" cy="656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defTabSz="457200">
              <a:lnSpc>
                <a:spcPct val="150000"/>
              </a:lnSpc>
              <a:spcBef>
                <a:spcPts val="0"/>
              </a:spcBef>
              <a:defRPr sz="4000">
                <a:solidFill>
                  <a:srgbClr val="202124"/>
                </a:solidFill>
                <a:latin typeface="Arial"/>
                <a:ea typeface="Arial"/>
                <a:cs typeface="Arial"/>
                <a:sym typeface="Arial"/>
              </a:defRPr>
            </a:lvl1pPr>
          </a:lstStyle>
          <a:p>
            <a:r>
              <a:t>A simple solution:</a:t>
            </a:r>
          </a:p>
        </p:txBody>
      </p:sp>
      <p:sp>
        <p:nvSpPr>
          <p:cNvPr id="326" name="Rescale all events to have the same duration"/>
          <p:cNvSpPr txBox="1"/>
          <p:nvPr/>
        </p:nvSpPr>
        <p:spPr>
          <a:xfrm>
            <a:off x="1202266" y="3741952"/>
            <a:ext cx="20844620" cy="9118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529166" indent="-529166" defTabSz="457200">
              <a:lnSpc>
                <a:spcPct val="150000"/>
              </a:lnSpc>
              <a:spcBef>
                <a:spcPts val="0"/>
              </a:spcBef>
              <a:buSzPct val="125000"/>
              <a:buChar char="•"/>
              <a:defRPr sz="4000">
                <a:latin typeface="Arial"/>
                <a:ea typeface="Arial"/>
                <a:cs typeface="Arial"/>
                <a:sym typeface="Arial"/>
              </a:defRPr>
            </a:lvl1pPr>
          </a:lstStyle>
          <a:p>
            <a:r>
              <a:rPr dirty="0">
                <a:solidFill>
                  <a:srgbClr val="FF0000"/>
                </a:solidFill>
              </a:rPr>
              <a:t>Rescale</a:t>
            </a:r>
            <a:r>
              <a:rPr dirty="0"/>
              <a:t> all events to have the same duration</a:t>
            </a:r>
          </a:p>
        </p:txBody>
      </p:sp>
      <p:pic>
        <p:nvPicPr>
          <p:cNvPr id="327" name="rope-vanilla-1.pdf" descr="rope-vanilla-1.pdf"/>
          <p:cNvPicPr>
            <a:picLocks noChangeAspect="1"/>
          </p:cNvPicPr>
          <p:nvPr/>
        </p:nvPicPr>
        <p:blipFill>
          <a:blip r:embed="rId3"/>
          <a:stretch>
            <a:fillRect/>
          </a:stretch>
        </p:blipFill>
        <p:spPr>
          <a:xfrm>
            <a:off x="14404561" y="1778642"/>
            <a:ext cx="5848608" cy="10158716"/>
          </a:xfrm>
          <a:prstGeom prst="rect">
            <a:avLst/>
          </a:prstGeom>
          <a:ln w="12700">
            <a:miter lim="400000"/>
          </a:ln>
        </p:spPr>
      </p:pic>
      <p:sp>
        <p:nvSpPr>
          <p:cNvPr id="328" name="Rectangle"/>
          <p:cNvSpPr/>
          <p:nvPr/>
        </p:nvSpPr>
        <p:spPr>
          <a:xfrm>
            <a:off x="14356027" y="5584031"/>
            <a:ext cx="1534320" cy="554386"/>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329" name="Rectangle"/>
          <p:cNvSpPr/>
          <p:nvPr/>
        </p:nvSpPr>
        <p:spPr>
          <a:xfrm>
            <a:off x="14368727" y="10350764"/>
            <a:ext cx="1534320" cy="554386"/>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330" name="Rectangle"/>
          <p:cNvSpPr/>
          <p:nvPr/>
        </p:nvSpPr>
        <p:spPr>
          <a:xfrm>
            <a:off x="16561705" y="1585474"/>
            <a:ext cx="3739092" cy="554386"/>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331" name="Rectangle"/>
          <p:cNvSpPr/>
          <p:nvPr/>
        </p:nvSpPr>
        <p:spPr>
          <a:xfrm>
            <a:off x="17939258" y="2941426"/>
            <a:ext cx="2881512" cy="8350929"/>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4" name="灯片编号占位符 3">
            <a:extLst>
              <a:ext uri="{FF2B5EF4-FFF2-40B4-BE49-F238E27FC236}">
                <a16:creationId xmlns:a16="http://schemas.microsoft.com/office/drawing/2014/main" id="{1EE42621-8FAD-8F94-E9F3-916A31B2ADFD}"/>
              </a:ext>
            </a:extLst>
          </p:cNvPr>
          <p:cNvSpPr>
            <a:spLocks noGrp="1"/>
          </p:cNvSpPr>
          <p:nvPr>
            <p:ph type="sldNum" sz="quarter" idx="2"/>
          </p:nvPr>
        </p:nvSpPr>
        <p:spPr/>
        <p:txBody>
          <a:bodyPr/>
          <a:lstStyle/>
          <a:p>
            <a:fld id="{86CB4B4D-7CA3-9044-876B-883B54F8677D}" type="slidenum">
              <a:rPr lang="en-US" altLang="zh-CN" smtClean="0"/>
              <a:t>25</a:t>
            </a:fld>
            <a:endParaRPr lang="zh-CN" altLang="en-US"/>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A1645ED8-2132-0F3F-DD7A-E2DD23EC884A}"/>
              </a:ext>
            </a:extLst>
          </p:cNvPr>
          <p:cNvGrpSpPr/>
          <p:nvPr/>
        </p:nvGrpSpPr>
        <p:grpSpPr>
          <a:xfrm>
            <a:off x="11711946" y="1804916"/>
            <a:ext cx="3383841" cy="10168340"/>
            <a:chOff x="6610062" y="3058802"/>
            <a:chExt cx="3383841" cy="10168340"/>
          </a:xfrm>
        </p:grpSpPr>
        <p:pic>
          <p:nvPicPr>
            <p:cNvPr id="3" name="rope-vanilla-1.pdf" descr="rope-vanilla-1.pdf">
              <a:extLst>
                <a:ext uri="{FF2B5EF4-FFF2-40B4-BE49-F238E27FC236}">
                  <a16:creationId xmlns:a16="http://schemas.microsoft.com/office/drawing/2014/main" id="{EC0B58F9-9EBD-DA78-E8D7-999EFA9628F5}"/>
                </a:ext>
              </a:extLst>
            </p:cNvPr>
            <p:cNvPicPr>
              <a:picLocks noChangeAspect="1"/>
            </p:cNvPicPr>
            <p:nvPr/>
          </p:nvPicPr>
          <p:blipFill>
            <a:blip r:embed="rId3"/>
            <a:srcRect r="63429"/>
            <a:stretch/>
          </p:blipFill>
          <p:spPr>
            <a:xfrm>
              <a:off x="6658596" y="3058802"/>
              <a:ext cx="2138895" cy="10158716"/>
            </a:xfrm>
            <a:prstGeom prst="rect">
              <a:avLst/>
            </a:prstGeom>
            <a:ln w="12700">
              <a:miter lim="400000"/>
            </a:ln>
          </p:spPr>
        </p:pic>
        <p:sp>
          <p:nvSpPr>
            <p:cNvPr id="4" name="Rectangle">
              <a:extLst>
                <a:ext uri="{FF2B5EF4-FFF2-40B4-BE49-F238E27FC236}">
                  <a16:creationId xmlns:a16="http://schemas.microsoft.com/office/drawing/2014/main" id="{0673FF08-769D-72DC-AE9C-988EDB797F4A}"/>
                </a:ext>
              </a:extLst>
            </p:cNvPr>
            <p:cNvSpPr/>
            <p:nvPr/>
          </p:nvSpPr>
          <p:spPr>
            <a:xfrm>
              <a:off x="6610062" y="6864191"/>
              <a:ext cx="1534320" cy="554386"/>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5" name="Rectangle">
              <a:extLst>
                <a:ext uri="{FF2B5EF4-FFF2-40B4-BE49-F238E27FC236}">
                  <a16:creationId xmlns:a16="http://schemas.microsoft.com/office/drawing/2014/main" id="{1BDF06F9-D070-ACA0-A757-5ADFD3818CD1}"/>
                </a:ext>
              </a:extLst>
            </p:cNvPr>
            <p:cNvSpPr/>
            <p:nvPr/>
          </p:nvSpPr>
          <p:spPr>
            <a:xfrm>
              <a:off x="6622762" y="11630924"/>
              <a:ext cx="1534320" cy="554386"/>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6" name="Rectangle">
              <a:extLst>
                <a:ext uri="{FF2B5EF4-FFF2-40B4-BE49-F238E27FC236}">
                  <a16:creationId xmlns:a16="http://schemas.microsoft.com/office/drawing/2014/main" id="{5D44ADEE-C028-4506-DFE7-6C2D9DFF17F9}"/>
                </a:ext>
              </a:extLst>
            </p:cNvPr>
            <p:cNvSpPr/>
            <p:nvPr/>
          </p:nvSpPr>
          <p:spPr>
            <a:xfrm>
              <a:off x="8459583" y="12419501"/>
              <a:ext cx="1534320" cy="807641"/>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7" name="Rectangle">
              <a:extLst>
                <a:ext uri="{FF2B5EF4-FFF2-40B4-BE49-F238E27FC236}">
                  <a16:creationId xmlns:a16="http://schemas.microsoft.com/office/drawing/2014/main" id="{02C78806-7A1D-5864-2811-0B1EA4834A1D}"/>
                </a:ext>
              </a:extLst>
            </p:cNvPr>
            <p:cNvSpPr/>
            <p:nvPr/>
          </p:nvSpPr>
          <p:spPr>
            <a:xfrm>
              <a:off x="8459583" y="3596684"/>
              <a:ext cx="530413" cy="260135"/>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grpSp>
      <p:pic>
        <p:nvPicPr>
          <p:cNvPr id="335" name="rerope-1.pdf" descr="rerope-1.pdf"/>
          <p:cNvPicPr>
            <a:picLocks noChangeAspect="1"/>
          </p:cNvPicPr>
          <p:nvPr/>
        </p:nvPicPr>
        <p:blipFill>
          <a:blip r:embed="rId4"/>
          <a:stretch>
            <a:fillRect/>
          </a:stretch>
        </p:blipFill>
        <p:spPr>
          <a:xfrm>
            <a:off x="14300200" y="1778000"/>
            <a:ext cx="6042608" cy="10160000"/>
          </a:xfrm>
          <a:prstGeom prst="rect">
            <a:avLst/>
          </a:prstGeom>
          <a:ln w="12700">
            <a:miter lim="400000"/>
          </a:ln>
        </p:spPr>
      </p:pic>
      <p:sp>
        <p:nvSpPr>
          <p:cNvPr id="336" name="Rectangle"/>
          <p:cNvSpPr/>
          <p:nvPr/>
        </p:nvSpPr>
        <p:spPr>
          <a:xfrm>
            <a:off x="14356027" y="5584031"/>
            <a:ext cx="1534320" cy="554386"/>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337" name="Rectangle"/>
          <p:cNvSpPr/>
          <p:nvPr/>
        </p:nvSpPr>
        <p:spPr>
          <a:xfrm>
            <a:off x="14317927" y="10376164"/>
            <a:ext cx="1534320" cy="554386"/>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338" name="Rectangle"/>
          <p:cNvSpPr/>
          <p:nvPr/>
        </p:nvSpPr>
        <p:spPr>
          <a:xfrm>
            <a:off x="17837658" y="2840554"/>
            <a:ext cx="2881512" cy="8451801"/>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339" name="Rectangle"/>
          <p:cNvSpPr/>
          <p:nvPr/>
        </p:nvSpPr>
        <p:spPr>
          <a:xfrm>
            <a:off x="16460105" y="1585474"/>
            <a:ext cx="3739092" cy="554386"/>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340" name="Rescaled RoPE (ReRoPE)"/>
          <p:cNvSpPr txBox="1"/>
          <p:nvPr/>
        </p:nvSpPr>
        <p:spPr>
          <a:xfrm>
            <a:off x="1102502" y="1306123"/>
            <a:ext cx="11293376" cy="1113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7200" b="1">
                <a:solidFill>
                  <a:srgbClr val="202124"/>
                </a:solidFill>
                <a:latin typeface="Arial"/>
                <a:ea typeface="Arial"/>
                <a:cs typeface="Arial"/>
                <a:sym typeface="Arial"/>
              </a:defRPr>
            </a:lvl1pPr>
          </a:lstStyle>
          <a:p>
            <a:r>
              <a:t>Rescaled RoPE (ReRoPE)</a:t>
            </a:r>
          </a:p>
        </p:txBody>
      </p:sp>
      <p:sp>
        <p:nvSpPr>
          <p:cNvPr id="9" name="Arrow">
            <a:extLst>
              <a:ext uri="{FF2B5EF4-FFF2-40B4-BE49-F238E27FC236}">
                <a16:creationId xmlns:a16="http://schemas.microsoft.com/office/drawing/2014/main" id="{BFCB3F4D-6583-FB0C-458F-95DCC8BC6BF2}"/>
              </a:ext>
            </a:extLst>
          </p:cNvPr>
          <p:cNvSpPr/>
          <p:nvPr/>
        </p:nvSpPr>
        <p:spPr>
          <a:xfrm>
            <a:off x="13935209" y="7110106"/>
            <a:ext cx="1534320" cy="554386"/>
          </a:xfrm>
          <a:prstGeom prst="rightArrow">
            <a:avLst>
              <a:gd name="adj1" fmla="val 25708"/>
              <a:gd name="adj2" fmla="val 67185"/>
            </a:avLst>
          </a:prstGeom>
          <a:solidFill>
            <a:srgbClr val="929292"/>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10" name="Object Mask">
            <a:extLst>
              <a:ext uri="{FF2B5EF4-FFF2-40B4-BE49-F238E27FC236}">
                <a16:creationId xmlns:a16="http://schemas.microsoft.com/office/drawing/2014/main" id="{21E7943B-75A4-1297-306F-A859AAB1DBAF}"/>
              </a:ext>
            </a:extLst>
          </p:cNvPr>
          <p:cNvSpPr txBox="1"/>
          <p:nvPr/>
        </p:nvSpPr>
        <p:spPr>
          <a:xfrm>
            <a:off x="13870434" y="6628173"/>
            <a:ext cx="1471901" cy="533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defTabSz="457200">
              <a:spcBef>
                <a:spcPts val="0"/>
              </a:spcBef>
              <a:defRPr sz="2800">
                <a:solidFill>
                  <a:srgbClr val="595959"/>
                </a:solidFill>
                <a:latin typeface="Arial"/>
                <a:ea typeface="Arial"/>
                <a:cs typeface="Arial"/>
                <a:sym typeface="Arial"/>
              </a:defRPr>
            </a:lvl1pPr>
          </a:lstStyle>
          <a:p>
            <a:r>
              <a:rPr lang="en-US" b="1" dirty="0">
                <a:solidFill>
                  <a:srgbClr val="FF0000"/>
                </a:solidFill>
              </a:rPr>
              <a:t>Rescale</a:t>
            </a:r>
            <a:endParaRPr b="1" dirty="0">
              <a:solidFill>
                <a:srgbClr val="FF0000"/>
              </a:solidFill>
            </a:endParaRPr>
          </a:p>
        </p:txBody>
      </p:sp>
      <p:sp>
        <p:nvSpPr>
          <p:cNvPr id="11" name="A simple solution:">
            <a:extLst>
              <a:ext uri="{FF2B5EF4-FFF2-40B4-BE49-F238E27FC236}">
                <a16:creationId xmlns:a16="http://schemas.microsoft.com/office/drawing/2014/main" id="{4228911D-A4D8-B9DA-5765-DA8A79AE821F}"/>
              </a:ext>
            </a:extLst>
          </p:cNvPr>
          <p:cNvSpPr txBox="1"/>
          <p:nvPr/>
        </p:nvSpPr>
        <p:spPr>
          <a:xfrm>
            <a:off x="1202266" y="2890378"/>
            <a:ext cx="20844620" cy="656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defTabSz="457200">
              <a:lnSpc>
                <a:spcPct val="150000"/>
              </a:lnSpc>
              <a:spcBef>
                <a:spcPts val="0"/>
              </a:spcBef>
              <a:defRPr sz="4000">
                <a:solidFill>
                  <a:srgbClr val="202124"/>
                </a:solidFill>
                <a:latin typeface="Arial"/>
                <a:ea typeface="Arial"/>
                <a:cs typeface="Arial"/>
                <a:sym typeface="Arial"/>
              </a:defRPr>
            </a:lvl1pPr>
          </a:lstStyle>
          <a:p>
            <a:r>
              <a:t>A simple solution:</a:t>
            </a:r>
          </a:p>
        </p:txBody>
      </p:sp>
      <p:sp>
        <p:nvSpPr>
          <p:cNvPr id="12" name="Rescale all events to have the same duration…">
            <a:extLst>
              <a:ext uri="{FF2B5EF4-FFF2-40B4-BE49-F238E27FC236}">
                <a16:creationId xmlns:a16="http://schemas.microsoft.com/office/drawing/2014/main" id="{F78179CE-6238-E8A6-820A-ED2A2662E28A}"/>
              </a:ext>
            </a:extLst>
          </p:cNvPr>
          <p:cNvSpPr txBox="1"/>
          <p:nvPr/>
        </p:nvSpPr>
        <p:spPr>
          <a:xfrm>
            <a:off x="1202266" y="3741952"/>
            <a:ext cx="20844620" cy="1835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529166" indent="-529166" defTabSz="457200">
              <a:lnSpc>
                <a:spcPct val="150000"/>
              </a:lnSpc>
              <a:spcBef>
                <a:spcPts val="0"/>
              </a:spcBef>
              <a:buSzPct val="125000"/>
              <a:buChar char="•"/>
              <a:defRPr sz="4000">
                <a:latin typeface="Arial"/>
                <a:ea typeface="Arial"/>
                <a:cs typeface="Arial"/>
                <a:sym typeface="Arial"/>
              </a:defRPr>
            </a:pPr>
            <a:r>
              <a:rPr dirty="0">
                <a:solidFill>
                  <a:srgbClr val="FF0000"/>
                </a:solidFill>
              </a:rPr>
              <a:t>Rescale</a:t>
            </a:r>
            <a:r>
              <a:rPr dirty="0"/>
              <a:t> all events to have the same duration</a:t>
            </a:r>
          </a:p>
          <a:p>
            <a:pPr marL="529166" indent="-529166" defTabSz="457200">
              <a:lnSpc>
                <a:spcPct val="150000"/>
              </a:lnSpc>
              <a:spcBef>
                <a:spcPts val="0"/>
              </a:spcBef>
              <a:buSzPct val="125000"/>
              <a:buChar char="•"/>
              <a:defRPr sz="4000">
                <a:latin typeface="Arial"/>
                <a:ea typeface="Arial"/>
                <a:cs typeface="Arial"/>
                <a:sym typeface="Arial"/>
              </a:defRPr>
            </a:pPr>
            <a:r>
              <a:rPr dirty="0"/>
              <a:t>Recompute timestamps as </a:t>
            </a:r>
            <a:r>
              <a:rPr dirty="0" err="1"/>
              <a:t>RoPE</a:t>
            </a:r>
            <a:r>
              <a:rPr dirty="0"/>
              <a:t> index</a:t>
            </a:r>
          </a:p>
        </p:txBody>
      </p:sp>
      <p:sp>
        <p:nvSpPr>
          <p:cNvPr id="14" name="灯片编号占位符 13">
            <a:extLst>
              <a:ext uri="{FF2B5EF4-FFF2-40B4-BE49-F238E27FC236}">
                <a16:creationId xmlns:a16="http://schemas.microsoft.com/office/drawing/2014/main" id="{9798F0F6-5792-D63C-EEBF-4AA679DADB7D}"/>
              </a:ext>
            </a:extLst>
          </p:cNvPr>
          <p:cNvSpPr>
            <a:spLocks noGrp="1"/>
          </p:cNvSpPr>
          <p:nvPr>
            <p:ph type="sldNum" sz="quarter" idx="2"/>
          </p:nvPr>
        </p:nvSpPr>
        <p:spPr/>
        <p:txBody>
          <a:bodyPr/>
          <a:lstStyle/>
          <a:p>
            <a:fld id="{86CB4B4D-7CA3-9044-876B-883B54F8677D}" type="slidenum">
              <a:rPr lang="en-US" altLang="zh-CN" smtClean="0"/>
              <a:t>26</a:t>
            </a:fld>
            <a:endParaRPr lang="zh-CN" altLang="en-US"/>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A simple solution:"/>
          <p:cNvSpPr txBox="1"/>
          <p:nvPr/>
        </p:nvSpPr>
        <p:spPr>
          <a:xfrm>
            <a:off x="1202266" y="2890378"/>
            <a:ext cx="20844620" cy="656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defTabSz="457200">
              <a:lnSpc>
                <a:spcPct val="150000"/>
              </a:lnSpc>
              <a:spcBef>
                <a:spcPts val="0"/>
              </a:spcBef>
              <a:defRPr sz="4000">
                <a:solidFill>
                  <a:srgbClr val="202124"/>
                </a:solidFill>
                <a:latin typeface="Arial"/>
                <a:ea typeface="Arial"/>
                <a:cs typeface="Arial"/>
                <a:sym typeface="Arial"/>
              </a:defRPr>
            </a:lvl1pPr>
          </a:lstStyle>
          <a:p>
            <a:r>
              <a:t>A simple solution:</a:t>
            </a:r>
          </a:p>
        </p:txBody>
      </p:sp>
      <p:sp>
        <p:nvSpPr>
          <p:cNvPr id="352" name="Rescale all events to have the same duration…"/>
          <p:cNvSpPr txBox="1"/>
          <p:nvPr/>
        </p:nvSpPr>
        <p:spPr>
          <a:xfrm>
            <a:off x="1202266" y="3741952"/>
            <a:ext cx="20844620" cy="1835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529166" indent="-529166" defTabSz="457200">
              <a:lnSpc>
                <a:spcPct val="150000"/>
              </a:lnSpc>
              <a:spcBef>
                <a:spcPts val="0"/>
              </a:spcBef>
              <a:buSzPct val="125000"/>
              <a:buChar char="•"/>
              <a:defRPr sz="4000">
                <a:latin typeface="Arial"/>
                <a:ea typeface="Arial"/>
                <a:cs typeface="Arial"/>
                <a:sym typeface="Arial"/>
              </a:defRPr>
            </a:pPr>
            <a:r>
              <a:rPr dirty="0">
                <a:solidFill>
                  <a:srgbClr val="FF0000"/>
                </a:solidFill>
              </a:rPr>
              <a:t>Rescale</a:t>
            </a:r>
            <a:r>
              <a:rPr dirty="0"/>
              <a:t> all events to have the same duration</a:t>
            </a:r>
          </a:p>
          <a:p>
            <a:pPr marL="529166" indent="-529166" defTabSz="457200">
              <a:lnSpc>
                <a:spcPct val="150000"/>
              </a:lnSpc>
              <a:spcBef>
                <a:spcPts val="0"/>
              </a:spcBef>
              <a:buSzPct val="125000"/>
              <a:buChar char="•"/>
              <a:defRPr sz="4000">
                <a:latin typeface="Arial"/>
                <a:ea typeface="Arial"/>
                <a:cs typeface="Arial"/>
                <a:sym typeface="Arial"/>
              </a:defRPr>
            </a:pPr>
            <a:r>
              <a:rPr dirty="0"/>
              <a:t>Recompute timestamps as </a:t>
            </a:r>
            <a:r>
              <a:rPr dirty="0" err="1"/>
              <a:t>RoPE</a:t>
            </a:r>
            <a:r>
              <a:rPr dirty="0"/>
              <a:t> index</a:t>
            </a:r>
          </a:p>
        </p:txBody>
      </p:sp>
      <p:pic>
        <p:nvPicPr>
          <p:cNvPr id="353" name="rerope-1.pdf" descr="rerope-1.pdf"/>
          <p:cNvPicPr>
            <a:picLocks noChangeAspect="1"/>
          </p:cNvPicPr>
          <p:nvPr/>
        </p:nvPicPr>
        <p:blipFill>
          <a:blip r:embed="rId3"/>
          <a:stretch>
            <a:fillRect/>
          </a:stretch>
        </p:blipFill>
        <p:spPr>
          <a:xfrm>
            <a:off x="14300200" y="1778000"/>
            <a:ext cx="6042608" cy="10160000"/>
          </a:xfrm>
          <a:prstGeom prst="rect">
            <a:avLst/>
          </a:prstGeom>
          <a:ln w="12700">
            <a:miter lim="400000"/>
          </a:ln>
        </p:spPr>
      </p:pic>
      <p:sp>
        <p:nvSpPr>
          <p:cNvPr id="354" name="Rectangle"/>
          <p:cNvSpPr/>
          <p:nvPr/>
        </p:nvSpPr>
        <p:spPr>
          <a:xfrm>
            <a:off x="17837658" y="2840554"/>
            <a:ext cx="2881512" cy="8451801"/>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355" name="Rescaled RoPE (ReRoPE)"/>
          <p:cNvSpPr txBox="1"/>
          <p:nvPr/>
        </p:nvSpPr>
        <p:spPr>
          <a:xfrm>
            <a:off x="1102502" y="1306123"/>
            <a:ext cx="11293376" cy="1113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7200" b="1">
                <a:solidFill>
                  <a:srgbClr val="202124"/>
                </a:solidFill>
                <a:latin typeface="Arial"/>
                <a:ea typeface="Arial"/>
                <a:cs typeface="Arial"/>
                <a:sym typeface="Arial"/>
              </a:defRPr>
            </a:lvl1pPr>
          </a:lstStyle>
          <a:p>
            <a:r>
              <a:t>Rescaled RoPE (ReRoPE)</a:t>
            </a:r>
          </a:p>
        </p:txBody>
      </p:sp>
      <p:sp>
        <p:nvSpPr>
          <p:cNvPr id="2" name="矩形 1">
            <a:extLst>
              <a:ext uri="{FF2B5EF4-FFF2-40B4-BE49-F238E27FC236}">
                <a16:creationId xmlns:a16="http://schemas.microsoft.com/office/drawing/2014/main" id="{C9FDCD4F-707D-8853-5723-296122ED044F}"/>
              </a:ext>
            </a:extLst>
          </p:cNvPr>
          <p:cNvSpPr/>
          <p:nvPr/>
        </p:nvSpPr>
        <p:spPr>
          <a:xfrm>
            <a:off x="15958686" y="1511166"/>
            <a:ext cx="4581626" cy="68374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 name="灯片编号占位符 4">
            <a:extLst>
              <a:ext uri="{FF2B5EF4-FFF2-40B4-BE49-F238E27FC236}">
                <a16:creationId xmlns:a16="http://schemas.microsoft.com/office/drawing/2014/main" id="{68B0E5FB-4FC2-39BF-2BE5-89C1C7240AEA}"/>
              </a:ext>
            </a:extLst>
          </p:cNvPr>
          <p:cNvSpPr>
            <a:spLocks noGrp="1"/>
          </p:cNvSpPr>
          <p:nvPr>
            <p:ph type="sldNum" sz="quarter" idx="2"/>
          </p:nvPr>
        </p:nvSpPr>
        <p:spPr/>
        <p:txBody>
          <a:bodyPr/>
          <a:lstStyle/>
          <a:p>
            <a:fld id="{86CB4B4D-7CA3-9044-876B-883B54F8677D}" type="slidenum">
              <a:rPr lang="en-US" altLang="zh-CN" smtClean="0"/>
              <a:t>27</a:t>
            </a:fld>
            <a:endParaRPr lang="zh-CN"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A simple solution:"/>
          <p:cNvSpPr txBox="1"/>
          <p:nvPr/>
        </p:nvSpPr>
        <p:spPr>
          <a:xfrm>
            <a:off x="1202266" y="2890378"/>
            <a:ext cx="20844620" cy="656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defTabSz="457200">
              <a:lnSpc>
                <a:spcPct val="150000"/>
              </a:lnSpc>
              <a:spcBef>
                <a:spcPts val="0"/>
              </a:spcBef>
              <a:defRPr sz="4000">
                <a:solidFill>
                  <a:srgbClr val="202124"/>
                </a:solidFill>
                <a:latin typeface="Arial"/>
                <a:ea typeface="Arial"/>
                <a:cs typeface="Arial"/>
                <a:sym typeface="Arial"/>
              </a:defRPr>
            </a:lvl1pPr>
          </a:lstStyle>
          <a:p>
            <a:r>
              <a:t>A simple solution:</a:t>
            </a:r>
          </a:p>
        </p:txBody>
      </p:sp>
      <p:sp>
        <p:nvSpPr>
          <p:cNvPr id="358" name="Rescale all events to have the same duration…"/>
          <p:cNvSpPr txBox="1"/>
          <p:nvPr/>
        </p:nvSpPr>
        <p:spPr>
          <a:xfrm>
            <a:off x="1202266" y="3741952"/>
            <a:ext cx="20844620" cy="1835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529166" indent="-529166" defTabSz="457200">
              <a:lnSpc>
                <a:spcPct val="150000"/>
              </a:lnSpc>
              <a:spcBef>
                <a:spcPts val="0"/>
              </a:spcBef>
              <a:buSzPct val="125000"/>
              <a:buChar char="•"/>
              <a:defRPr sz="4000">
                <a:latin typeface="Arial"/>
                <a:ea typeface="Arial"/>
                <a:cs typeface="Arial"/>
                <a:sym typeface="Arial"/>
              </a:defRPr>
            </a:pPr>
            <a:r>
              <a:rPr dirty="0">
                <a:solidFill>
                  <a:srgbClr val="FF0000"/>
                </a:solidFill>
              </a:rPr>
              <a:t>Rescale</a:t>
            </a:r>
            <a:r>
              <a:rPr dirty="0"/>
              <a:t> all events to have the same duration</a:t>
            </a:r>
          </a:p>
          <a:p>
            <a:pPr marL="529166" indent="-529166" defTabSz="457200">
              <a:lnSpc>
                <a:spcPct val="150000"/>
              </a:lnSpc>
              <a:spcBef>
                <a:spcPts val="0"/>
              </a:spcBef>
              <a:buSzPct val="125000"/>
              <a:buChar char="•"/>
              <a:defRPr sz="4000">
                <a:latin typeface="Arial"/>
                <a:ea typeface="Arial"/>
                <a:cs typeface="Arial"/>
                <a:sym typeface="Arial"/>
              </a:defRPr>
            </a:pPr>
            <a:r>
              <a:rPr dirty="0"/>
              <a:t>Recompute timestamps as </a:t>
            </a:r>
            <a:r>
              <a:rPr dirty="0" err="1"/>
              <a:t>RoPE</a:t>
            </a:r>
            <a:r>
              <a:rPr dirty="0"/>
              <a:t> index</a:t>
            </a:r>
          </a:p>
        </p:txBody>
      </p:sp>
      <p:pic>
        <p:nvPicPr>
          <p:cNvPr id="359" name="rerope-1.pdf" descr="rerope-1.pdf"/>
          <p:cNvPicPr>
            <a:picLocks noChangeAspect="1"/>
          </p:cNvPicPr>
          <p:nvPr/>
        </p:nvPicPr>
        <p:blipFill>
          <a:blip r:embed="rId3"/>
          <a:stretch>
            <a:fillRect/>
          </a:stretch>
        </p:blipFill>
        <p:spPr>
          <a:xfrm>
            <a:off x="14300200" y="1778000"/>
            <a:ext cx="6042608" cy="10160000"/>
          </a:xfrm>
          <a:prstGeom prst="rect">
            <a:avLst/>
          </a:prstGeom>
          <a:ln w="12700">
            <a:miter lim="400000"/>
          </a:ln>
        </p:spPr>
      </p:pic>
      <p:sp>
        <p:nvSpPr>
          <p:cNvPr id="360" name="Now we have smooth attention transitions!"/>
          <p:cNvSpPr txBox="1"/>
          <p:nvPr/>
        </p:nvSpPr>
        <p:spPr>
          <a:xfrm>
            <a:off x="1202266" y="5442467"/>
            <a:ext cx="20844620" cy="9118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defTabSz="457200">
              <a:lnSpc>
                <a:spcPct val="150000"/>
              </a:lnSpc>
              <a:spcBef>
                <a:spcPts val="0"/>
              </a:spcBef>
              <a:defRPr sz="4000">
                <a:solidFill>
                  <a:schemeClr val="accent5">
                    <a:hueOff val="-82419"/>
                    <a:satOff val="-9513"/>
                    <a:lumOff val="-16343"/>
                  </a:schemeClr>
                </a:solidFill>
                <a:latin typeface="Arial"/>
                <a:ea typeface="Arial"/>
                <a:cs typeface="Arial"/>
                <a:sym typeface="Arial"/>
              </a:defRPr>
            </a:lvl1pPr>
          </a:lstStyle>
          <a:p>
            <a:r>
              <a:rPr dirty="0"/>
              <a:t>Now we have </a:t>
            </a:r>
            <a:r>
              <a:rPr lang="en-US" dirty="0"/>
              <a:t>correct</a:t>
            </a:r>
            <a:r>
              <a:rPr dirty="0"/>
              <a:t> attention transitions!</a:t>
            </a:r>
          </a:p>
        </p:txBody>
      </p:sp>
      <p:sp>
        <p:nvSpPr>
          <p:cNvPr id="361" name="Rescaled RoPE (ReRoPE)"/>
          <p:cNvSpPr txBox="1"/>
          <p:nvPr/>
        </p:nvSpPr>
        <p:spPr>
          <a:xfrm>
            <a:off x="1102502" y="1306123"/>
            <a:ext cx="11293376" cy="1113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7200" b="1">
                <a:solidFill>
                  <a:srgbClr val="202124"/>
                </a:solidFill>
                <a:latin typeface="Arial"/>
                <a:ea typeface="Arial"/>
                <a:cs typeface="Arial"/>
                <a:sym typeface="Arial"/>
              </a:defRPr>
            </a:lvl1pPr>
          </a:lstStyle>
          <a:p>
            <a:r>
              <a:t>Rescaled RoPE (ReRoPE)</a:t>
            </a:r>
          </a:p>
        </p:txBody>
      </p:sp>
      <p:sp>
        <p:nvSpPr>
          <p:cNvPr id="4" name="灯片编号占位符 3">
            <a:extLst>
              <a:ext uri="{FF2B5EF4-FFF2-40B4-BE49-F238E27FC236}">
                <a16:creationId xmlns:a16="http://schemas.microsoft.com/office/drawing/2014/main" id="{6CD7CE34-42B3-A184-1B57-86DA4EF5C5B2}"/>
              </a:ext>
            </a:extLst>
          </p:cNvPr>
          <p:cNvSpPr>
            <a:spLocks noGrp="1"/>
          </p:cNvSpPr>
          <p:nvPr>
            <p:ph type="sldNum" sz="quarter" idx="2"/>
          </p:nvPr>
        </p:nvSpPr>
        <p:spPr/>
        <p:txBody>
          <a:bodyPr/>
          <a:lstStyle/>
          <a:p>
            <a:fld id="{86CB4B4D-7CA3-9044-876B-883B54F8677D}" type="slidenum">
              <a:rPr lang="en-US" altLang="zh-CN" smtClean="0"/>
              <a:t>28</a:t>
            </a:fld>
            <a:endParaRPr lang="zh-CN" altLang="en-US"/>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A simple solution:"/>
          <p:cNvSpPr txBox="1"/>
          <p:nvPr/>
        </p:nvSpPr>
        <p:spPr>
          <a:xfrm>
            <a:off x="1202266" y="2890378"/>
            <a:ext cx="20844620" cy="656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defTabSz="457200">
              <a:lnSpc>
                <a:spcPct val="150000"/>
              </a:lnSpc>
              <a:spcBef>
                <a:spcPts val="0"/>
              </a:spcBef>
              <a:defRPr sz="4000">
                <a:solidFill>
                  <a:srgbClr val="202124"/>
                </a:solidFill>
                <a:latin typeface="Arial"/>
                <a:ea typeface="Arial"/>
                <a:cs typeface="Arial"/>
                <a:sym typeface="Arial"/>
              </a:defRPr>
            </a:lvl1pPr>
          </a:lstStyle>
          <a:p>
            <a:r>
              <a:t>A simple solution:</a:t>
            </a:r>
          </a:p>
        </p:txBody>
      </p:sp>
      <p:sp>
        <p:nvSpPr>
          <p:cNvPr id="364" name="Rescale all events to have the same duration…"/>
          <p:cNvSpPr txBox="1"/>
          <p:nvPr/>
        </p:nvSpPr>
        <p:spPr>
          <a:xfrm>
            <a:off x="1202266" y="3741952"/>
            <a:ext cx="20844620" cy="1835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529166" indent="-529166" defTabSz="457200">
              <a:lnSpc>
                <a:spcPct val="150000"/>
              </a:lnSpc>
              <a:spcBef>
                <a:spcPts val="0"/>
              </a:spcBef>
              <a:buSzPct val="125000"/>
              <a:buChar char="•"/>
              <a:defRPr sz="4000">
                <a:latin typeface="Arial"/>
                <a:ea typeface="Arial"/>
                <a:cs typeface="Arial"/>
                <a:sym typeface="Arial"/>
              </a:defRPr>
            </a:pPr>
            <a:r>
              <a:rPr dirty="0">
                <a:solidFill>
                  <a:srgbClr val="FF0000"/>
                </a:solidFill>
              </a:rPr>
              <a:t>Rescale</a:t>
            </a:r>
            <a:r>
              <a:rPr dirty="0"/>
              <a:t> all events to have the same duration</a:t>
            </a:r>
          </a:p>
          <a:p>
            <a:pPr marL="529166" indent="-529166" defTabSz="457200">
              <a:lnSpc>
                <a:spcPct val="150000"/>
              </a:lnSpc>
              <a:spcBef>
                <a:spcPts val="0"/>
              </a:spcBef>
              <a:buSzPct val="125000"/>
              <a:buChar char="•"/>
              <a:defRPr sz="4000">
                <a:latin typeface="Arial"/>
                <a:ea typeface="Arial"/>
                <a:cs typeface="Arial"/>
                <a:sym typeface="Arial"/>
              </a:defRPr>
            </a:pPr>
            <a:r>
              <a:rPr dirty="0"/>
              <a:t>Recompute timestamps as </a:t>
            </a:r>
            <a:r>
              <a:rPr dirty="0" err="1"/>
              <a:t>RoPE</a:t>
            </a:r>
            <a:r>
              <a:rPr dirty="0"/>
              <a:t> index</a:t>
            </a:r>
          </a:p>
        </p:txBody>
      </p:sp>
      <p:sp>
        <p:nvSpPr>
          <p:cNvPr id="365" name="Now we have smooth attention transitions!"/>
          <p:cNvSpPr txBox="1"/>
          <p:nvPr/>
        </p:nvSpPr>
        <p:spPr>
          <a:xfrm>
            <a:off x="1202266" y="5442467"/>
            <a:ext cx="20844620" cy="9118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defTabSz="457200">
              <a:lnSpc>
                <a:spcPct val="150000"/>
              </a:lnSpc>
              <a:spcBef>
                <a:spcPts val="0"/>
              </a:spcBef>
              <a:defRPr sz="4000">
                <a:solidFill>
                  <a:schemeClr val="accent5">
                    <a:hueOff val="-82419"/>
                    <a:satOff val="-9513"/>
                    <a:lumOff val="-16343"/>
                  </a:schemeClr>
                </a:solidFill>
                <a:latin typeface="Arial"/>
                <a:ea typeface="Arial"/>
                <a:cs typeface="Arial"/>
                <a:sym typeface="Arial"/>
              </a:defRPr>
            </a:lvl1pPr>
          </a:lstStyle>
          <a:p>
            <a:r>
              <a:rPr dirty="0"/>
              <a:t>Now we have </a:t>
            </a:r>
            <a:r>
              <a:rPr lang="en-US" altLang="zh-CN" dirty="0"/>
              <a:t>correct</a:t>
            </a:r>
            <a:r>
              <a:rPr dirty="0"/>
              <a:t> attention transitions!</a:t>
            </a:r>
          </a:p>
        </p:txBody>
      </p:sp>
      <p:pic>
        <p:nvPicPr>
          <p:cNvPr id="366" name="rerope-good.pdf" descr="rerope-good.pdf"/>
          <p:cNvPicPr>
            <a:picLocks noChangeAspect="1"/>
          </p:cNvPicPr>
          <p:nvPr/>
        </p:nvPicPr>
        <p:blipFill>
          <a:blip r:embed="rId3"/>
          <a:stretch>
            <a:fillRect/>
          </a:stretch>
        </p:blipFill>
        <p:spPr>
          <a:xfrm>
            <a:off x="14313389" y="1778000"/>
            <a:ext cx="6016229" cy="10160000"/>
          </a:xfrm>
          <a:prstGeom prst="rect">
            <a:avLst/>
          </a:prstGeom>
          <a:ln w="12700">
            <a:miter lim="400000"/>
          </a:ln>
        </p:spPr>
      </p:pic>
      <p:sp>
        <p:nvSpPr>
          <p:cNvPr id="367" name="Oval"/>
          <p:cNvSpPr/>
          <p:nvPr/>
        </p:nvSpPr>
        <p:spPr>
          <a:xfrm>
            <a:off x="18008600" y="9040812"/>
            <a:ext cx="2333559" cy="771774"/>
          </a:xfrm>
          <a:prstGeom prst="ellipse">
            <a:avLst/>
          </a:prstGeom>
          <a:ln w="63500">
            <a:solidFill>
              <a:srgbClr val="5885E1"/>
            </a:solidFill>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pic>
        <p:nvPicPr>
          <p:cNvPr id="368" name="AGV_vUfjV6FJSD0jdFyJjpeNuT66vkgc07YRrO0fD4Ph1sFNGQUIYPllYO5N8VZ_vbaHziXrEspCyLlkCfp8Md2cVYXmkWITzr_hg4D1oqGx7Ido3-V4ctWM48kjXdvtSfY6nx0Tf1lm6PWaOFwv5rCYzxHFR9SQcXQs=s2048.png" descr="AGV_vUfjV6FJSD0jdFyJjpeNuT66vkgc07YRrO0fD4Ph1sFNGQUIYPllYO5N8VZ_vbaHziXrEspCyLlkCfp8Md2cVYXmkWITzr_hg4D1oqGx7Ido3-V4ctWM48kjXdvtSfY6nx0Tf1lm6PWaOFwv5rCYzxHFR9SQcXQs=s2048.png"/>
          <p:cNvPicPr>
            <a:picLocks noChangeAspect="1"/>
          </p:cNvPicPr>
          <p:nvPr/>
        </p:nvPicPr>
        <p:blipFill>
          <a:blip r:embed="rId4"/>
          <a:srcRect r="50634"/>
          <a:stretch>
            <a:fillRect/>
          </a:stretch>
        </p:blipFill>
        <p:spPr>
          <a:xfrm>
            <a:off x="20517446" y="8783364"/>
            <a:ext cx="988165" cy="1286822"/>
          </a:xfrm>
          <a:prstGeom prst="rect">
            <a:avLst/>
          </a:prstGeom>
          <a:ln w="12700">
            <a:miter lim="400000"/>
          </a:ln>
        </p:spPr>
      </p:pic>
      <p:sp>
        <p:nvSpPr>
          <p:cNvPr id="369" name="Rescaled RoPE (ReRoPE)"/>
          <p:cNvSpPr txBox="1"/>
          <p:nvPr/>
        </p:nvSpPr>
        <p:spPr>
          <a:xfrm>
            <a:off x="1102502" y="1306123"/>
            <a:ext cx="11293376" cy="1113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7200" b="1">
                <a:solidFill>
                  <a:srgbClr val="202124"/>
                </a:solidFill>
                <a:latin typeface="Arial"/>
                <a:ea typeface="Arial"/>
                <a:cs typeface="Arial"/>
                <a:sym typeface="Arial"/>
              </a:defRPr>
            </a:lvl1pPr>
          </a:lstStyle>
          <a:p>
            <a:r>
              <a:t>Rescaled RoPE (ReRoPE)</a:t>
            </a:r>
          </a:p>
        </p:txBody>
      </p:sp>
      <p:sp>
        <p:nvSpPr>
          <p:cNvPr id="4" name="灯片编号占位符 3">
            <a:extLst>
              <a:ext uri="{FF2B5EF4-FFF2-40B4-BE49-F238E27FC236}">
                <a16:creationId xmlns:a16="http://schemas.microsoft.com/office/drawing/2014/main" id="{19DE5310-2482-26CD-7BEE-E02F10F5A88C}"/>
              </a:ext>
            </a:extLst>
          </p:cNvPr>
          <p:cNvSpPr>
            <a:spLocks noGrp="1"/>
          </p:cNvSpPr>
          <p:nvPr>
            <p:ph type="sldNum" sz="quarter" idx="2"/>
          </p:nvPr>
        </p:nvSpPr>
        <p:spPr/>
        <p:txBody>
          <a:bodyPr/>
          <a:lstStyle/>
          <a:p>
            <a:fld id="{86CB4B4D-7CA3-9044-876B-883B54F8677D}" type="slidenum">
              <a:rPr lang="en-US" altLang="zh-CN" smtClean="0"/>
              <a:t>29</a:t>
            </a:fld>
            <a:endParaRPr lang="zh-CN" altLang="en-US"/>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Task: Multi-Event Video Generation"/>
          <p:cNvSpPr txBox="1"/>
          <p:nvPr/>
        </p:nvSpPr>
        <p:spPr>
          <a:xfrm>
            <a:off x="1102502" y="1306123"/>
            <a:ext cx="15424696" cy="1113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7200" b="1">
                <a:solidFill>
                  <a:srgbClr val="202124"/>
                </a:solidFill>
                <a:latin typeface="Arial"/>
                <a:ea typeface="Arial"/>
                <a:cs typeface="Arial"/>
                <a:sym typeface="Arial"/>
              </a:defRPr>
            </a:lvl1pPr>
          </a:lstStyle>
          <a:p>
            <a:r>
              <a:t>Task: Multi-Event Video Generation</a:t>
            </a:r>
          </a:p>
        </p:txBody>
      </p:sp>
      <p:sp>
        <p:nvSpPr>
          <p:cNvPr id="164" name="Goal: generate a video containing sequential events…"/>
          <p:cNvSpPr txBox="1"/>
          <p:nvPr/>
        </p:nvSpPr>
        <p:spPr>
          <a:xfrm>
            <a:off x="1202266" y="2890378"/>
            <a:ext cx="20844620" cy="2758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defTabSz="457200">
              <a:lnSpc>
                <a:spcPct val="150000"/>
              </a:lnSpc>
              <a:spcBef>
                <a:spcPts val="0"/>
              </a:spcBef>
              <a:defRPr sz="4000">
                <a:solidFill>
                  <a:srgbClr val="202124"/>
                </a:solidFill>
                <a:latin typeface="Arial"/>
                <a:ea typeface="Arial"/>
                <a:cs typeface="Arial"/>
                <a:sym typeface="Arial"/>
              </a:defRPr>
            </a:pPr>
            <a:r>
              <a:rPr b="1" dirty="0"/>
              <a:t>Goal</a:t>
            </a:r>
            <a:r>
              <a:rPr dirty="0"/>
              <a:t>: generate a video containing </a:t>
            </a:r>
            <a:r>
              <a:rPr dirty="0">
                <a:solidFill>
                  <a:srgbClr val="FF0000"/>
                </a:solidFill>
              </a:rPr>
              <a:t>sequential events</a:t>
            </a:r>
          </a:p>
          <a:p>
            <a:pPr defTabSz="457200">
              <a:lnSpc>
                <a:spcPct val="150000"/>
              </a:lnSpc>
              <a:spcBef>
                <a:spcPts val="0"/>
              </a:spcBef>
              <a:defRPr sz="4000">
                <a:solidFill>
                  <a:srgbClr val="202124"/>
                </a:solidFill>
                <a:latin typeface="Arial"/>
                <a:ea typeface="Arial"/>
                <a:cs typeface="Arial"/>
                <a:sym typeface="Arial"/>
              </a:defRPr>
            </a:pPr>
            <a:r>
              <a:rPr dirty="0"/>
              <a:t>Wait, what if we just concatenate all events and run SOTA video models?</a:t>
            </a:r>
          </a:p>
          <a:p>
            <a:pPr marL="529166" indent="-529166" defTabSz="457200">
              <a:lnSpc>
                <a:spcPct val="150000"/>
              </a:lnSpc>
              <a:spcBef>
                <a:spcPts val="0"/>
              </a:spcBef>
              <a:buSzPct val="125000"/>
              <a:buChar char="•"/>
              <a:defRPr sz="4000">
                <a:solidFill>
                  <a:srgbClr val="202124"/>
                </a:solidFill>
                <a:latin typeface="Arial"/>
                <a:ea typeface="Arial"/>
                <a:cs typeface="Arial"/>
                <a:sym typeface="Arial"/>
              </a:defRPr>
            </a:pPr>
            <a:r>
              <a:rPr dirty="0"/>
              <a:t>They often fail!</a:t>
            </a:r>
          </a:p>
        </p:txBody>
      </p:sp>
      <p:sp>
        <p:nvSpPr>
          <p:cNvPr id="4" name="灯片编号占位符 3">
            <a:extLst>
              <a:ext uri="{FF2B5EF4-FFF2-40B4-BE49-F238E27FC236}">
                <a16:creationId xmlns:a16="http://schemas.microsoft.com/office/drawing/2014/main" id="{F19A1742-2D4D-0854-3273-5BE98413AE7F}"/>
              </a:ext>
            </a:extLst>
          </p:cNvPr>
          <p:cNvSpPr>
            <a:spLocks noGrp="1"/>
          </p:cNvSpPr>
          <p:nvPr>
            <p:ph type="sldNum" sz="quarter" idx="2"/>
          </p:nvPr>
        </p:nvSpPr>
        <p:spPr/>
        <p:txBody>
          <a:bodyPr/>
          <a:lstStyle/>
          <a:p>
            <a:fld id="{86CB4B4D-7CA3-9044-876B-883B54F8677D}" type="slidenum">
              <a:rPr lang="en-US" altLang="zh-CN" smtClean="0"/>
              <a:t>3</a:t>
            </a:fld>
            <a:endParaRPr lang="zh-CN" alt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iterate>
                                    <p:tmAbs val="0"/>
                                  </p:iterate>
                                  <p:childTnLst>
                                    <p:set>
                                      <p:cBhvr>
                                        <p:cTn id="10" fill="hold"/>
                                        <p:tgtEl>
                                          <p:spTgt spid="16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1" uiExpand="1" build="p" bldLvl="5"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98680-EB75-4224-13B2-003F0C1ED43C}"/>
            </a:ext>
          </a:extLst>
        </p:cNvPr>
        <p:cNvGrpSpPr/>
        <p:nvPr/>
      </p:nvGrpSpPr>
      <p:grpSpPr>
        <a:xfrm>
          <a:off x="0" y="0"/>
          <a:ext cx="0" cy="0"/>
          <a:chOff x="0" y="0"/>
          <a:chExt cx="0" cy="0"/>
        </a:xfrm>
      </p:grpSpPr>
      <p:sp>
        <p:nvSpPr>
          <p:cNvPr id="369" name="Rescaled RoPE (ReRoPE)">
            <a:extLst>
              <a:ext uri="{FF2B5EF4-FFF2-40B4-BE49-F238E27FC236}">
                <a16:creationId xmlns:a16="http://schemas.microsoft.com/office/drawing/2014/main" id="{187409F6-40A3-05B1-A507-032E14FDCEF7}"/>
              </a:ext>
            </a:extLst>
          </p:cNvPr>
          <p:cNvSpPr txBox="1"/>
          <p:nvPr/>
        </p:nvSpPr>
        <p:spPr>
          <a:xfrm>
            <a:off x="1102502" y="1306123"/>
            <a:ext cx="11293376" cy="1113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7200" b="1">
                <a:solidFill>
                  <a:srgbClr val="202124"/>
                </a:solidFill>
                <a:latin typeface="Arial"/>
                <a:ea typeface="Arial"/>
                <a:cs typeface="Arial"/>
                <a:sym typeface="Arial"/>
              </a:defRPr>
            </a:lvl1pPr>
          </a:lstStyle>
          <a:p>
            <a:r>
              <a:rPr dirty="0"/>
              <a:t>Rescaled </a:t>
            </a:r>
            <a:r>
              <a:rPr dirty="0" err="1"/>
              <a:t>RoPE</a:t>
            </a:r>
            <a:r>
              <a:rPr dirty="0"/>
              <a:t> (</a:t>
            </a:r>
            <a:r>
              <a:rPr dirty="0" err="1"/>
              <a:t>ReRoPE</a:t>
            </a:r>
            <a:r>
              <a:rPr dirty="0"/>
              <a:t>)</a:t>
            </a:r>
          </a:p>
        </p:txBody>
      </p:sp>
      <p:grpSp>
        <p:nvGrpSpPr>
          <p:cNvPr id="2" name="组合 1">
            <a:extLst>
              <a:ext uri="{FF2B5EF4-FFF2-40B4-BE49-F238E27FC236}">
                <a16:creationId xmlns:a16="http://schemas.microsoft.com/office/drawing/2014/main" id="{4365ED6E-303A-56B2-8284-6BFCD0B837FF}"/>
              </a:ext>
            </a:extLst>
          </p:cNvPr>
          <p:cNvGrpSpPr/>
          <p:nvPr/>
        </p:nvGrpSpPr>
        <p:grpSpPr>
          <a:xfrm>
            <a:off x="13814491" y="3086892"/>
            <a:ext cx="7988547" cy="9262667"/>
            <a:chOff x="9916535" y="4136231"/>
            <a:chExt cx="7988547" cy="9262667"/>
          </a:xfrm>
        </p:grpSpPr>
        <p:pic>
          <p:nvPicPr>
            <p:cNvPr id="3" name="scene-cut-cond.png" descr="scene-cut-cond.png">
              <a:extLst>
                <a:ext uri="{FF2B5EF4-FFF2-40B4-BE49-F238E27FC236}">
                  <a16:creationId xmlns:a16="http://schemas.microsoft.com/office/drawing/2014/main" id="{9E3D21AC-D6AC-1B30-0ADB-8A8385CC687B}"/>
                </a:ext>
              </a:extLst>
            </p:cNvPr>
            <p:cNvPicPr>
              <a:picLocks noChangeAspect="1"/>
            </p:cNvPicPr>
            <p:nvPr/>
          </p:nvPicPr>
          <p:blipFill>
            <a:blip r:embed="rId3"/>
            <a:stretch>
              <a:fillRect/>
            </a:stretch>
          </p:blipFill>
          <p:spPr>
            <a:xfrm>
              <a:off x="9916535" y="4351866"/>
              <a:ext cx="6734024" cy="8318501"/>
            </a:xfrm>
            <a:prstGeom prst="rect">
              <a:avLst/>
            </a:prstGeom>
            <a:ln w="12700">
              <a:miter lim="400000"/>
            </a:ln>
          </p:spPr>
        </p:pic>
        <p:sp>
          <p:nvSpPr>
            <p:cNvPr id="4" name="Rectangle">
              <a:extLst>
                <a:ext uri="{FF2B5EF4-FFF2-40B4-BE49-F238E27FC236}">
                  <a16:creationId xmlns:a16="http://schemas.microsoft.com/office/drawing/2014/main" id="{7D9AFC85-678E-CDC4-33CB-82491A587E07}"/>
                </a:ext>
              </a:extLst>
            </p:cNvPr>
            <p:cNvSpPr/>
            <p:nvPr/>
          </p:nvSpPr>
          <p:spPr>
            <a:xfrm>
              <a:off x="14935200" y="4136231"/>
              <a:ext cx="2969882" cy="7871289"/>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5" name="Rectangle">
              <a:extLst>
                <a:ext uri="{FF2B5EF4-FFF2-40B4-BE49-F238E27FC236}">
                  <a16:creationId xmlns:a16="http://schemas.microsoft.com/office/drawing/2014/main" id="{7BC205BD-191D-CD1D-4347-3FC380733DCC}"/>
                </a:ext>
              </a:extLst>
            </p:cNvPr>
            <p:cNvSpPr/>
            <p:nvPr/>
          </p:nvSpPr>
          <p:spPr>
            <a:xfrm>
              <a:off x="12598400" y="11904398"/>
              <a:ext cx="2969882" cy="1494500"/>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grpSp>
      <p:pic>
        <p:nvPicPr>
          <p:cNvPr id="6" name="dit_block.png" descr="dit_block.png">
            <a:extLst>
              <a:ext uri="{FF2B5EF4-FFF2-40B4-BE49-F238E27FC236}">
                <a16:creationId xmlns:a16="http://schemas.microsoft.com/office/drawing/2014/main" id="{B5C3FCD0-00EE-49A5-9E86-CAB9B9E989DE}"/>
              </a:ext>
            </a:extLst>
          </p:cNvPr>
          <p:cNvPicPr>
            <a:picLocks noChangeAspect="1"/>
          </p:cNvPicPr>
          <p:nvPr/>
        </p:nvPicPr>
        <p:blipFill>
          <a:blip r:embed="rId4"/>
          <a:stretch>
            <a:fillRect/>
          </a:stretch>
        </p:blipFill>
        <p:spPr>
          <a:xfrm>
            <a:off x="1666351" y="3133060"/>
            <a:ext cx="11077630" cy="9626601"/>
          </a:xfrm>
          <a:prstGeom prst="rect">
            <a:avLst/>
          </a:prstGeom>
          <a:ln w="12700">
            <a:miter lim="400000"/>
          </a:ln>
        </p:spPr>
      </p:pic>
      <p:sp>
        <p:nvSpPr>
          <p:cNvPr id="7" name="矩形: 圆角 6">
            <a:extLst>
              <a:ext uri="{FF2B5EF4-FFF2-40B4-BE49-F238E27FC236}">
                <a16:creationId xmlns:a16="http://schemas.microsoft.com/office/drawing/2014/main" id="{A282C4E2-F9B4-352B-B1A9-865ABF4F7C99}"/>
              </a:ext>
            </a:extLst>
          </p:cNvPr>
          <p:cNvSpPr/>
          <p:nvPr/>
        </p:nvSpPr>
        <p:spPr>
          <a:xfrm>
            <a:off x="13610122" y="2906829"/>
            <a:ext cx="5688532" cy="8845617"/>
          </a:xfrm>
          <a:prstGeom prst="roundRect">
            <a:avLst>
              <a:gd name="adj" fmla="val 8207"/>
            </a:avLst>
          </a:prstGeom>
          <a:noFill/>
          <a:ln w="381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mn-lt"/>
              <a:ea typeface="+mn-ea"/>
              <a:cs typeface="+mn-cs"/>
              <a:sym typeface="Helvetica Neue Medium"/>
            </a:endParaRPr>
          </a:p>
        </p:txBody>
      </p:sp>
      <p:cxnSp>
        <p:nvCxnSpPr>
          <p:cNvPr id="9" name="直接连接符 8">
            <a:extLst>
              <a:ext uri="{FF2B5EF4-FFF2-40B4-BE49-F238E27FC236}">
                <a16:creationId xmlns:a16="http://schemas.microsoft.com/office/drawing/2014/main" id="{353F5915-EE5D-EBAE-6152-DB67FF3FFC68}"/>
              </a:ext>
            </a:extLst>
          </p:cNvPr>
          <p:cNvCxnSpPr>
            <a:cxnSpLocks/>
          </p:cNvCxnSpPr>
          <p:nvPr/>
        </p:nvCxnSpPr>
        <p:spPr>
          <a:xfrm flipV="1">
            <a:off x="11944952" y="3133060"/>
            <a:ext cx="1701955" cy="4509399"/>
          </a:xfrm>
          <a:prstGeom prst="line">
            <a:avLst/>
          </a:prstGeom>
          <a:noFill/>
          <a:ln w="38100" cap="flat">
            <a:solidFill>
              <a:srgbClr val="000000"/>
            </a:solidFill>
            <a:prstDash val="lgDash"/>
            <a:miter lim="400000"/>
          </a:ln>
          <a:effectLst/>
          <a:sp3d/>
        </p:spPr>
        <p:style>
          <a:lnRef idx="0">
            <a:scrgbClr r="0" g="0" b="0"/>
          </a:lnRef>
          <a:fillRef idx="0">
            <a:scrgbClr r="0" g="0" b="0"/>
          </a:fillRef>
          <a:effectRef idx="0">
            <a:scrgbClr r="0" g="0" b="0"/>
          </a:effectRef>
          <a:fontRef idx="none"/>
        </p:style>
      </p:cxnSp>
      <p:cxnSp>
        <p:nvCxnSpPr>
          <p:cNvPr id="11" name="直接连接符 10">
            <a:extLst>
              <a:ext uri="{FF2B5EF4-FFF2-40B4-BE49-F238E27FC236}">
                <a16:creationId xmlns:a16="http://schemas.microsoft.com/office/drawing/2014/main" id="{5372EAED-08D9-A511-17D9-70C35CD68B79}"/>
              </a:ext>
            </a:extLst>
          </p:cNvPr>
          <p:cNvCxnSpPr>
            <a:cxnSpLocks/>
          </p:cNvCxnSpPr>
          <p:nvPr/>
        </p:nvCxnSpPr>
        <p:spPr>
          <a:xfrm>
            <a:off x="11944952" y="8787865"/>
            <a:ext cx="1701955" cy="2704699"/>
          </a:xfrm>
          <a:prstGeom prst="line">
            <a:avLst/>
          </a:prstGeom>
          <a:noFill/>
          <a:ln w="38100" cap="flat">
            <a:solidFill>
              <a:srgbClr val="000000"/>
            </a:solidFill>
            <a:prstDash val="lgDash"/>
            <a:miter lim="400000"/>
          </a:ln>
          <a:effectLst/>
          <a:sp3d/>
        </p:spPr>
        <p:style>
          <a:lnRef idx="0">
            <a:scrgbClr r="0" g="0" b="0"/>
          </a:lnRef>
          <a:fillRef idx="0">
            <a:scrgbClr r="0" g="0" b="0"/>
          </a:fillRef>
          <a:effectRef idx="0">
            <a:scrgbClr r="0" g="0" b="0"/>
          </a:effectRef>
          <a:fontRef idx="none"/>
        </p:style>
      </p:cxnSp>
      <p:sp>
        <p:nvSpPr>
          <p:cNvPr id="18" name="矩形 17">
            <a:extLst>
              <a:ext uri="{FF2B5EF4-FFF2-40B4-BE49-F238E27FC236}">
                <a16:creationId xmlns:a16="http://schemas.microsoft.com/office/drawing/2014/main" id="{9F62F708-ED20-2CBA-965D-9CF88003DE20}"/>
              </a:ext>
            </a:extLst>
          </p:cNvPr>
          <p:cNvSpPr/>
          <p:nvPr/>
        </p:nvSpPr>
        <p:spPr>
          <a:xfrm>
            <a:off x="15080781" y="3418960"/>
            <a:ext cx="1305371" cy="113578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mn-lt"/>
              <a:ea typeface="+mn-ea"/>
              <a:cs typeface="+mn-cs"/>
              <a:sym typeface="Helvetica Neue Medium"/>
            </a:endParaRPr>
          </a:p>
        </p:txBody>
      </p:sp>
      <p:grpSp>
        <p:nvGrpSpPr>
          <p:cNvPr id="26" name="组合 25">
            <a:extLst>
              <a:ext uri="{FF2B5EF4-FFF2-40B4-BE49-F238E27FC236}">
                <a16:creationId xmlns:a16="http://schemas.microsoft.com/office/drawing/2014/main" id="{4737F00E-0C78-98FC-30B0-AB8A5C36FBC3}"/>
              </a:ext>
            </a:extLst>
          </p:cNvPr>
          <p:cNvGrpSpPr/>
          <p:nvPr/>
        </p:nvGrpSpPr>
        <p:grpSpPr>
          <a:xfrm>
            <a:off x="13880363" y="3480426"/>
            <a:ext cx="2395957" cy="1637882"/>
            <a:chOff x="13880363" y="3480426"/>
            <a:chExt cx="2395957" cy="1637882"/>
          </a:xfrm>
        </p:grpSpPr>
        <p:sp>
          <p:nvSpPr>
            <p:cNvPr id="17" name="A simple solution:">
              <a:extLst>
                <a:ext uri="{FF2B5EF4-FFF2-40B4-BE49-F238E27FC236}">
                  <a16:creationId xmlns:a16="http://schemas.microsoft.com/office/drawing/2014/main" id="{CFC985E0-644E-2DE5-F7C6-DC5B29683F59}"/>
                </a:ext>
              </a:extLst>
            </p:cNvPr>
            <p:cNvSpPr txBox="1"/>
            <p:nvPr/>
          </p:nvSpPr>
          <p:spPr>
            <a:xfrm>
              <a:off x="13880363" y="3480426"/>
              <a:ext cx="2065667" cy="7500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457200">
                <a:lnSpc>
                  <a:spcPct val="150000"/>
                </a:lnSpc>
                <a:spcBef>
                  <a:spcPts val="0"/>
                </a:spcBef>
                <a:defRPr sz="4000">
                  <a:solidFill>
                    <a:srgbClr val="202124"/>
                  </a:solidFill>
                  <a:latin typeface="Arial"/>
                  <a:ea typeface="Arial"/>
                  <a:cs typeface="Arial"/>
                  <a:sym typeface="Arial"/>
                </a:defRPr>
              </a:lvl1pPr>
            </a:lstStyle>
            <a:p>
              <a:r>
                <a:rPr lang="en-US" sz="3200" dirty="0" err="1">
                  <a:solidFill>
                    <a:srgbClr val="FF0000"/>
                  </a:solidFill>
                </a:rPr>
                <a:t>ReRoPE</a:t>
              </a:r>
              <a:endParaRPr sz="3200" dirty="0">
                <a:solidFill>
                  <a:srgbClr val="FF0000"/>
                </a:solidFill>
              </a:endParaRPr>
            </a:p>
          </p:txBody>
        </p:sp>
        <p:cxnSp>
          <p:nvCxnSpPr>
            <p:cNvPr id="20" name="直接箭头连接符 19">
              <a:extLst>
                <a:ext uri="{FF2B5EF4-FFF2-40B4-BE49-F238E27FC236}">
                  <a16:creationId xmlns:a16="http://schemas.microsoft.com/office/drawing/2014/main" id="{D92F05BB-2E34-27FD-C15D-2BDEC412F21D}"/>
                </a:ext>
              </a:extLst>
            </p:cNvPr>
            <p:cNvCxnSpPr>
              <a:cxnSpLocks/>
            </p:cNvCxnSpPr>
            <p:nvPr/>
          </p:nvCxnSpPr>
          <p:spPr>
            <a:xfrm>
              <a:off x="15621802" y="3949345"/>
              <a:ext cx="654518" cy="0"/>
            </a:xfrm>
            <a:prstGeom prst="straightConnector1">
              <a:avLst/>
            </a:prstGeom>
            <a:noFill/>
            <a:ln w="76200" cap="flat">
              <a:solidFill>
                <a:srgbClr val="FF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1" name="直接箭头连接符 20">
              <a:extLst>
                <a:ext uri="{FF2B5EF4-FFF2-40B4-BE49-F238E27FC236}">
                  <a16:creationId xmlns:a16="http://schemas.microsoft.com/office/drawing/2014/main" id="{B0112524-10D1-B559-7CB4-60CCD5ECD95D}"/>
                </a:ext>
              </a:extLst>
            </p:cNvPr>
            <p:cNvCxnSpPr>
              <a:cxnSpLocks/>
            </p:cNvCxnSpPr>
            <p:nvPr/>
          </p:nvCxnSpPr>
          <p:spPr>
            <a:xfrm>
              <a:off x="14612569" y="4230440"/>
              <a:ext cx="7599" cy="887868"/>
            </a:xfrm>
            <a:prstGeom prst="straightConnector1">
              <a:avLst/>
            </a:prstGeom>
            <a:noFill/>
            <a:ln w="76200" cap="flat">
              <a:solidFill>
                <a:srgbClr val="FF0000"/>
              </a:solidFill>
              <a:prstDash val="solid"/>
              <a:miter lim="400000"/>
              <a:tailEnd type="triangle"/>
            </a:ln>
            <a:effectLst/>
            <a:sp3d/>
          </p:spPr>
          <p:style>
            <a:lnRef idx="0">
              <a:scrgbClr r="0" g="0" b="0"/>
            </a:lnRef>
            <a:fillRef idx="0">
              <a:scrgbClr r="0" g="0" b="0"/>
            </a:fillRef>
            <a:effectRef idx="0">
              <a:scrgbClr r="0" g="0" b="0"/>
            </a:effectRef>
            <a:fontRef idx="none"/>
          </p:style>
        </p:cxnSp>
      </p:grpSp>
      <p:sp>
        <p:nvSpPr>
          <p:cNvPr id="27" name="Rectangle">
            <a:extLst>
              <a:ext uri="{FF2B5EF4-FFF2-40B4-BE49-F238E27FC236}">
                <a16:creationId xmlns:a16="http://schemas.microsoft.com/office/drawing/2014/main" id="{2D67A6D9-CEE3-00F6-1F4C-F583011CA195}"/>
              </a:ext>
            </a:extLst>
          </p:cNvPr>
          <p:cNvSpPr/>
          <p:nvPr/>
        </p:nvSpPr>
        <p:spPr>
          <a:xfrm>
            <a:off x="4523874" y="6728059"/>
            <a:ext cx="2903472" cy="1068404"/>
          </a:xfrm>
          <a:prstGeom prst="rect">
            <a:avLst/>
          </a:prstGeom>
          <a:ln w="63500">
            <a:solidFill>
              <a:schemeClr val="accent5">
                <a:hueOff val="-82419"/>
                <a:satOff val="-9513"/>
                <a:lumOff val="-16343"/>
              </a:schemeClr>
            </a:solidFill>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28" name="矩形 27">
            <a:extLst>
              <a:ext uri="{FF2B5EF4-FFF2-40B4-BE49-F238E27FC236}">
                <a16:creationId xmlns:a16="http://schemas.microsoft.com/office/drawing/2014/main" id="{FEF19A07-4D61-1C3C-B165-8688A21D7CB7}"/>
              </a:ext>
            </a:extLst>
          </p:cNvPr>
          <p:cNvSpPr/>
          <p:nvPr/>
        </p:nvSpPr>
        <p:spPr>
          <a:xfrm>
            <a:off x="4456498" y="6699184"/>
            <a:ext cx="3657600" cy="113578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 name="灯片编号占位符 11">
            <a:extLst>
              <a:ext uri="{FF2B5EF4-FFF2-40B4-BE49-F238E27FC236}">
                <a16:creationId xmlns:a16="http://schemas.microsoft.com/office/drawing/2014/main" id="{B490653E-95B0-AC9D-792A-33629F6265EE}"/>
              </a:ext>
            </a:extLst>
          </p:cNvPr>
          <p:cNvSpPr>
            <a:spLocks noGrp="1"/>
          </p:cNvSpPr>
          <p:nvPr>
            <p:ph type="sldNum" sz="quarter" idx="2"/>
          </p:nvPr>
        </p:nvSpPr>
        <p:spPr/>
        <p:txBody>
          <a:bodyPr/>
          <a:lstStyle/>
          <a:p>
            <a:fld id="{86CB4B4D-7CA3-9044-876B-883B54F8677D}" type="slidenum">
              <a:rPr lang="en-US" altLang="zh-CN" smtClean="0"/>
              <a:t>30</a:t>
            </a:fld>
            <a:endParaRPr lang="zh-CN" altLang="en-US"/>
          </a:p>
        </p:txBody>
      </p:sp>
    </p:spTree>
    <p:extLst>
      <p:ext uri="{BB962C8B-B14F-4D97-AF65-F5344CB8AC3E}">
        <p14:creationId xmlns:p14="http://schemas.microsoft.com/office/powerpoint/2010/main" val="3728575067"/>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Scene Cut Conditioning"/>
          <p:cNvSpPr txBox="1"/>
          <p:nvPr/>
        </p:nvSpPr>
        <p:spPr>
          <a:xfrm>
            <a:off x="1102502" y="1306123"/>
            <a:ext cx="10476757" cy="1113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7200" b="1">
                <a:solidFill>
                  <a:srgbClr val="202124"/>
                </a:solidFill>
                <a:latin typeface="Arial"/>
                <a:ea typeface="Arial"/>
                <a:cs typeface="Arial"/>
                <a:sym typeface="Arial"/>
              </a:defRPr>
            </a:lvl1pPr>
          </a:lstStyle>
          <a:p>
            <a:r>
              <a:t>Scene Cut Conditioning</a:t>
            </a:r>
          </a:p>
        </p:txBody>
      </p:sp>
      <p:sp>
        <p:nvSpPr>
          <p:cNvPr id="372" name="Long videos often contain scene cuts"/>
          <p:cNvSpPr txBox="1"/>
          <p:nvPr/>
        </p:nvSpPr>
        <p:spPr>
          <a:xfrm>
            <a:off x="1202266" y="2890378"/>
            <a:ext cx="20844620" cy="9118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defTabSz="457200">
              <a:lnSpc>
                <a:spcPct val="150000"/>
              </a:lnSpc>
              <a:spcBef>
                <a:spcPts val="0"/>
              </a:spcBef>
              <a:defRPr sz="4000">
                <a:solidFill>
                  <a:srgbClr val="202124"/>
                </a:solidFill>
                <a:latin typeface="Arial"/>
                <a:ea typeface="Arial"/>
                <a:cs typeface="Arial"/>
                <a:sym typeface="Arial"/>
              </a:defRPr>
            </a:lvl1pPr>
          </a:lstStyle>
          <a:p>
            <a:r>
              <a:rPr lang="en-US" dirty="0"/>
              <a:t>Pro-edited,</a:t>
            </a:r>
            <a:r>
              <a:rPr dirty="0"/>
              <a:t> </a:t>
            </a:r>
            <a:r>
              <a:rPr lang="en-US" dirty="0"/>
              <a:t>long </a:t>
            </a:r>
            <a:r>
              <a:rPr dirty="0"/>
              <a:t>videos often contain scene cuts</a:t>
            </a:r>
          </a:p>
        </p:txBody>
      </p:sp>
      <p:sp>
        <p:nvSpPr>
          <p:cNvPr id="373" name="Prior works discard them / split to short clips…"/>
          <p:cNvSpPr txBox="1"/>
          <p:nvPr/>
        </p:nvSpPr>
        <p:spPr>
          <a:xfrm>
            <a:off x="1202266" y="3741952"/>
            <a:ext cx="20844620" cy="32033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529166" indent="-529166" defTabSz="457200">
              <a:lnSpc>
                <a:spcPct val="150000"/>
              </a:lnSpc>
              <a:spcBef>
                <a:spcPts val="0"/>
              </a:spcBef>
              <a:buSzPct val="125000"/>
              <a:buChar char="•"/>
              <a:defRPr sz="4000">
                <a:latin typeface="Arial"/>
                <a:ea typeface="Arial"/>
                <a:cs typeface="Arial"/>
                <a:sym typeface="Arial"/>
              </a:defRPr>
            </a:pPr>
            <a:r>
              <a:t>Prior works discard them / split to short clips</a:t>
            </a:r>
          </a:p>
          <a:p>
            <a:pPr marL="529166" indent="-529166" defTabSz="457200">
              <a:lnSpc>
                <a:spcPct val="150000"/>
              </a:lnSpc>
              <a:spcBef>
                <a:spcPts val="0"/>
              </a:spcBef>
              <a:buSzPct val="125000"/>
              <a:buChar char="•"/>
              <a:defRPr sz="4000">
                <a:latin typeface="Arial"/>
                <a:ea typeface="Arial"/>
                <a:cs typeface="Arial"/>
                <a:sym typeface="Arial"/>
              </a:defRPr>
            </a:pPr>
            <a:r>
              <a:t>This loses valuable information!</a:t>
            </a:r>
          </a:p>
          <a:p>
            <a:pPr marL="529166" indent="-529166" defTabSz="457200">
              <a:lnSpc>
                <a:spcPct val="150000"/>
              </a:lnSpc>
              <a:spcBef>
                <a:spcPts val="0"/>
              </a:spcBef>
              <a:buSzPct val="125000"/>
              <a:buChar char="•"/>
              <a:defRPr sz="4000">
                <a:latin typeface="Arial"/>
                <a:ea typeface="Arial"/>
                <a:cs typeface="Arial"/>
                <a:sym typeface="Arial"/>
              </a:defRPr>
            </a:pPr>
            <a:r>
              <a:t>We keep all cuts, and </a:t>
            </a:r>
            <a:r>
              <a:rPr>
                <a:solidFill>
                  <a:schemeClr val="accent5">
                    <a:hueOff val="-82419"/>
                    <a:satOff val="-9513"/>
                    <a:lumOff val="-16343"/>
                  </a:schemeClr>
                </a:solidFill>
              </a:rPr>
              <a:t>condition</a:t>
            </a:r>
            <a:r>
              <a:t> our model on them</a:t>
            </a:r>
          </a:p>
          <a:p>
            <a:pPr marL="529166" indent="-529166" defTabSz="457200">
              <a:lnSpc>
                <a:spcPct val="150000"/>
              </a:lnSpc>
              <a:spcBef>
                <a:spcPts val="0"/>
              </a:spcBef>
              <a:buSzPct val="125000"/>
              <a:buChar char="•"/>
              <a:defRPr sz="4000">
                <a:latin typeface="Arial"/>
                <a:ea typeface="Arial"/>
                <a:cs typeface="Arial"/>
                <a:sym typeface="Arial"/>
              </a:defRPr>
            </a:pPr>
            <a:r>
              <a:t>Again with ReRoPE time encoding</a:t>
            </a:r>
          </a:p>
        </p:txBody>
      </p:sp>
      <p:pic>
        <p:nvPicPr>
          <p:cNvPr id="374" name="Pipeline.png" descr="Pipeline.png"/>
          <p:cNvPicPr>
            <a:picLocks noChangeAspect="1"/>
          </p:cNvPicPr>
          <p:nvPr/>
        </p:nvPicPr>
        <p:blipFill>
          <a:blip r:embed="rId3"/>
          <a:srcRect t="13526"/>
          <a:stretch>
            <a:fillRect/>
          </a:stretch>
        </p:blipFill>
        <p:spPr>
          <a:xfrm>
            <a:off x="14198600" y="2945320"/>
            <a:ext cx="6308346" cy="8321697"/>
          </a:xfrm>
          <a:prstGeom prst="rect">
            <a:avLst/>
          </a:prstGeom>
          <a:ln w="12700">
            <a:miter lim="400000"/>
          </a:ln>
        </p:spPr>
      </p:pic>
      <p:sp>
        <p:nvSpPr>
          <p:cNvPr id="375" name="Rectangle"/>
          <p:cNvSpPr/>
          <p:nvPr/>
        </p:nvSpPr>
        <p:spPr>
          <a:xfrm>
            <a:off x="17094200" y="5105400"/>
            <a:ext cx="2903472" cy="1401631"/>
          </a:xfrm>
          <a:prstGeom prst="rect">
            <a:avLst/>
          </a:prstGeom>
          <a:ln w="63500">
            <a:solidFill>
              <a:schemeClr val="accent5">
                <a:hueOff val="-82419"/>
                <a:satOff val="-9513"/>
                <a:lumOff val="-16343"/>
              </a:schemeClr>
            </a:solidFill>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4" name="灯片编号占位符 3">
            <a:extLst>
              <a:ext uri="{FF2B5EF4-FFF2-40B4-BE49-F238E27FC236}">
                <a16:creationId xmlns:a16="http://schemas.microsoft.com/office/drawing/2014/main" id="{61980B7C-0C34-7B56-E048-3FB5BB2D2C7C}"/>
              </a:ext>
            </a:extLst>
          </p:cNvPr>
          <p:cNvSpPr>
            <a:spLocks noGrp="1"/>
          </p:cNvSpPr>
          <p:nvPr>
            <p:ph type="sldNum" sz="quarter" idx="2"/>
          </p:nvPr>
        </p:nvSpPr>
        <p:spPr/>
        <p:txBody>
          <a:bodyPr/>
          <a:lstStyle/>
          <a:p>
            <a:fld id="{86CB4B4D-7CA3-9044-876B-883B54F8677D}" type="slidenum">
              <a:rPr lang="en-US" altLang="zh-CN" smtClean="0"/>
              <a:t>31</a:t>
            </a:fld>
            <a:endParaRPr lang="zh-CN" alt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7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7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37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37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37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 grpId="1" build="p" bldLvl="5"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Scene Cut Conditioning"/>
          <p:cNvSpPr txBox="1"/>
          <p:nvPr/>
        </p:nvSpPr>
        <p:spPr>
          <a:xfrm>
            <a:off x="1102502" y="1306123"/>
            <a:ext cx="10476757" cy="1113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7200" b="1">
                <a:solidFill>
                  <a:srgbClr val="202124"/>
                </a:solidFill>
                <a:latin typeface="Arial"/>
                <a:ea typeface="Arial"/>
                <a:cs typeface="Arial"/>
                <a:sym typeface="Arial"/>
              </a:defRPr>
            </a:lvl1pPr>
          </a:lstStyle>
          <a:p>
            <a:r>
              <a:t>Scene Cut Conditioning</a:t>
            </a:r>
          </a:p>
        </p:txBody>
      </p:sp>
      <p:pic>
        <p:nvPicPr>
          <p:cNvPr id="379" name="Pipeline.png" descr="Pipeline.png"/>
          <p:cNvPicPr>
            <a:picLocks noChangeAspect="1"/>
          </p:cNvPicPr>
          <p:nvPr/>
        </p:nvPicPr>
        <p:blipFill>
          <a:blip r:embed="rId3"/>
          <a:srcRect t="13526"/>
          <a:stretch>
            <a:fillRect/>
          </a:stretch>
        </p:blipFill>
        <p:spPr>
          <a:xfrm>
            <a:off x="1718733" y="4350279"/>
            <a:ext cx="6308347" cy="8321697"/>
          </a:xfrm>
          <a:prstGeom prst="rect">
            <a:avLst/>
          </a:prstGeom>
          <a:ln w="12700">
            <a:miter lim="400000"/>
          </a:ln>
        </p:spPr>
      </p:pic>
      <p:sp>
        <p:nvSpPr>
          <p:cNvPr id="380" name="Rectangle"/>
          <p:cNvSpPr/>
          <p:nvPr/>
        </p:nvSpPr>
        <p:spPr>
          <a:xfrm>
            <a:off x="4563533" y="6549231"/>
            <a:ext cx="2969883" cy="1494500"/>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grpSp>
        <p:nvGrpSpPr>
          <p:cNvPr id="2" name="组合 1">
            <a:extLst>
              <a:ext uri="{FF2B5EF4-FFF2-40B4-BE49-F238E27FC236}">
                <a16:creationId xmlns:a16="http://schemas.microsoft.com/office/drawing/2014/main" id="{703B7CB5-D97F-9CBE-F3CA-E315B637C408}"/>
              </a:ext>
            </a:extLst>
          </p:cNvPr>
          <p:cNvGrpSpPr/>
          <p:nvPr/>
        </p:nvGrpSpPr>
        <p:grpSpPr>
          <a:xfrm>
            <a:off x="9916535" y="4136231"/>
            <a:ext cx="7988547" cy="9262667"/>
            <a:chOff x="9916535" y="4136231"/>
            <a:chExt cx="7988547" cy="9262667"/>
          </a:xfrm>
        </p:grpSpPr>
        <p:pic>
          <p:nvPicPr>
            <p:cNvPr id="378" name="scene-cut-cond.png" descr="scene-cut-cond.png"/>
            <p:cNvPicPr>
              <a:picLocks noChangeAspect="1"/>
            </p:cNvPicPr>
            <p:nvPr/>
          </p:nvPicPr>
          <p:blipFill>
            <a:blip r:embed="rId4"/>
            <a:stretch>
              <a:fillRect/>
            </a:stretch>
          </p:blipFill>
          <p:spPr>
            <a:xfrm>
              <a:off x="9916535" y="4351866"/>
              <a:ext cx="6734024" cy="8318501"/>
            </a:xfrm>
            <a:prstGeom prst="rect">
              <a:avLst/>
            </a:prstGeom>
            <a:ln w="12700">
              <a:miter lim="400000"/>
            </a:ln>
          </p:spPr>
        </p:pic>
        <p:sp>
          <p:nvSpPr>
            <p:cNvPr id="381" name="Rectangle"/>
            <p:cNvSpPr/>
            <p:nvPr/>
          </p:nvSpPr>
          <p:spPr>
            <a:xfrm>
              <a:off x="14935200" y="4136231"/>
              <a:ext cx="2969882" cy="7871289"/>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382" name="Rectangle"/>
            <p:cNvSpPr/>
            <p:nvPr/>
          </p:nvSpPr>
          <p:spPr>
            <a:xfrm>
              <a:off x="12598400" y="11904398"/>
              <a:ext cx="2969882" cy="1494500"/>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grpSp>
      <p:sp>
        <p:nvSpPr>
          <p:cNvPr id="5" name="灯片编号占位符 4">
            <a:extLst>
              <a:ext uri="{FF2B5EF4-FFF2-40B4-BE49-F238E27FC236}">
                <a16:creationId xmlns:a16="http://schemas.microsoft.com/office/drawing/2014/main" id="{9A3BCBEC-0164-011A-04A9-C8004971B25B}"/>
              </a:ext>
            </a:extLst>
          </p:cNvPr>
          <p:cNvSpPr>
            <a:spLocks noGrp="1"/>
          </p:cNvSpPr>
          <p:nvPr>
            <p:ph type="sldNum" sz="quarter" idx="2"/>
          </p:nvPr>
        </p:nvSpPr>
        <p:spPr/>
        <p:txBody>
          <a:bodyPr/>
          <a:lstStyle/>
          <a:p>
            <a:fld id="{86CB4B4D-7CA3-9044-876B-883B54F8677D}" type="slidenum">
              <a:rPr lang="en-US" altLang="zh-CN" smtClean="0"/>
              <a:t>32</a:t>
            </a:fld>
            <a:endParaRPr lang="zh-CN" altLang="en-US"/>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Scene Cut Conditioning"/>
          <p:cNvSpPr txBox="1"/>
          <p:nvPr/>
        </p:nvSpPr>
        <p:spPr>
          <a:xfrm>
            <a:off x="1102502" y="1306123"/>
            <a:ext cx="10476757" cy="1113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7200" b="1">
                <a:solidFill>
                  <a:srgbClr val="202124"/>
                </a:solidFill>
                <a:latin typeface="Arial"/>
                <a:ea typeface="Arial"/>
                <a:cs typeface="Arial"/>
                <a:sym typeface="Arial"/>
              </a:defRPr>
            </a:lvl1pPr>
          </a:lstStyle>
          <a:p>
            <a:r>
              <a:t>Scene Cut Conditioning</a:t>
            </a:r>
          </a:p>
        </p:txBody>
      </p:sp>
      <p:pic>
        <p:nvPicPr>
          <p:cNvPr id="385" name="scene-cut-cond.png" descr="scene-cut-cond.png"/>
          <p:cNvPicPr>
            <a:picLocks noChangeAspect="1"/>
          </p:cNvPicPr>
          <p:nvPr/>
        </p:nvPicPr>
        <p:blipFill>
          <a:blip r:embed="rId3"/>
          <a:stretch>
            <a:fillRect/>
          </a:stretch>
        </p:blipFill>
        <p:spPr>
          <a:xfrm>
            <a:off x="9916535" y="4351866"/>
            <a:ext cx="6734024" cy="8318501"/>
          </a:xfrm>
          <a:prstGeom prst="rect">
            <a:avLst/>
          </a:prstGeom>
          <a:ln w="12700">
            <a:miter lim="400000"/>
          </a:ln>
        </p:spPr>
      </p:pic>
      <p:pic>
        <p:nvPicPr>
          <p:cNvPr id="386" name="Pipeline.png" descr="Pipeline.png"/>
          <p:cNvPicPr>
            <a:picLocks noChangeAspect="1"/>
          </p:cNvPicPr>
          <p:nvPr/>
        </p:nvPicPr>
        <p:blipFill>
          <a:blip r:embed="rId4"/>
          <a:srcRect t="13526"/>
          <a:stretch>
            <a:fillRect/>
          </a:stretch>
        </p:blipFill>
        <p:spPr>
          <a:xfrm>
            <a:off x="1718733" y="4350279"/>
            <a:ext cx="6308347" cy="8321697"/>
          </a:xfrm>
          <a:prstGeom prst="rect">
            <a:avLst/>
          </a:prstGeom>
          <a:ln w="12700">
            <a:miter lim="400000"/>
          </a:ln>
        </p:spPr>
      </p:pic>
      <p:sp>
        <p:nvSpPr>
          <p:cNvPr id="387" name="Rectangle"/>
          <p:cNvSpPr/>
          <p:nvPr/>
        </p:nvSpPr>
        <p:spPr>
          <a:xfrm>
            <a:off x="14935200" y="6240859"/>
            <a:ext cx="2969882" cy="5766661"/>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388" name="Rectangle"/>
          <p:cNvSpPr/>
          <p:nvPr/>
        </p:nvSpPr>
        <p:spPr>
          <a:xfrm>
            <a:off x="12598400" y="11904398"/>
            <a:ext cx="2969882" cy="1494500"/>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4" name="灯片编号占位符 3">
            <a:extLst>
              <a:ext uri="{FF2B5EF4-FFF2-40B4-BE49-F238E27FC236}">
                <a16:creationId xmlns:a16="http://schemas.microsoft.com/office/drawing/2014/main" id="{BA90482F-3715-696D-FFD6-49DD4C936203}"/>
              </a:ext>
            </a:extLst>
          </p:cNvPr>
          <p:cNvSpPr>
            <a:spLocks noGrp="1"/>
          </p:cNvSpPr>
          <p:nvPr>
            <p:ph type="sldNum" sz="quarter" idx="2"/>
          </p:nvPr>
        </p:nvSpPr>
        <p:spPr/>
        <p:txBody>
          <a:bodyPr/>
          <a:lstStyle/>
          <a:p>
            <a:fld id="{86CB4B4D-7CA3-9044-876B-883B54F8677D}" type="slidenum">
              <a:rPr lang="en-US" altLang="zh-CN" smtClean="0"/>
              <a:t>33</a:t>
            </a:fld>
            <a:endParaRPr lang="zh-CN" altLang="en-US"/>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Scene Cut Conditioning"/>
          <p:cNvSpPr txBox="1"/>
          <p:nvPr/>
        </p:nvSpPr>
        <p:spPr>
          <a:xfrm>
            <a:off x="1102502" y="1306123"/>
            <a:ext cx="10476757" cy="1113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7200" b="1">
                <a:solidFill>
                  <a:srgbClr val="202124"/>
                </a:solidFill>
                <a:latin typeface="Arial"/>
                <a:ea typeface="Arial"/>
                <a:cs typeface="Arial"/>
                <a:sym typeface="Arial"/>
              </a:defRPr>
            </a:lvl1pPr>
          </a:lstStyle>
          <a:p>
            <a:r>
              <a:t>Scene Cut Conditioning</a:t>
            </a:r>
          </a:p>
        </p:txBody>
      </p:sp>
      <p:sp>
        <p:nvSpPr>
          <p:cNvPr id="391" name="Attention peaks at scene cut time!"/>
          <p:cNvSpPr txBox="1"/>
          <p:nvPr/>
        </p:nvSpPr>
        <p:spPr>
          <a:xfrm>
            <a:off x="1202266" y="2890378"/>
            <a:ext cx="20844620" cy="656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defTabSz="457200">
              <a:lnSpc>
                <a:spcPct val="150000"/>
              </a:lnSpc>
              <a:spcBef>
                <a:spcPts val="0"/>
              </a:spcBef>
              <a:defRPr sz="4000">
                <a:solidFill>
                  <a:srgbClr val="202124"/>
                </a:solidFill>
                <a:latin typeface="Arial"/>
                <a:ea typeface="Arial"/>
                <a:cs typeface="Arial"/>
                <a:sym typeface="Arial"/>
              </a:defRPr>
            </a:lvl1pPr>
          </a:lstStyle>
          <a:p>
            <a:r>
              <a:t>Attention peaks at scene cut time!</a:t>
            </a:r>
          </a:p>
        </p:txBody>
      </p:sp>
      <p:pic>
        <p:nvPicPr>
          <p:cNvPr id="392" name="scene-cut-cond.png" descr="scene-cut-cond.png"/>
          <p:cNvPicPr>
            <a:picLocks noChangeAspect="1"/>
          </p:cNvPicPr>
          <p:nvPr/>
        </p:nvPicPr>
        <p:blipFill>
          <a:blip r:embed="rId3"/>
          <a:stretch>
            <a:fillRect/>
          </a:stretch>
        </p:blipFill>
        <p:spPr>
          <a:xfrm>
            <a:off x="9916535" y="4351866"/>
            <a:ext cx="6734024" cy="8318501"/>
          </a:xfrm>
          <a:prstGeom prst="rect">
            <a:avLst/>
          </a:prstGeom>
          <a:ln w="12700">
            <a:miter lim="400000"/>
          </a:ln>
        </p:spPr>
      </p:pic>
      <p:pic>
        <p:nvPicPr>
          <p:cNvPr id="393" name="Pipeline.png" descr="Pipeline.png"/>
          <p:cNvPicPr>
            <a:picLocks noChangeAspect="1"/>
          </p:cNvPicPr>
          <p:nvPr/>
        </p:nvPicPr>
        <p:blipFill>
          <a:blip r:embed="rId4"/>
          <a:srcRect t="13526"/>
          <a:stretch>
            <a:fillRect/>
          </a:stretch>
        </p:blipFill>
        <p:spPr>
          <a:xfrm>
            <a:off x="1718733" y="4350279"/>
            <a:ext cx="6308347" cy="8321697"/>
          </a:xfrm>
          <a:prstGeom prst="rect">
            <a:avLst/>
          </a:prstGeom>
          <a:ln w="12700">
            <a:miter lim="400000"/>
          </a:ln>
        </p:spPr>
      </p:pic>
      <p:sp>
        <p:nvSpPr>
          <p:cNvPr id="394" name="Rectangle"/>
          <p:cNvSpPr/>
          <p:nvPr/>
        </p:nvSpPr>
        <p:spPr>
          <a:xfrm>
            <a:off x="12598400" y="11904398"/>
            <a:ext cx="2969882" cy="1494500"/>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2" name="A simple solution:">
            <a:extLst>
              <a:ext uri="{FF2B5EF4-FFF2-40B4-BE49-F238E27FC236}">
                <a16:creationId xmlns:a16="http://schemas.microsoft.com/office/drawing/2014/main" id="{4EFD5AE3-114F-D00F-AB2C-A753041B0615}"/>
              </a:ext>
            </a:extLst>
          </p:cNvPr>
          <p:cNvSpPr txBox="1"/>
          <p:nvPr/>
        </p:nvSpPr>
        <p:spPr>
          <a:xfrm>
            <a:off x="10636650" y="7677041"/>
            <a:ext cx="865540" cy="7500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457200">
              <a:lnSpc>
                <a:spcPct val="150000"/>
              </a:lnSpc>
              <a:spcBef>
                <a:spcPts val="0"/>
              </a:spcBef>
              <a:defRPr sz="4000">
                <a:solidFill>
                  <a:srgbClr val="202124"/>
                </a:solidFill>
                <a:latin typeface="Arial"/>
                <a:ea typeface="Arial"/>
                <a:cs typeface="Arial"/>
                <a:sym typeface="Arial"/>
              </a:defRPr>
            </a:lvl1pPr>
          </a:lstStyle>
          <a:p>
            <a:r>
              <a:rPr lang="en-US" sz="3200" dirty="0">
                <a:solidFill>
                  <a:srgbClr val="6045A3"/>
                </a:solidFill>
              </a:rPr>
              <a:t>t=2</a:t>
            </a:r>
            <a:endParaRPr sz="3200" dirty="0">
              <a:solidFill>
                <a:srgbClr val="6045A3"/>
              </a:solidFill>
            </a:endParaRPr>
          </a:p>
        </p:txBody>
      </p:sp>
      <p:sp>
        <p:nvSpPr>
          <p:cNvPr id="5" name="灯片编号占位符 4">
            <a:extLst>
              <a:ext uri="{FF2B5EF4-FFF2-40B4-BE49-F238E27FC236}">
                <a16:creationId xmlns:a16="http://schemas.microsoft.com/office/drawing/2014/main" id="{75C044D9-F57B-96C4-9148-6E3F2BBB8BA3}"/>
              </a:ext>
            </a:extLst>
          </p:cNvPr>
          <p:cNvSpPr>
            <a:spLocks noGrp="1"/>
          </p:cNvSpPr>
          <p:nvPr>
            <p:ph type="sldNum" sz="quarter" idx="2"/>
          </p:nvPr>
        </p:nvSpPr>
        <p:spPr/>
        <p:txBody>
          <a:bodyPr/>
          <a:lstStyle/>
          <a:p>
            <a:fld id="{86CB4B4D-7CA3-9044-876B-883B54F8677D}" type="slidenum">
              <a:rPr lang="en-US" altLang="zh-CN" smtClean="0"/>
              <a:t>34</a:t>
            </a:fld>
            <a:endParaRPr lang="zh-CN" altLang="en-US"/>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This enables us to control shot transition in generated videos"/>
          <p:cNvSpPr txBox="1"/>
          <p:nvPr/>
        </p:nvSpPr>
        <p:spPr>
          <a:xfrm>
            <a:off x="1202266" y="2890378"/>
            <a:ext cx="20844620" cy="656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defTabSz="457200">
              <a:lnSpc>
                <a:spcPct val="150000"/>
              </a:lnSpc>
              <a:spcBef>
                <a:spcPts val="0"/>
              </a:spcBef>
              <a:defRPr sz="4000">
                <a:solidFill>
                  <a:srgbClr val="202124"/>
                </a:solidFill>
                <a:latin typeface="Arial"/>
                <a:ea typeface="Arial"/>
                <a:cs typeface="Arial"/>
                <a:sym typeface="Arial"/>
              </a:defRPr>
            </a:lvl1pPr>
          </a:lstStyle>
          <a:p>
            <a:r>
              <a:t>This enables us to control shot transition in generated videos</a:t>
            </a:r>
          </a:p>
        </p:txBody>
      </p:sp>
      <p:sp>
        <p:nvSpPr>
          <p:cNvPr id="397" name="Scene Cut Conditioning"/>
          <p:cNvSpPr txBox="1"/>
          <p:nvPr/>
        </p:nvSpPr>
        <p:spPr>
          <a:xfrm>
            <a:off x="1102502" y="1306123"/>
            <a:ext cx="10476757" cy="1113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7200" b="1">
                <a:solidFill>
                  <a:srgbClr val="202124"/>
                </a:solidFill>
                <a:latin typeface="Arial"/>
                <a:ea typeface="Arial"/>
                <a:cs typeface="Arial"/>
                <a:sym typeface="Arial"/>
              </a:defRPr>
            </a:lvl1pPr>
          </a:lstStyle>
          <a:p>
            <a:r>
              <a:t>Scene Cut Conditioning</a:t>
            </a:r>
          </a:p>
        </p:txBody>
      </p:sp>
      <p:sp>
        <p:nvSpPr>
          <p:cNvPr id="4" name="灯片编号占位符 3">
            <a:extLst>
              <a:ext uri="{FF2B5EF4-FFF2-40B4-BE49-F238E27FC236}">
                <a16:creationId xmlns:a16="http://schemas.microsoft.com/office/drawing/2014/main" id="{902BB342-2327-8CF0-60EA-704B5AD9E02D}"/>
              </a:ext>
            </a:extLst>
          </p:cNvPr>
          <p:cNvSpPr>
            <a:spLocks noGrp="1"/>
          </p:cNvSpPr>
          <p:nvPr>
            <p:ph type="sldNum" sz="quarter" idx="2"/>
          </p:nvPr>
        </p:nvSpPr>
        <p:spPr/>
        <p:txBody>
          <a:bodyPr/>
          <a:lstStyle/>
          <a:p>
            <a:fld id="{86CB4B4D-7CA3-9044-876B-883B54F8677D}" type="slidenum">
              <a:rPr lang="en-US" altLang="zh-CN" smtClean="0"/>
              <a:t>35</a:t>
            </a:fld>
            <a:endParaRPr lang="zh-CN" altLang="en-US"/>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No Cut"/>
          <p:cNvSpPr txBox="1"/>
          <p:nvPr/>
        </p:nvSpPr>
        <p:spPr>
          <a:xfrm>
            <a:off x="3544173" y="5219056"/>
            <a:ext cx="1221036" cy="4963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457200">
              <a:spcBef>
                <a:spcPts val="0"/>
              </a:spcBef>
              <a:defRPr sz="2800">
                <a:solidFill>
                  <a:srgbClr val="595959"/>
                </a:solidFill>
                <a:latin typeface="Arial"/>
                <a:ea typeface="Arial"/>
                <a:cs typeface="Arial"/>
                <a:sym typeface="Arial"/>
              </a:defRPr>
            </a:lvl1pPr>
          </a:lstStyle>
          <a:p>
            <a:r>
              <a:t>No Cut</a:t>
            </a:r>
          </a:p>
        </p:txBody>
      </p:sp>
      <p:sp>
        <p:nvSpPr>
          <p:cNvPr id="400" name="After First Event"/>
          <p:cNvSpPr txBox="1"/>
          <p:nvPr/>
        </p:nvSpPr>
        <p:spPr>
          <a:xfrm>
            <a:off x="9140128" y="5219056"/>
            <a:ext cx="2663404" cy="4963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457200">
              <a:spcBef>
                <a:spcPts val="0"/>
              </a:spcBef>
              <a:defRPr sz="2800">
                <a:solidFill>
                  <a:srgbClr val="595959"/>
                </a:solidFill>
                <a:latin typeface="Arial"/>
                <a:ea typeface="Arial"/>
                <a:cs typeface="Arial"/>
                <a:sym typeface="Arial"/>
              </a:defRPr>
            </a:lvl1pPr>
          </a:lstStyle>
          <a:p>
            <a:r>
              <a:t>After First Event</a:t>
            </a:r>
          </a:p>
        </p:txBody>
      </p:sp>
      <p:sp>
        <p:nvSpPr>
          <p:cNvPr id="401" name="After All Events"/>
          <p:cNvSpPr txBox="1"/>
          <p:nvPr/>
        </p:nvSpPr>
        <p:spPr>
          <a:xfrm>
            <a:off x="15751795" y="5219056"/>
            <a:ext cx="2525540" cy="4963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457200">
              <a:spcBef>
                <a:spcPts val="0"/>
              </a:spcBef>
              <a:defRPr sz="2800">
                <a:solidFill>
                  <a:srgbClr val="595959"/>
                </a:solidFill>
                <a:latin typeface="Arial"/>
                <a:ea typeface="Arial"/>
                <a:cs typeface="Arial"/>
                <a:sym typeface="Arial"/>
              </a:defRPr>
            </a:lvl1pPr>
          </a:lstStyle>
          <a:p>
            <a:r>
              <a:t>After All Events</a:t>
            </a:r>
          </a:p>
        </p:txBody>
      </p:sp>
      <p:sp>
        <p:nvSpPr>
          <p:cNvPr id="402" name="This enables us to control shot transition in generated videos"/>
          <p:cNvSpPr txBox="1"/>
          <p:nvPr/>
        </p:nvSpPr>
        <p:spPr>
          <a:xfrm>
            <a:off x="1202266" y="2890378"/>
            <a:ext cx="20844620" cy="656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defTabSz="457200">
              <a:lnSpc>
                <a:spcPct val="150000"/>
              </a:lnSpc>
              <a:spcBef>
                <a:spcPts val="0"/>
              </a:spcBef>
              <a:defRPr sz="4000">
                <a:solidFill>
                  <a:srgbClr val="202124"/>
                </a:solidFill>
                <a:latin typeface="Arial"/>
                <a:ea typeface="Arial"/>
                <a:cs typeface="Arial"/>
                <a:sym typeface="Arial"/>
              </a:defRPr>
            </a:lvl1pPr>
          </a:lstStyle>
          <a:p>
            <a:r>
              <a:t>This enables us to control shot transition in generated videos</a:t>
            </a:r>
          </a:p>
        </p:txBody>
      </p:sp>
      <p:sp>
        <p:nvSpPr>
          <p:cNvPr id="403" name="Scene Cut Conditioning"/>
          <p:cNvSpPr txBox="1"/>
          <p:nvPr/>
        </p:nvSpPr>
        <p:spPr>
          <a:xfrm>
            <a:off x="1102502" y="1306123"/>
            <a:ext cx="10476757" cy="1113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7200" b="1">
                <a:solidFill>
                  <a:srgbClr val="202124"/>
                </a:solidFill>
                <a:latin typeface="Arial"/>
                <a:ea typeface="Arial"/>
                <a:cs typeface="Arial"/>
                <a:sym typeface="Arial"/>
              </a:defRPr>
            </a:lvl1pPr>
          </a:lstStyle>
          <a:p>
            <a:r>
              <a:t>Scene Cut Conditioning</a:t>
            </a:r>
          </a:p>
        </p:txBody>
      </p:sp>
      <p:pic>
        <p:nvPicPr>
          <p:cNvPr id="404" name="nocut-0_subtitle.mp4" descr="nocut-0_subtitle.mp4"/>
          <p:cNvPicPr>
            <a:picLocks/>
          </p:cNvPicPr>
          <p:nvPr>
            <a:videoFile r:link="rId2"/>
            <p:extLst>
              <p:ext uri="{DAA4B4D4-6D71-4841-9C94-3DE7FCFB9230}">
                <p14:media xmlns:p14="http://schemas.microsoft.com/office/powerpoint/2010/main" r:embed="rId1"/>
              </p:ext>
            </p:extLst>
          </p:nvPr>
        </p:nvPicPr>
        <p:blipFill>
          <a:blip r:embed="rId9"/>
          <a:stretch>
            <a:fillRect/>
          </a:stretch>
        </p:blipFill>
        <p:spPr>
          <a:xfrm>
            <a:off x="1080020" y="5812272"/>
            <a:ext cx="6149341" cy="4572001"/>
          </a:xfrm>
          <a:prstGeom prst="rect">
            <a:avLst/>
          </a:prstGeom>
          <a:ln w="12700">
            <a:miter lim="400000"/>
          </a:ln>
        </p:spPr>
      </p:pic>
      <p:pic>
        <p:nvPicPr>
          <p:cNvPr id="405" name="onecut-0_subtitle.mp4" descr="onecut-0_subtitle.mp4"/>
          <p:cNvPicPr>
            <a:picLocks/>
          </p:cNvPicPr>
          <p:nvPr>
            <a:videoFile r:link="rId4"/>
            <p:extLst>
              <p:ext uri="{DAA4B4D4-6D71-4841-9C94-3DE7FCFB9230}">
                <p14:media xmlns:p14="http://schemas.microsoft.com/office/powerpoint/2010/main" r:embed="rId3"/>
              </p:ext>
            </p:extLst>
          </p:nvPr>
        </p:nvPicPr>
        <p:blipFill>
          <a:blip r:embed="rId10"/>
          <a:stretch>
            <a:fillRect/>
          </a:stretch>
        </p:blipFill>
        <p:spPr>
          <a:xfrm>
            <a:off x="7404506" y="5829205"/>
            <a:ext cx="6134648" cy="4241801"/>
          </a:xfrm>
          <a:prstGeom prst="rect">
            <a:avLst/>
          </a:prstGeom>
          <a:ln w="12700">
            <a:miter lim="400000"/>
          </a:ln>
        </p:spPr>
      </p:pic>
      <p:pic>
        <p:nvPicPr>
          <p:cNvPr id="406" name="allcut-0_subtitle.mp4" descr="allcut-0_subtitle.mp4"/>
          <p:cNvPicPr>
            <a:picLocks/>
          </p:cNvPicPr>
          <p:nvPr>
            <a:videoFile r:link="rId6"/>
            <p:extLst>
              <p:ext uri="{DAA4B4D4-6D71-4841-9C94-3DE7FCFB9230}">
                <p14:media xmlns:p14="http://schemas.microsoft.com/office/powerpoint/2010/main" r:embed="rId5"/>
              </p:ext>
            </p:extLst>
          </p:nvPr>
        </p:nvPicPr>
        <p:blipFill>
          <a:blip r:embed="rId11"/>
          <a:stretch>
            <a:fillRect/>
          </a:stretch>
        </p:blipFill>
        <p:spPr>
          <a:xfrm>
            <a:off x="13947240" y="5829205"/>
            <a:ext cx="6134647" cy="4241801"/>
          </a:xfrm>
          <a:prstGeom prst="rect">
            <a:avLst/>
          </a:prstGeom>
          <a:ln w="12700">
            <a:miter lim="400000"/>
          </a:ln>
        </p:spPr>
      </p:pic>
      <p:sp>
        <p:nvSpPr>
          <p:cNvPr id="407" name="Rectangle"/>
          <p:cNvSpPr/>
          <p:nvPr/>
        </p:nvSpPr>
        <p:spPr>
          <a:xfrm>
            <a:off x="1202332" y="9432759"/>
            <a:ext cx="5904717" cy="1241658"/>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408" name="Prompt: A man is using his phone → lifts his head → lowers his head"/>
          <p:cNvSpPr txBox="1"/>
          <p:nvPr/>
        </p:nvSpPr>
        <p:spPr>
          <a:xfrm>
            <a:off x="1231900" y="4470400"/>
            <a:ext cx="17544099" cy="496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spcBef>
                <a:spcPts val="0"/>
              </a:spcBef>
              <a:defRPr sz="2800">
                <a:solidFill>
                  <a:srgbClr val="595959"/>
                </a:solidFill>
                <a:latin typeface="Arial"/>
                <a:ea typeface="Arial"/>
                <a:cs typeface="Arial"/>
                <a:sym typeface="Arial"/>
              </a:defRPr>
            </a:pPr>
            <a:r>
              <a:t>Prompt: </a:t>
            </a:r>
            <a:r>
              <a:rPr>
                <a:solidFill>
                  <a:srgbClr val="A96524"/>
                </a:solidFill>
              </a:rPr>
              <a:t>A man is using his phone</a:t>
            </a:r>
            <a:r>
              <a:t> → </a:t>
            </a:r>
            <a:r>
              <a:rPr>
                <a:solidFill>
                  <a:srgbClr val="48742B"/>
                </a:solidFill>
              </a:rPr>
              <a:t>lifts his head</a:t>
            </a:r>
            <a:r>
              <a:t> → </a:t>
            </a:r>
            <a:r>
              <a:rPr>
                <a:solidFill>
                  <a:srgbClr val="6B2248"/>
                </a:solidFill>
              </a:rPr>
              <a:t>lowers his head</a:t>
            </a:r>
          </a:p>
        </p:txBody>
      </p:sp>
      <p:sp>
        <p:nvSpPr>
          <p:cNvPr id="4" name="灯片编号占位符 3">
            <a:extLst>
              <a:ext uri="{FF2B5EF4-FFF2-40B4-BE49-F238E27FC236}">
                <a16:creationId xmlns:a16="http://schemas.microsoft.com/office/drawing/2014/main" id="{C217F175-4DED-950C-65C1-70C8AE70837F}"/>
              </a:ext>
            </a:extLst>
          </p:cNvPr>
          <p:cNvSpPr>
            <a:spLocks noGrp="1"/>
          </p:cNvSpPr>
          <p:nvPr>
            <p:ph type="sldNum" sz="quarter" idx="2"/>
          </p:nvPr>
        </p:nvSpPr>
        <p:spPr/>
        <p:txBody>
          <a:bodyPr/>
          <a:lstStyle/>
          <a:p>
            <a:fld id="{86CB4B4D-7CA3-9044-876B-883B54F8677D}" type="slidenum">
              <a:rPr lang="en-US" altLang="zh-CN" smtClean="0"/>
              <a:t>36</a:t>
            </a:fld>
            <a:endParaRPr lang="zh-CN" alt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66" fill="hold"/>
                                        <p:tgtEl>
                                          <p:spTgt spid="40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083" fill="hold"/>
                                        <p:tgtEl>
                                          <p:spTgt spid="40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1083" fill="hold"/>
                                        <p:tgtEl>
                                          <p:spTgt spid="40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5" fill="hold" display="0">
                  <p:stCondLst>
                    <p:cond delay="indefinite"/>
                  </p:stCondLst>
                </p:cTn>
                <p:tgtEl>
                  <p:spTgt spid="404"/>
                </p:tgtEl>
              </p:cMediaNode>
            </p:video>
            <p:seq concurrent="1" prevAc="none" nextAc="seek">
              <p:cTn id="16" restart="whenNotActive" fill="hold" evtFilter="cancelBubble" nodeType="interactiveSeq">
                <p:stCondLst>
                  <p:cond evt="onClick" delay="0">
                    <p:tgtEl>
                      <p:spTgt spid="40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04"/>
                                        </p:tgtEl>
                                      </p:cBhvr>
                                    </p:cmd>
                                  </p:childTnLst>
                                </p:cTn>
                              </p:par>
                            </p:childTnLst>
                          </p:cTn>
                        </p:par>
                      </p:childTnLst>
                    </p:cTn>
                  </p:par>
                </p:childTnLst>
              </p:cTn>
              <p:nextCondLst>
                <p:cond evt="onClick" delay="0">
                  <p:tgtEl>
                    <p:spTgt spid="404"/>
                  </p:tgtEl>
                </p:cond>
              </p:nextCondLst>
            </p:seq>
            <p:video>
              <p:cMediaNode vol="100000">
                <p:cTn id="21" fill="hold" display="0">
                  <p:stCondLst>
                    <p:cond delay="indefinite"/>
                  </p:stCondLst>
                </p:cTn>
                <p:tgtEl>
                  <p:spTgt spid="405"/>
                </p:tgtEl>
              </p:cMediaNode>
            </p:video>
            <p:seq concurrent="1" prevAc="none" nextAc="seek">
              <p:cTn id="22" restart="whenNotActive" fill="hold" evtFilter="cancelBubble" nodeType="interactiveSeq">
                <p:stCondLst>
                  <p:cond evt="onClick" delay="0">
                    <p:tgtEl>
                      <p:spTgt spid="40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405"/>
                                        </p:tgtEl>
                                      </p:cBhvr>
                                    </p:cmd>
                                  </p:childTnLst>
                                </p:cTn>
                              </p:par>
                            </p:childTnLst>
                          </p:cTn>
                        </p:par>
                      </p:childTnLst>
                    </p:cTn>
                  </p:par>
                </p:childTnLst>
              </p:cTn>
              <p:nextCondLst>
                <p:cond evt="onClick" delay="0">
                  <p:tgtEl>
                    <p:spTgt spid="405"/>
                  </p:tgtEl>
                </p:cond>
              </p:nextCondLst>
            </p:seq>
            <p:video>
              <p:cMediaNode vol="100000">
                <p:cTn id="27" fill="hold" display="0">
                  <p:stCondLst>
                    <p:cond delay="indefinite"/>
                  </p:stCondLst>
                </p:cTn>
                <p:tgtEl>
                  <p:spTgt spid="406"/>
                </p:tgtEl>
              </p:cMediaNode>
            </p:video>
            <p:seq concurrent="1" prevAc="none" nextAc="seek">
              <p:cTn id="28" restart="whenNotActive" fill="hold" evtFilter="cancelBubble" nodeType="interactiveSeq">
                <p:stCondLst>
                  <p:cond evt="onClick" delay="0">
                    <p:tgtEl>
                      <p:spTgt spid="40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406"/>
                                        </p:tgtEl>
                                      </p:cBhvr>
                                    </p:cmd>
                                  </p:childTnLst>
                                </p:cTn>
                              </p:par>
                            </p:childTnLst>
                          </p:cTn>
                        </p:par>
                      </p:childTnLst>
                    </p:cTn>
                  </p:par>
                </p:childTnLst>
              </p:cTn>
              <p:nextCondLst>
                <p:cond evt="onClick" delay="0">
                  <p:tgtEl>
                    <p:spTgt spid="40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No Cut"/>
          <p:cNvSpPr txBox="1"/>
          <p:nvPr/>
        </p:nvSpPr>
        <p:spPr>
          <a:xfrm>
            <a:off x="3544173" y="5219056"/>
            <a:ext cx="1221036" cy="4963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457200">
              <a:spcBef>
                <a:spcPts val="0"/>
              </a:spcBef>
              <a:defRPr sz="2800">
                <a:solidFill>
                  <a:srgbClr val="595959"/>
                </a:solidFill>
                <a:latin typeface="Arial"/>
                <a:ea typeface="Arial"/>
                <a:cs typeface="Arial"/>
                <a:sym typeface="Arial"/>
              </a:defRPr>
            </a:lvl1pPr>
          </a:lstStyle>
          <a:p>
            <a:r>
              <a:t>No Cut</a:t>
            </a:r>
          </a:p>
        </p:txBody>
      </p:sp>
      <p:sp>
        <p:nvSpPr>
          <p:cNvPr id="411" name="After First Event"/>
          <p:cNvSpPr txBox="1"/>
          <p:nvPr/>
        </p:nvSpPr>
        <p:spPr>
          <a:xfrm>
            <a:off x="9140128" y="5219056"/>
            <a:ext cx="2663404" cy="4963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457200">
              <a:spcBef>
                <a:spcPts val="0"/>
              </a:spcBef>
              <a:defRPr sz="2800">
                <a:solidFill>
                  <a:srgbClr val="595959"/>
                </a:solidFill>
                <a:latin typeface="Arial"/>
                <a:ea typeface="Arial"/>
                <a:cs typeface="Arial"/>
                <a:sym typeface="Arial"/>
              </a:defRPr>
            </a:lvl1pPr>
          </a:lstStyle>
          <a:p>
            <a:r>
              <a:t>After First Event</a:t>
            </a:r>
          </a:p>
        </p:txBody>
      </p:sp>
      <p:sp>
        <p:nvSpPr>
          <p:cNvPr id="412" name="After All Events"/>
          <p:cNvSpPr txBox="1"/>
          <p:nvPr/>
        </p:nvSpPr>
        <p:spPr>
          <a:xfrm>
            <a:off x="15751795" y="5219056"/>
            <a:ext cx="2525540" cy="4963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457200">
              <a:spcBef>
                <a:spcPts val="0"/>
              </a:spcBef>
              <a:defRPr sz="2800">
                <a:solidFill>
                  <a:srgbClr val="595959"/>
                </a:solidFill>
                <a:latin typeface="Arial"/>
                <a:ea typeface="Arial"/>
                <a:cs typeface="Arial"/>
                <a:sym typeface="Arial"/>
              </a:defRPr>
            </a:lvl1pPr>
          </a:lstStyle>
          <a:p>
            <a:r>
              <a:t>After All Events</a:t>
            </a:r>
          </a:p>
        </p:txBody>
      </p:sp>
      <p:sp>
        <p:nvSpPr>
          <p:cNvPr id="413" name="This enables us to control shot transition in generated videos"/>
          <p:cNvSpPr txBox="1"/>
          <p:nvPr/>
        </p:nvSpPr>
        <p:spPr>
          <a:xfrm>
            <a:off x="1202266" y="2890378"/>
            <a:ext cx="20844620" cy="656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defTabSz="457200">
              <a:lnSpc>
                <a:spcPct val="150000"/>
              </a:lnSpc>
              <a:spcBef>
                <a:spcPts val="0"/>
              </a:spcBef>
              <a:defRPr sz="4000">
                <a:solidFill>
                  <a:srgbClr val="202124"/>
                </a:solidFill>
                <a:latin typeface="Arial"/>
                <a:ea typeface="Arial"/>
                <a:cs typeface="Arial"/>
                <a:sym typeface="Arial"/>
              </a:defRPr>
            </a:lvl1pPr>
          </a:lstStyle>
          <a:p>
            <a:r>
              <a:t>This enables us to control shot transition in generated videos</a:t>
            </a:r>
          </a:p>
        </p:txBody>
      </p:sp>
      <p:sp>
        <p:nvSpPr>
          <p:cNvPr id="414" name="Scene Cut Conditioning"/>
          <p:cNvSpPr txBox="1"/>
          <p:nvPr/>
        </p:nvSpPr>
        <p:spPr>
          <a:xfrm>
            <a:off x="1102502" y="1306123"/>
            <a:ext cx="10476757" cy="1113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7200" b="1">
                <a:solidFill>
                  <a:srgbClr val="202124"/>
                </a:solidFill>
                <a:latin typeface="Arial"/>
                <a:ea typeface="Arial"/>
                <a:cs typeface="Arial"/>
                <a:sym typeface="Arial"/>
              </a:defRPr>
            </a:lvl1pPr>
          </a:lstStyle>
          <a:p>
            <a:r>
              <a:t>Scene Cut Conditioning</a:t>
            </a:r>
          </a:p>
        </p:txBody>
      </p:sp>
      <p:sp>
        <p:nvSpPr>
          <p:cNvPr id="415" name="Rectangle"/>
          <p:cNvSpPr/>
          <p:nvPr/>
        </p:nvSpPr>
        <p:spPr>
          <a:xfrm>
            <a:off x="1202332" y="12811234"/>
            <a:ext cx="5904717" cy="757354"/>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pic>
        <p:nvPicPr>
          <p:cNvPr id="416" name="nocut-2_subtitle.mp4" descr="nocut-2_subtitle.mp4"/>
          <p:cNvPicPr>
            <a:picLocks/>
          </p:cNvPicPr>
          <p:nvPr>
            <a:videoFile r:link="rId2"/>
            <p:extLst>
              <p:ext uri="{DAA4B4D4-6D71-4841-9C94-3DE7FCFB9230}">
                <p14:media xmlns:p14="http://schemas.microsoft.com/office/powerpoint/2010/main" r:embed="rId1"/>
              </p:ext>
            </p:extLst>
          </p:nvPr>
        </p:nvPicPr>
        <p:blipFill>
          <a:blip r:embed="rId9"/>
          <a:stretch>
            <a:fillRect/>
          </a:stretch>
        </p:blipFill>
        <p:spPr>
          <a:xfrm>
            <a:off x="1096954" y="5812850"/>
            <a:ext cx="6149341" cy="4572001"/>
          </a:xfrm>
          <a:prstGeom prst="rect">
            <a:avLst/>
          </a:prstGeom>
          <a:ln w="12700">
            <a:miter lim="400000"/>
          </a:ln>
        </p:spPr>
      </p:pic>
      <p:pic>
        <p:nvPicPr>
          <p:cNvPr id="417" name="onecut-2_subtitle.mp4" descr="onecut-2_subtitle.mp4"/>
          <p:cNvPicPr>
            <a:picLocks/>
          </p:cNvPicPr>
          <p:nvPr>
            <a:videoFile r:link="rId4"/>
            <p:extLst>
              <p:ext uri="{DAA4B4D4-6D71-4841-9C94-3DE7FCFB9230}">
                <p14:media xmlns:p14="http://schemas.microsoft.com/office/powerpoint/2010/main" r:embed="rId3"/>
              </p:ext>
            </p:extLst>
          </p:nvPr>
        </p:nvPicPr>
        <p:blipFill>
          <a:blip r:embed="rId10"/>
          <a:stretch>
            <a:fillRect/>
          </a:stretch>
        </p:blipFill>
        <p:spPr>
          <a:xfrm>
            <a:off x="7297670" y="5811694"/>
            <a:ext cx="6134647" cy="4241801"/>
          </a:xfrm>
          <a:prstGeom prst="rect">
            <a:avLst/>
          </a:prstGeom>
          <a:ln w="12700">
            <a:miter lim="400000"/>
          </a:ln>
        </p:spPr>
      </p:pic>
      <p:pic>
        <p:nvPicPr>
          <p:cNvPr id="418" name="allcut-2_subtitle.mp4" descr="allcut-2_subtitle.mp4"/>
          <p:cNvPicPr>
            <a:picLocks/>
          </p:cNvPicPr>
          <p:nvPr>
            <a:videoFile r:link="rId6"/>
            <p:extLst>
              <p:ext uri="{DAA4B4D4-6D71-4841-9C94-3DE7FCFB9230}">
                <p14:media xmlns:p14="http://schemas.microsoft.com/office/powerpoint/2010/main" r:embed="rId5"/>
              </p:ext>
            </p:extLst>
          </p:nvPr>
        </p:nvPicPr>
        <p:blipFill>
          <a:blip r:embed="rId11"/>
          <a:stretch>
            <a:fillRect/>
          </a:stretch>
        </p:blipFill>
        <p:spPr>
          <a:xfrm>
            <a:off x="13964173" y="5811694"/>
            <a:ext cx="6134648" cy="4241801"/>
          </a:xfrm>
          <a:prstGeom prst="rect">
            <a:avLst/>
          </a:prstGeom>
          <a:ln w="12700">
            <a:miter lim="400000"/>
          </a:ln>
        </p:spPr>
      </p:pic>
      <p:sp>
        <p:nvSpPr>
          <p:cNvPr id="419" name="Rectangle"/>
          <p:cNvSpPr/>
          <p:nvPr/>
        </p:nvSpPr>
        <p:spPr>
          <a:xfrm>
            <a:off x="1202332" y="9440700"/>
            <a:ext cx="5904717" cy="1384922"/>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420" name="Prompt: A man is typing on keyboard → scrollbar → keyboard → holds her headphones"/>
          <p:cNvSpPr txBox="1"/>
          <p:nvPr/>
        </p:nvSpPr>
        <p:spPr>
          <a:xfrm>
            <a:off x="1231900" y="4451844"/>
            <a:ext cx="17544099" cy="533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spcBef>
                <a:spcPts val="0"/>
              </a:spcBef>
              <a:defRPr sz="2800">
                <a:solidFill>
                  <a:srgbClr val="595959"/>
                </a:solidFill>
                <a:latin typeface="Arial"/>
                <a:ea typeface="Arial"/>
                <a:cs typeface="Arial"/>
                <a:sym typeface="Arial"/>
              </a:defRPr>
            </a:pPr>
            <a:r>
              <a:rPr dirty="0"/>
              <a:t>Prompt: </a:t>
            </a:r>
            <a:r>
              <a:rPr dirty="0">
                <a:solidFill>
                  <a:srgbClr val="A96524"/>
                </a:solidFill>
              </a:rPr>
              <a:t>A </a:t>
            </a:r>
            <a:r>
              <a:rPr lang="en-US" dirty="0">
                <a:solidFill>
                  <a:srgbClr val="A96524"/>
                </a:solidFill>
              </a:rPr>
              <a:t>wo</a:t>
            </a:r>
            <a:r>
              <a:rPr dirty="0">
                <a:solidFill>
                  <a:srgbClr val="A96524"/>
                </a:solidFill>
              </a:rPr>
              <a:t>man is typing on keyboard</a:t>
            </a:r>
            <a:r>
              <a:rPr dirty="0"/>
              <a:t> → </a:t>
            </a:r>
            <a:r>
              <a:rPr dirty="0">
                <a:solidFill>
                  <a:srgbClr val="48742B"/>
                </a:solidFill>
              </a:rPr>
              <a:t>scrollbar</a:t>
            </a:r>
            <a:r>
              <a:rPr dirty="0"/>
              <a:t> → </a:t>
            </a:r>
            <a:r>
              <a:rPr dirty="0">
                <a:solidFill>
                  <a:srgbClr val="6B2248"/>
                </a:solidFill>
              </a:rPr>
              <a:t>keyboard</a:t>
            </a:r>
            <a:r>
              <a:rPr dirty="0"/>
              <a:t> → </a:t>
            </a:r>
            <a:r>
              <a:rPr dirty="0">
                <a:solidFill>
                  <a:srgbClr val="3273B2"/>
                </a:solidFill>
              </a:rPr>
              <a:t>holds her headphones </a:t>
            </a:r>
          </a:p>
        </p:txBody>
      </p:sp>
      <p:sp>
        <p:nvSpPr>
          <p:cNvPr id="4" name="灯片编号占位符 3">
            <a:extLst>
              <a:ext uri="{FF2B5EF4-FFF2-40B4-BE49-F238E27FC236}">
                <a16:creationId xmlns:a16="http://schemas.microsoft.com/office/drawing/2014/main" id="{D569B2EB-0F04-17D3-F964-44221B1897F4}"/>
              </a:ext>
            </a:extLst>
          </p:cNvPr>
          <p:cNvSpPr>
            <a:spLocks noGrp="1"/>
          </p:cNvSpPr>
          <p:nvPr>
            <p:ph type="sldNum" sz="quarter" idx="2"/>
          </p:nvPr>
        </p:nvSpPr>
        <p:spPr/>
        <p:txBody>
          <a:bodyPr/>
          <a:lstStyle/>
          <a:p>
            <a:fld id="{86CB4B4D-7CA3-9044-876B-883B54F8677D}" type="slidenum">
              <a:rPr lang="en-US" altLang="zh-CN" smtClean="0"/>
              <a:t>37</a:t>
            </a:fld>
            <a:endParaRPr lang="zh-CN" alt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66" fill="hold"/>
                                        <p:tgtEl>
                                          <p:spTgt spid="41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083" fill="hold"/>
                                        <p:tgtEl>
                                          <p:spTgt spid="41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2083" fill="hold"/>
                                        <p:tgtEl>
                                          <p:spTgt spid="4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5" fill="hold" display="0">
                  <p:stCondLst>
                    <p:cond delay="indefinite"/>
                  </p:stCondLst>
                </p:cTn>
                <p:tgtEl>
                  <p:spTgt spid="416"/>
                </p:tgtEl>
              </p:cMediaNode>
            </p:video>
            <p:seq concurrent="1" prevAc="none" nextAc="seek">
              <p:cTn id="16" restart="whenNotActive" fill="hold" evtFilter="cancelBubble" nodeType="interactiveSeq">
                <p:stCondLst>
                  <p:cond evt="onClick" delay="0">
                    <p:tgtEl>
                      <p:spTgt spid="41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16"/>
                                        </p:tgtEl>
                                      </p:cBhvr>
                                    </p:cmd>
                                  </p:childTnLst>
                                </p:cTn>
                              </p:par>
                            </p:childTnLst>
                          </p:cTn>
                        </p:par>
                      </p:childTnLst>
                    </p:cTn>
                  </p:par>
                </p:childTnLst>
              </p:cTn>
              <p:nextCondLst>
                <p:cond evt="onClick" delay="0">
                  <p:tgtEl>
                    <p:spTgt spid="416"/>
                  </p:tgtEl>
                </p:cond>
              </p:nextCondLst>
            </p:seq>
            <p:video>
              <p:cMediaNode vol="100000">
                <p:cTn id="21" fill="hold" display="0">
                  <p:stCondLst>
                    <p:cond delay="indefinite"/>
                  </p:stCondLst>
                </p:cTn>
                <p:tgtEl>
                  <p:spTgt spid="417"/>
                </p:tgtEl>
              </p:cMediaNode>
            </p:video>
            <p:seq concurrent="1" prevAc="none" nextAc="seek">
              <p:cTn id="22" restart="whenNotActive" fill="hold" evtFilter="cancelBubble" nodeType="interactiveSeq">
                <p:stCondLst>
                  <p:cond evt="onClick" delay="0">
                    <p:tgtEl>
                      <p:spTgt spid="417"/>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417"/>
                                        </p:tgtEl>
                                      </p:cBhvr>
                                    </p:cmd>
                                  </p:childTnLst>
                                </p:cTn>
                              </p:par>
                            </p:childTnLst>
                          </p:cTn>
                        </p:par>
                      </p:childTnLst>
                    </p:cTn>
                  </p:par>
                </p:childTnLst>
              </p:cTn>
              <p:nextCondLst>
                <p:cond evt="onClick" delay="0">
                  <p:tgtEl>
                    <p:spTgt spid="417"/>
                  </p:tgtEl>
                </p:cond>
              </p:nextCondLst>
            </p:seq>
            <p:video>
              <p:cMediaNode vol="100000">
                <p:cTn id="27" fill="hold" display="0">
                  <p:stCondLst>
                    <p:cond delay="indefinite"/>
                  </p:stCondLst>
                </p:cTn>
                <p:tgtEl>
                  <p:spTgt spid="418"/>
                </p:tgtEl>
              </p:cMediaNode>
            </p:video>
            <p:seq concurrent="1" prevAc="none" nextAc="seek">
              <p:cTn id="28" restart="whenNotActive" fill="hold" evtFilter="cancelBubble" nodeType="interactiveSeq">
                <p:stCondLst>
                  <p:cond evt="onClick" delay="0">
                    <p:tgtEl>
                      <p:spTgt spid="418"/>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418"/>
                                        </p:tgtEl>
                                      </p:cBhvr>
                                    </p:cmd>
                                  </p:childTnLst>
                                </p:cTn>
                              </p:par>
                            </p:childTnLst>
                          </p:cTn>
                        </p:par>
                      </p:childTnLst>
                    </p:cTn>
                  </p:par>
                </p:childTnLst>
              </p:cTn>
              <p:nextCondLst>
                <p:cond evt="onClick" delay="0">
                  <p:tgtEl>
                    <p:spTgt spid="418"/>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Experiments"/>
          <p:cNvSpPr txBox="1"/>
          <p:nvPr/>
        </p:nvSpPr>
        <p:spPr>
          <a:xfrm>
            <a:off x="1102502" y="1306123"/>
            <a:ext cx="5602933" cy="1113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7200" b="1">
                <a:solidFill>
                  <a:srgbClr val="202124"/>
                </a:solidFill>
                <a:latin typeface="Arial"/>
                <a:ea typeface="Arial"/>
                <a:cs typeface="Arial"/>
                <a:sym typeface="Arial"/>
              </a:defRPr>
            </a:lvl1pPr>
          </a:lstStyle>
          <a:p>
            <a:r>
              <a:t>Experiments</a:t>
            </a:r>
          </a:p>
        </p:txBody>
      </p:sp>
      <p:sp>
        <p:nvSpPr>
          <p:cNvPr id="423" name="Training data:…"/>
          <p:cNvSpPr txBox="1"/>
          <p:nvPr/>
        </p:nvSpPr>
        <p:spPr>
          <a:xfrm>
            <a:off x="1202266" y="2890378"/>
            <a:ext cx="20844620" cy="68065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defTabSz="457200">
              <a:lnSpc>
                <a:spcPct val="150000"/>
              </a:lnSpc>
              <a:spcBef>
                <a:spcPts val="0"/>
              </a:spcBef>
              <a:defRPr sz="4000">
                <a:solidFill>
                  <a:srgbClr val="202124"/>
                </a:solidFill>
                <a:latin typeface="Arial"/>
                <a:ea typeface="Arial"/>
                <a:cs typeface="Arial"/>
                <a:sym typeface="Arial"/>
              </a:defRPr>
            </a:pPr>
            <a:r>
              <a:rPr b="1" dirty="0"/>
              <a:t>Training data</a:t>
            </a:r>
            <a:r>
              <a:rPr dirty="0"/>
              <a:t>:</a:t>
            </a:r>
          </a:p>
          <a:p>
            <a:pPr marL="529166" indent="-529166" defTabSz="457200">
              <a:lnSpc>
                <a:spcPct val="150000"/>
              </a:lnSpc>
              <a:spcBef>
                <a:spcPts val="0"/>
              </a:spcBef>
              <a:buSzPct val="125000"/>
              <a:buChar char="•"/>
              <a:defRPr sz="4000">
                <a:solidFill>
                  <a:srgbClr val="202124"/>
                </a:solidFill>
                <a:latin typeface="Arial"/>
                <a:ea typeface="Arial"/>
                <a:cs typeface="Arial"/>
                <a:sym typeface="Arial"/>
              </a:defRPr>
            </a:pPr>
            <a:r>
              <a:rPr dirty="0"/>
              <a:t>We need text captions + timestamps</a:t>
            </a:r>
          </a:p>
          <a:p>
            <a:pPr marL="529166" indent="-529166" defTabSz="457200">
              <a:lnSpc>
                <a:spcPct val="150000"/>
              </a:lnSpc>
              <a:spcBef>
                <a:spcPts val="0"/>
              </a:spcBef>
              <a:buSzPct val="125000"/>
              <a:buChar char="•"/>
              <a:defRPr sz="4000">
                <a:solidFill>
                  <a:srgbClr val="202124"/>
                </a:solidFill>
                <a:latin typeface="Arial"/>
                <a:ea typeface="Arial"/>
                <a:cs typeface="Arial"/>
                <a:sym typeface="Arial"/>
              </a:defRPr>
            </a:pPr>
            <a:r>
              <a:rPr dirty="0"/>
              <a:t>Existing datasets are small</a:t>
            </a:r>
          </a:p>
          <a:p>
            <a:pPr marL="529166" indent="-529166" defTabSz="457200">
              <a:lnSpc>
                <a:spcPct val="150000"/>
              </a:lnSpc>
              <a:spcBef>
                <a:spcPts val="0"/>
              </a:spcBef>
              <a:buSzPct val="125000"/>
              <a:buChar char="•"/>
              <a:defRPr sz="4000">
                <a:solidFill>
                  <a:srgbClr val="202124"/>
                </a:solidFill>
                <a:latin typeface="Arial"/>
                <a:ea typeface="Arial"/>
                <a:cs typeface="Arial"/>
                <a:sym typeface="Arial"/>
              </a:defRPr>
            </a:pPr>
            <a:r>
              <a:rPr dirty="0"/>
              <a:t>Manually label ~200k videos with temporal captions</a:t>
            </a:r>
          </a:p>
          <a:p>
            <a:pPr marL="529166" indent="-529166" defTabSz="457200">
              <a:lnSpc>
                <a:spcPct val="150000"/>
              </a:lnSpc>
              <a:spcBef>
                <a:spcPts val="0"/>
              </a:spcBef>
              <a:buSzPct val="125000"/>
              <a:buChar char="•"/>
              <a:defRPr sz="4000">
                <a:solidFill>
                  <a:srgbClr val="202124"/>
                </a:solidFill>
                <a:latin typeface="Arial"/>
                <a:ea typeface="Arial"/>
                <a:cs typeface="Arial"/>
                <a:sym typeface="Arial"/>
              </a:defRPr>
            </a:pPr>
            <a:r>
              <a:rPr dirty="0"/>
              <a:t>Detect scene cuts in videos</a:t>
            </a:r>
          </a:p>
          <a:p>
            <a:pPr defTabSz="457200">
              <a:lnSpc>
                <a:spcPct val="150000"/>
              </a:lnSpc>
              <a:spcBef>
                <a:spcPts val="0"/>
              </a:spcBef>
              <a:defRPr sz="1000">
                <a:solidFill>
                  <a:srgbClr val="202124"/>
                </a:solidFill>
                <a:latin typeface="Arial"/>
                <a:ea typeface="Arial"/>
                <a:cs typeface="Arial"/>
                <a:sym typeface="Arial"/>
              </a:defRPr>
            </a:pPr>
            <a:endParaRPr dirty="0"/>
          </a:p>
          <a:p>
            <a:pPr defTabSz="457200">
              <a:lnSpc>
                <a:spcPct val="150000"/>
              </a:lnSpc>
              <a:spcBef>
                <a:spcPts val="0"/>
              </a:spcBef>
              <a:defRPr sz="4000">
                <a:solidFill>
                  <a:srgbClr val="202124"/>
                </a:solidFill>
                <a:latin typeface="Arial"/>
                <a:ea typeface="Arial"/>
                <a:cs typeface="Arial"/>
                <a:sym typeface="Arial"/>
              </a:defRPr>
            </a:pPr>
            <a:r>
              <a:rPr b="1" dirty="0"/>
              <a:t>Evaluation data</a:t>
            </a:r>
            <a:r>
              <a:rPr dirty="0"/>
              <a:t>:</a:t>
            </a:r>
          </a:p>
          <a:p>
            <a:pPr marL="529166" indent="-529166" defTabSz="457200">
              <a:lnSpc>
                <a:spcPct val="150000"/>
              </a:lnSpc>
              <a:spcBef>
                <a:spcPts val="0"/>
              </a:spcBef>
              <a:buSzPct val="125000"/>
              <a:buChar char="•"/>
              <a:defRPr sz="4000">
                <a:solidFill>
                  <a:srgbClr val="202124"/>
                </a:solidFill>
                <a:latin typeface="Arial"/>
                <a:ea typeface="Arial"/>
                <a:cs typeface="Arial"/>
                <a:sym typeface="Arial"/>
              </a:defRPr>
            </a:pPr>
            <a:r>
              <a:rPr dirty="0"/>
              <a:t>A </a:t>
            </a:r>
            <a:r>
              <a:rPr i="1" dirty="0" err="1"/>
              <a:t>HoldOut</a:t>
            </a:r>
            <a:r>
              <a:rPr dirty="0"/>
              <a:t> set from our training data</a:t>
            </a:r>
          </a:p>
          <a:p>
            <a:pPr marL="529166" indent="-529166" defTabSz="457200">
              <a:lnSpc>
                <a:spcPct val="150000"/>
              </a:lnSpc>
              <a:spcBef>
                <a:spcPts val="0"/>
              </a:spcBef>
              <a:buSzPct val="125000"/>
              <a:buChar char="•"/>
              <a:defRPr sz="4000" i="1">
                <a:solidFill>
                  <a:srgbClr val="202124"/>
                </a:solidFill>
                <a:latin typeface="Arial"/>
                <a:ea typeface="Arial"/>
                <a:cs typeface="Arial"/>
                <a:sym typeface="Arial"/>
              </a:defRPr>
            </a:pPr>
            <a:r>
              <a:rPr dirty="0" err="1"/>
              <a:t>StoryBench</a:t>
            </a:r>
            <a:r>
              <a:rPr i="0" dirty="0"/>
              <a:t>: similar format</a:t>
            </a:r>
          </a:p>
        </p:txBody>
      </p:sp>
      <p:sp>
        <p:nvSpPr>
          <p:cNvPr id="424" name="Krishna, Ranjay, et al. “ActivityNet-Captions.” ICCV. 2017.…"/>
          <p:cNvSpPr txBox="1"/>
          <p:nvPr/>
        </p:nvSpPr>
        <p:spPr>
          <a:xfrm>
            <a:off x="1206500" y="11834761"/>
            <a:ext cx="9198031" cy="15799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b">
            <a:spAutoFit/>
          </a:bodyPr>
          <a:lstStyle/>
          <a:p>
            <a:pPr defTabSz="457200">
              <a:spcBef>
                <a:spcPts val="0"/>
              </a:spcBef>
              <a:defRPr sz="2400">
                <a:solidFill>
                  <a:srgbClr val="595959"/>
                </a:solidFill>
                <a:latin typeface="Arial"/>
                <a:ea typeface="Arial"/>
                <a:cs typeface="Arial"/>
                <a:sym typeface="Arial"/>
              </a:defRPr>
            </a:pPr>
            <a:r>
              <a:rPr dirty="0"/>
              <a:t>Krishna, </a:t>
            </a:r>
            <a:r>
              <a:rPr dirty="0" err="1"/>
              <a:t>Ranjay</a:t>
            </a:r>
            <a:r>
              <a:rPr dirty="0"/>
              <a:t>, et al. “</a:t>
            </a:r>
            <a:r>
              <a:rPr dirty="0" err="1"/>
              <a:t>ActivityNet</a:t>
            </a:r>
            <a:r>
              <a:rPr dirty="0"/>
              <a:t>-Captions.” </a:t>
            </a:r>
            <a:r>
              <a:rPr i="1" dirty="0"/>
              <a:t>ICCV</a:t>
            </a:r>
            <a:r>
              <a:rPr dirty="0"/>
              <a:t>. 2017.</a:t>
            </a:r>
          </a:p>
          <a:p>
            <a:pPr defTabSz="457200">
              <a:spcBef>
                <a:spcPts val="0"/>
              </a:spcBef>
              <a:defRPr sz="2400">
                <a:solidFill>
                  <a:srgbClr val="595959"/>
                </a:solidFill>
                <a:latin typeface="Arial"/>
                <a:ea typeface="Arial"/>
                <a:cs typeface="Arial"/>
                <a:sym typeface="Arial"/>
              </a:defRPr>
            </a:pPr>
            <a:r>
              <a:rPr dirty="0" err="1"/>
              <a:t>Soucek</a:t>
            </a:r>
            <a:r>
              <a:rPr dirty="0"/>
              <a:t>, Tomás, and Jakub </a:t>
            </a:r>
            <a:r>
              <a:rPr dirty="0" err="1"/>
              <a:t>Lokoc</a:t>
            </a:r>
            <a:r>
              <a:rPr dirty="0"/>
              <a:t>. "</a:t>
            </a:r>
            <a:r>
              <a:rPr dirty="0" err="1"/>
              <a:t>TransNet</a:t>
            </a:r>
            <a:r>
              <a:rPr dirty="0"/>
              <a:t> v2." </a:t>
            </a:r>
            <a:r>
              <a:rPr i="1" dirty="0"/>
              <a:t>ACM MM</a:t>
            </a:r>
            <a:r>
              <a:rPr dirty="0"/>
              <a:t>. 2024.</a:t>
            </a:r>
          </a:p>
          <a:p>
            <a:pPr defTabSz="457200">
              <a:spcBef>
                <a:spcPts val="0"/>
              </a:spcBef>
              <a:defRPr sz="2400">
                <a:solidFill>
                  <a:srgbClr val="595959"/>
                </a:solidFill>
                <a:latin typeface="Arial"/>
                <a:ea typeface="Arial"/>
                <a:cs typeface="Arial"/>
                <a:sym typeface="Arial"/>
              </a:defRPr>
            </a:pPr>
            <a:r>
              <a:rPr dirty="0"/>
              <a:t>Chen, Tsai-Shien, et al. "Panda-70M." </a:t>
            </a:r>
            <a:r>
              <a:rPr i="1" dirty="0"/>
              <a:t>CVPR</a:t>
            </a:r>
            <a:r>
              <a:rPr dirty="0"/>
              <a:t>. 2024.</a:t>
            </a:r>
          </a:p>
          <a:p>
            <a:pPr defTabSz="457200">
              <a:spcBef>
                <a:spcPts val="0"/>
              </a:spcBef>
              <a:defRPr sz="2400">
                <a:solidFill>
                  <a:srgbClr val="595959"/>
                </a:solidFill>
                <a:latin typeface="Arial"/>
                <a:ea typeface="Arial"/>
                <a:cs typeface="Arial"/>
                <a:sym typeface="Arial"/>
              </a:defRPr>
            </a:pPr>
            <a:r>
              <a:rPr dirty="0" err="1"/>
              <a:t>Bugliarello</a:t>
            </a:r>
            <a:r>
              <a:rPr dirty="0"/>
              <a:t>, Emanuele, et al. "</a:t>
            </a:r>
            <a:r>
              <a:rPr dirty="0" err="1"/>
              <a:t>StoryBench</a:t>
            </a:r>
            <a:r>
              <a:rPr dirty="0"/>
              <a:t>." </a:t>
            </a:r>
            <a:r>
              <a:rPr i="1" dirty="0" err="1"/>
              <a:t>NeurIPS</a:t>
            </a:r>
            <a:r>
              <a:rPr dirty="0"/>
              <a:t>. 202</a:t>
            </a:r>
            <a:r>
              <a:rPr lang="en-US" altLang="zh-CN" dirty="0"/>
              <a:t>3</a:t>
            </a:r>
            <a:r>
              <a:rPr dirty="0"/>
              <a:t>.</a:t>
            </a:r>
          </a:p>
        </p:txBody>
      </p:sp>
      <p:pic>
        <p:nvPicPr>
          <p:cNvPr id="425" name="Pipeline.png" descr="Pipeline.png"/>
          <p:cNvPicPr>
            <a:picLocks noChangeAspect="1"/>
          </p:cNvPicPr>
          <p:nvPr/>
        </p:nvPicPr>
        <p:blipFill>
          <a:blip r:embed="rId3"/>
          <a:srcRect t="13526"/>
          <a:stretch>
            <a:fillRect/>
          </a:stretch>
        </p:blipFill>
        <p:spPr>
          <a:xfrm>
            <a:off x="14621933" y="2697162"/>
            <a:ext cx="6308347" cy="8321697"/>
          </a:xfrm>
          <a:prstGeom prst="rect">
            <a:avLst/>
          </a:prstGeom>
          <a:ln w="12700">
            <a:miter lim="400000"/>
          </a:ln>
        </p:spPr>
      </p:pic>
      <p:sp>
        <p:nvSpPr>
          <p:cNvPr id="4" name="灯片编号占位符 3">
            <a:extLst>
              <a:ext uri="{FF2B5EF4-FFF2-40B4-BE49-F238E27FC236}">
                <a16:creationId xmlns:a16="http://schemas.microsoft.com/office/drawing/2014/main" id="{80CEBB4A-BE43-8C6A-9F1E-A65B8928934F}"/>
              </a:ext>
            </a:extLst>
          </p:cNvPr>
          <p:cNvSpPr>
            <a:spLocks noGrp="1"/>
          </p:cNvSpPr>
          <p:nvPr>
            <p:ph type="sldNum" sz="quarter" idx="2"/>
          </p:nvPr>
        </p:nvSpPr>
        <p:spPr/>
        <p:txBody>
          <a:bodyPr/>
          <a:lstStyle/>
          <a:p>
            <a:fld id="{86CB4B4D-7CA3-9044-876B-883B54F8677D}" type="slidenum">
              <a:rPr lang="en-US" altLang="zh-CN" smtClean="0"/>
              <a:t>38</a:t>
            </a:fld>
            <a:endParaRPr lang="zh-CN" alt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2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iterate>
                                    <p:tmAbs val="0"/>
                                  </p:iterate>
                                  <p:childTnLst>
                                    <p:set>
                                      <p:cBhvr>
                                        <p:cTn id="10" fill="hold"/>
                                        <p:tgtEl>
                                          <p:spTgt spid="42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iterate>
                                    <p:tmAbs val="0"/>
                                  </p:iterate>
                                  <p:childTnLst>
                                    <p:set>
                                      <p:cBhvr>
                                        <p:cTn id="14" fill="hold"/>
                                        <p:tgtEl>
                                          <p:spTgt spid="42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iterate>
                                    <p:tmAbs val="0"/>
                                  </p:iterate>
                                  <p:childTnLst>
                                    <p:set>
                                      <p:cBhvr>
                                        <p:cTn id="18" fill="hold"/>
                                        <p:tgtEl>
                                          <p:spTgt spid="42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iterate>
                                    <p:tmAbs val="0"/>
                                  </p:iterate>
                                  <p:childTnLst>
                                    <p:set>
                                      <p:cBhvr>
                                        <p:cTn id="22" fill="hold"/>
                                        <p:tgtEl>
                                          <p:spTgt spid="42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iterate>
                                    <p:tmAbs val="0"/>
                                  </p:iterate>
                                  <p:childTnLst>
                                    <p:set>
                                      <p:cBhvr>
                                        <p:cTn id="26" fill="hold"/>
                                        <p:tgtEl>
                                          <p:spTgt spid="42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 grpId="1" uiExpand="1" build="p" bldLvl="5"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Comparison with SOTA Models"/>
          <p:cNvSpPr txBox="1"/>
          <p:nvPr/>
        </p:nvSpPr>
        <p:spPr>
          <a:xfrm>
            <a:off x="1102502" y="1306123"/>
            <a:ext cx="13627597" cy="1113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7200" b="1">
                <a:solidFill>
                  <a:srgbClr val="202124"/>
                </a:solidFill>
                <a:latin typeface="Arial"/>
                <a:ea typeface="Arial"/>
                <a:cs typeface="Arial"/>
                <a:sym typeface="Arial"/>
              </a:defRPr>
            </a:lvl1pPr>
          </a:lstStyle>
          <a:p>
            <a:r>
              <a:t>Comparison with SOTA Models</a:t>
            </a:r>
          </a:p>
        </p:txBody>
      </p:sp>
      <p:sp>
        <p:nvSpPr>
          <p:cNvPr id="475" name="CogVideoX-5B"/>
          <p:cNvSpPr txBox="1"/>
          <p:nvPr/>
        </p:nvSpPr>
        <p:spPr>
          <a:xfrm>
            <a:off x="3223340" y="3578169"/>
            <a:ext cx="2460254" cy="496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2800">
                <a:solidFill>
                  <a:srgbClr val="595959"/>
                </a:solidFill>
                <a:latin typeface="Arial"/>
                <a:ea typeface="Arial"/>
                <a:cs typeface="Arial"/>
                <a:sym typeface="Arial"/>
              </a:defRPr>
            </a:lvl1pPr>
          </a:lstStyle>
          <a:p>
            <a:r>
              <a:t>CogVideoX-5B</a:t>
            </a:r>
          </a:p>
        </p:txBody>
      </p:sp>
      <p:sp>
        <p:nvSpPr>
          <p:cNvPr id="476" name="Mochi 1"/>
          <p:cNvSpPr txBox="1"/>
          <p:nvPr/>
        </p:nvSpPr>
        <p:spPr>
          <a:xfrm>
            <a:off x="10665622" y="3578169"/>
            <a:ext cx="1359422" cy="496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2800">
                <a:solidFill>
                  <a:srgbClr val="595959"/>
                </a:solidFill>
                <a:latin typeface="Arial"/>
                <a:ea typeface="Arial"/>
                <a:cs typeface="Arial"/>
                <a:sym typeface="Arial"/>
              </a:defRPr>
            </a:lvl1pPr>
          </a:lstStyle>
          <a:p>
            <a:r>
              <a:t>Mochi 1</a:t>
            </a:r>
          </a:p>
        </p:txBody>
      </p:sp>
      <p:sp>
        <p:nvSpPr>
          <p:cNvPr id="477" name="Kling 1.5"/>
          <p:cNvSpPr txBox="1"/>
          <p:nvPr/>
        </p:nvSpPr>
        <p:spPr>
          <a:xfrm>
            <a:off x="3704389" y="8629321"/>
            <a:ext cx="1498155" cy="496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2800">
                <a:solidFill>
                  <a:srgbClr val="595959"/>
                </a:solidFill>
                <a:latin typeface="Arial"/>
                <a:ea typeface="Arial"/>
                <a:cs typeface="Arial"/>
                <a:sym typeface="Arial"/>
              </a:defRPr>
            </a:lvl1pPr>
          </a:lstStyle>
          <a:p>
            <a:r>
              <a:t>Kling 1.5</a:t>
            </a:r>
          </a:p>
        </p:txBody>
      </p:sp>
      <p:sp>
        <p:nvSpPr>
          <p:cNvPr id="478" name="Gen3-Alpha"/>
          <p:cNvSpPr txBox="1"/>
          <p:nvPr/>
        </p:nvSpPr>
        <p:spPr>
          <a:xfrm>
            <a:off x="10339279" y="8524375"/>
            <a:ext cx="2012108" cy="496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2800">
                <a:solidFill>
                  <a:srgbClr val="595959"/>
                </a:solidFill>
                <a:latin typeface="Arial"/>
                <a:ea typeface="Arial"/>
                <a:cs typeface="Arial"/>
                <a:sym typeface="Arial"/>
              </a:defRPr>
            </a:lvl1pPr>
          </a:lstStyle>
          <a:p>
            <a:r>
              <a:t>Gen3-Alpha</a:t>
            </a:r>
          </a:p>
        </p:txBody>
      </p:sp>
      <p:pic>
        <p:nvPicPr>
          <p:cNvPr id="479" name="cogvideox-man_laptop_actions-resize_512.mp4" descr="cogvideox-man_laptop_actions-resize_512.mp4"/>
          <p:cNvPicPr>
            <a:picLocks/>
          </p:cNvPicPr>
          <p:nvPr>
            <a:videoFile r:link="rId2"/>
            <p:extLst>
              <p:ext uri="{DAA4B4D4-6D71-4841-9C94-3DE7FCFB9230}">
                <p14:media xmlns:p14="http://schemas.microsoft.com/office/powerpoint/2010/main" r:embed="rId1"/>
              </p:ext>
            </p:extLst>
          </p:nvPr>
        </p:nvPicPr>
        <p:blipFill>
          <a:blip r:embed="rId13"/>
          <a:stretch>
            <a:fillRect/>
          </a:stretch>
        </p:blipFill>
        <p:spPr>
          <a:xfrm>
            <a:off x="1202266" y="4127755"/>
            <a:ext cx="6502401" cy="4343401"/>
          </a:xfrm>
          <a:prstGeom prst="rect">
            <a:avLst/>
          </a:prstGeom>
          <a:ln w="12700">
            <a:miter lim="400000"/>
          </a:ln>
        </p:spPr>
      </p:pic>
      <p:pic>
        <p:nvPicPr>
          <p:cNvPr id="480" name="mochi-man_laptop_actions-resize_512.mp4" descr="mochi-man_laptop_actions-resize_512.mp4"/>
          <p:cNvPicPr>
            <a:picLocks/>
          </p:cNvPicPr>
          <p:nvPr>
            <a:videoFile r:link="rId4"/>
            <p:extLst>
              <p:ext uri="{DAA4B4D4-6D71-4841-9C94-3DE7FCFB9230}">
                <p14:media xmlns:p14="http://schemas.microsoft.com/office/powerpoint/2010/main" r:embed="rId3"/>
              </p:ext>
            </p:extLst>
          </p:nvPr>
        </p:nvPicPr>
        <p:blipFill>
          <a:blip r:embed="rId14"/>
          <a:stretch>
            <a:fillRect/>
          </a:stretch>
        </p:blipFill>
        <p:spPr>
          <a:xfrm>
            <a:off x="8094133" y="4457955"/>
            <a:ext cx="6502401" cy="3683001"/>
          </a:xfrm>
          <a:prstGeom prst="rect">
            <a:avLst/>
          </a:prstGeom>
          <a:ln w="12700">
            <a:miter lim="400000"/>
          </a:ln>
        </p:spPr>
      </p:pic>
      <p:pic>
        <p:nvPicPr>
          <p:cNvPr id="481" name="kling-man_laptop_actions-resize_512.mp4" descr="kling-man_laptop_actions-resize_512.mp4"/>
          <p:cNvPicPr>
            <a:picLocks/>
          </p:cNvPicPr>
          <p:nvPr>
            <a:videoFile r:link="rId6"/>
            <p:extLst>
              <p:ext uri="{DAA4B4D4-6D71-4841-9C94-3DE7FCFB9230}">
                <p14:media xmlns:p14="http://schemas.microsoft.com/office/powerpoint/2010/main" r:embed="rId5"/>
              </p:ext>
            </p:extLst>
          </p:nvPr>
        </p:nvPicPr>
        <p:blipFill>
          <a:blip r:embed="rId15"/>
          <a:stretch>
            <a:fillRect/>
          </a:stretch>
        </p:blipFill>
        <p:spPr>
          <a:xfrm>
            <a:off x="1202266" y="9138972"/>
            <a:ext cx="6502401" cy="3657601"/>
          </a:xfrm>
          <a:prstGeom prst="rect">
            <a:avLst/>
          </a:prstGeom>
          <a:ln w="12700">
            <a:miter lim="400000"/>
          </a:ln>
        </p:spPr>
      </p:pic>
      <p:pic>
        <p:nvPicPr>
          <p:cNvPr id="482" name="gen3-man_laptop_actions-resize_512.mp4" descr="gen3-man_laptop_actions-resize_512.mp4"/>
          <p:cNvPicPr>
            <a:picLocks/>
          </p:cNvPicPr>
          <p:nvPr>
            <a:videoFile r:link="rId8"/>
            <p:extLst>
              <p:ext uri="{DAA4B4D4-6D71-4841-9C94-3DE7FCFB9230}">
                <p14:media xmlns:p14="http://schemas.microsoft.com/office/powerpoint/2010/main" r:embed="rId7"/>
              </p:ext>
            </p:extLst>
          </p:nvPr>
        </p:nvPicPr>
        <p:blipFill>
          <a:blip r:embed="rId16"/>
          <a:stretch>
            <a:fillRect/>
          </a:stretch>
        </p:blipFill>
        <p:spPr>
          <a:xfrm>
            <a:off x="8094133" y="9011972"/>
            <a:ext cx="6502401" cy="3911601"/>
          </a:xfrm>
          <a:prstGeom prst="rect">
            <a:avLst/>
          </a:prstGeom>
          <a:ln w="12700">
            <a:miter lim="400000"/>
          </a:ln>
        </p:spPr>
      </p:pic>
      <p:sp>
        <p:nvSpPr>
          <p:cNvPr id="483" name="MinT (Ours)"/>
          <p:cNvSpPr txBox="1"/>
          <p:nvPr/>
        </p:nvSpPr>
        <p:spPr>
          <a:xfrm>
            <a:off x="18098856" y="5235064"/>
            <a:ext cx="2679354" cy="6200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3600" b="1">
                <a:latin typeface="Arial"/>
                <a:ea typeface="Arial"/>
                <a:cs typeface="Arial"/>
                <a:sym typeface="Arial"/>
              </a:defRPr>
            </a:lvl1pPr>
          </a:lstStyle>
          <a:p>
            <a:r>
              <a:t>MinT (Ours)</a:t>
            </a:r>
          </a:p>
        </p:txBody>
      </p:sp>
      <p:sp>
        <p:nvSpPr>
          <p:cNvPr id="484" name="Prompt: A man is typing on the laptop → touches his headphones → closes the laptop → stands up"/>
          <p:cNvSpPr txBox="1"/>
          <p:nvPr/>
        </p:nvSpPr>
        <p:spPr>
          <a:xfrm>
            <a:off x="1227083" y="2746027"/>
            <a:ext cx="17544099" cy="496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spcBef>
                <a:spcPts val="0"/>
              </a:spcBef>
              <a:defRPr sz="2800">
                <a:solidFill>
                  <a:srgbClr val="595959"/>
                </a:solidFill>
                <a:latin typeface="Arial"/>
                <a:ea typeface="Arial"/>
                <a:cs typeface="Arial"/>
                <a:sym typeface="Arial"/>
              </a:defRPr>
            </a:pPr>
            <a:r>
              <a:t>Prompt: </a:t>
            </a:r>
            <a:r>
              <a:rPr>
                <a:solidFill>
                  <a:srgbClr val="A96524"/>
                </a:solidFill>
              </a:rPr>
              <a:t>A man is typing on the laptop</a:t>
            </a:r>
            <a:r>
              <a:t> → </a:t>
            </a:r>
            <a:r>
              <a:rPr>
                <a:solidFill>
                  <a:srgbClr val="48742B"/>
                </a:solidFill>
              </a:rPr>
              <a:t>touches his headphones</a:t>
            </a:r>
            <a:r>
              <a:t> → </a:t>
            </a:r>
            <a:r>
              <a:rPr>
                <a:solidFill>
                  <a:srgbClr val="6B2248"/>
                </a:solidFill>
              </a:rPr>
              <a:t>closes the laptop</a:t>
            </a:r>
            <a:r>
              <a:t> → </a:t>
            </a:r>
            <a:r>
              <a:rPr>
                <a:solidFill>
                  <a:srgbClr val="3273B2"/>
                </a:solidFill>
              </a:rPr>
              <a:t>stands up</a:t>
            </a:r>
          </a:p>
        </p:txBody>
      </p:sp>
      <p:pic>
        <p:nvPicPr>
          <p:cNvPr id="485" name="res1024-man_laptop_static-0_subtitle.mp4" descr="res1024-man_laptop_static-0_subtitle.mp4"/>
          <p:cNvPicPr>
            <a:picLocks/>
          </p:cNvPicPr>
          <p:nvPr>
            <a:videoFile r:link="rId10"/>
            <p:extLst>
              <p:ext uri="{DAA4B4D4-6D71-4841-9C94-3DE7FCFB9230}">
                <p14:media xmlns:p14="http://schemas.microsoft.com/office/powerpoint/2010/main" r:embed="rId9"/>
              </p:ext>
            </p:extLst>
          </p:nvPr>
        </p:nvPicPr>
        <p:blipFill>
          <a:blip r:embed="rId17"/>
          <a:stretch>
            <a:fillRect/>
          </a:stretch>
        </p:blipFill>
        <p:spPr>
          <a:xfrm>
            <a:off x="14867466" y="6017370"/>
            <a:ext cx="9142135" cy="6814120"/>
          </a:xfrm>
          <a:prstGeom prst="rect">
            <a:avLst/>
          </a:prstGeom>
          <a:ln w="12700">
            <a:miter lim="400000"/>
          </a:ln>
        </p:spPr>
      </p:pic>
      <p:sp>
        <p:nvSpPr>
          <p:cNvPr id="486" name="Rectangle"/>
          <p:cNvSpPr/>
          <p:nvPr/>
        </p:nvSpPr>
        <p:spPr>
          <a:xfrm>
            <a:off x="14867466" y="11390606"/>
            <a:ext cx="9142135" cy="1940383"/>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4" name="灯片编号占位符 3">
            <a:extLst>
              <a:ext uri="{FF2B5EF4-FFF2-40B4-BE49-F238E27FC236}">
                <a16:creationId xmlns:a16="http://schemas.microsoft.com/office/drawing/2014/main" id="{38E7DC5C-7A4D-1D19-28D7-A0BBFADE0518}"/>
              </a:ext>
            </a:extLst>
          </p:cNvPr>
          <p:cNvSpPr>
            <a:spLocks noGrp="1"/>
          </p:cNvSpPr>
          <p:nvPr>
            <p:ph type="sldNum" sz="quarter" idx="2"/>
          </p:nvPr>
        </p:nvSpPr>
        <p:spPr/>
        <p:txBody>
          <a:bodyPr/>
          <a:lstStyle/>
          <a:p>
            <a:fld id="{86CB4B4D-7CA3-9044-876B-883B54F8677D}" type="slidenum">
              <a:rPr lang="en-US" altLang="zh-CN" smtClean="0"/>
              <a:t>39</a:t>
            </a:fld>
            <a:endParaRPr lang="zh-CN" altLang="en-US"/>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25" fill="hold"/>
                                        <p:tgtEl>
                                          <p:spTgt spid="48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125" fill="hold"/>
                                        <p:tgtEl>
                                          <p:spTgt spid="479"/>
                                        </p:tgtEl>
                                      </p:cBhvr>
                                    </p:cmd>
                                  </p:childTnLst>
                                </p:cTn>
                              </p:par>
                              <p:par>
                                <p:cTn id="11" presetID="1" presetClass="mediacall" presetSubtype="0" fill="hold" nodeType="withEffect">
                                  <p:stCondLst>
                                    <p:cond delay="0"/>
                                  </p:stCondLst>
                                  <p:childTnLst>
                                    <p:cmd type="call" cmd="playFrom(0.0)">
                                      <p:cBhvr>
                                        <p:cTn id="12" dur="5434" fill="hold"/>
                                        <p:tgtEl>
                                          <p:spTgt spid="480"/>
                                        </p:tgtEl>
                                      </p:cBhvr>
                                    </p:cmd>
                                  </p:childTnLst>
                                </p:cTn>
                              </p:par>
                              <p:par>
                                <p:cTn id="13" presetID="1" presetClass="mediacall" presetSubtype="0" fill="hold" nodeType="withEffect">
                                  <p:stCondLst>
                                    <p:cond delay="0"/>
                                  </p:stCondLst>
                                  <p:childTnLst>
                                    <p:cmd type="call" cmd="playFrom(0.0)">
                                      <p:cBhvr>
                                        <p:cTn id="14" dur="10434" fill="hold"/>
                                        <p:tgtEl>
                                          <p:spTgt spid="481"/>
                                        </p:tgtEl>
                                      </p:cBhvr>
                                    </p:cmd>
                                  </p:childTnLst>
                                </p:cTn>
                              </p:par>
                              <p:par>
                                <p:cTn id="15" presetID="1" presetClass="mediacall" presetSubtype="0" fill="hold" nodeType="withEffect">
                                  <p:stCondLst>
                                    <p:cond delay="0"/>
                                  </p:stCondLst>
                                  <p:childTnLst>
                                    <p:cmd type="call" cmd="playFrom(0.0)">
                                      <p:cBhvr>
                                        <p:cTn id="16" dur="10667" fill="hold"/>
                                        <p:tgtEl>
                                          <p:spTgt spid="48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7" repeatCount="indefinite" fill="hold" display="0">
                  <p:stCondLst>
                    <p:cond delay="indefinite"/>
                  </p:stCondLst>
                </p:cTn>
                <p:tgtEl>
                  <p:spTgt spid="479"/>
                </p:tgtEl>
              </p:cMediaNode>
            </p:video>
            <p:video>
              <p:cMediaNode vol="100000">
                <p:cTn id="18" repeatCount="indefinite" fill="hold" display="0">
                  <p:stCondLst>
                    <p:cond delay="indefinite"/>
                  </p:stCondLst>
                </p:cTn>
                <p:tgtEl>
                  <p:spTgt spid="480"/>
                </p:tgtEl>
              </p:cMediaNode>
            </p:video>
            <p:video>
              <p:cMediaNode vol="100000">
                <p:cTn id="19" repeatCount="indefinite" fill="hold" display="0">
                  <p:stCondLst>
                    <p:cond delay="indefinite"/>
                  </p:stCondLst>
                </p:cTn>
                <p:tgtEl>
                  <p:spTgt spid="481"/>
                </p:tgtEl>
              </p:cMediaNode>
            </p:video>
            <p:video>
              <p:cMediaNode vol="100000">
                <p:cTn id="20" repeatCount="indefinite" fill="hold" display="0">
                  <p:stCondLst>
                    <p:cond delay="indefinite"/>
                  </p:stCondLst>
                </p:cTn>
                <p:tgtEl>
                  <p:spTgt spid="482"/>
                </p:tgtEl>
              </p:cMediaNode>
            </p:video>
            <p:video>
              <p:cMediaNode vol="100000">
                <p:cTn id="21" repeatCount="indefinite" fill="hold" display="0">
                  <p:stCondLst>
                    <p:cond delay="indefinite"/>
                  </p:stCondLst>
                </p:cTn>
                <p:tgtEl>
                  <p:spTgt spid="48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Task: Multi-Event Video Generation"/>
          <p:cNvSpPr txBox="1"/>
          <p:nvPr/>
        </p:nvSpPr>
        <p:spPr>
          <a:xfrm>
            <a:off x="1102502" y="1306123"/>
            <a:ext cx="15424696" cy="1113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7200" b="1">
                <a:solidFill>
                  <a:srgbClr val="202124"/>
                </a:solidFill>
                <a:latin typeface="Arial"/>
                <a:ea typeface="Arial"/>
                <a:cs typeface="Arial"/>
                <a:sym typeface="Arial"/>
              </a:defRPr>
            </a:lvl1pPr>
          </a:lstStyle>
          <a:p>
            <a:r>
              <a:t>Task: Multi-Event Video Generation</a:t>
            </a:r>
          </a:p>
        </p:txBody>
      </p:sp>
      <p:sp>
        <p:nvSpPr>
          <p:cNvPr id="167" name="SOTA video models ignore some events, or merge multiple events together"/>
          <p:cNvSpPr txBox="1"/>
          <p:nvPr/>
        </p:nvSpPr>
        <p:spPr>
          <a:xfrm>
            <a:off x="1202266" y="2890378"/>
            <a:ext cx="20844620" cy="656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defTabSz="457200">
              <a:lnSpc>
                <a:spcPct val="150000"/>
              </a:lnSpc>
              <a:spcBef>
                <a:spcPts val="0"/>
              </a:spcBef>
              <a:defRPr sz="4000">
                <a:solidFill>
                  <a:srgbClr val="202124"/>
                </a:solidFill>
                <a:latin typeface="Arial"/>
                <a:ea typeface="Arial"/>
                <a:cs typeface="Arial"/>
                <a:sym typeface="Arial"/>
              </a:defRPr>
            </a:lvl1pPr>
          </a:lstStyle>
          <a:p>
            <a:r>
              <a:t>SOTA video models ignore some events, or merge multiple events together</a:t>
            </a:r>
          </a:p>
        </p:txBody>
      </p:sp>
      <p:pic>
        <p:nvPicPr>
          <p:cNvPr id="168" name="cogvideox-man_arms_actions.mp4" descr="cogvideox-man_arms_actions.mp4"/>
          <p:cNvPicPr>
            <a:picLocks/>
          </p:cNvPicPr>
          <p:nvPr>
            <a:videoFile r:link="rId2"/>
            <p:extLst>
              <p:ext uri="{DAA4B4D4-6D71-4841-9C94-3DE7FCFB9230}">
                <p14:media xmlns:p14="http://schemas.microsoft.com/office/powerpoint/2010/main" r:embed="rId1"/>
              </p:ext>
            </p:extLst>
          </p:nvPr>
        </p:nvPicPr>
        <p:blipFill>
          <a:blip r:embed="rId13"/>
          <a:stretch>
            <a:fillRect/>
          </a:stretch>
        </p:blipFill>
        <p:spPr>
          <a:xfrm>
            <a:off x="1405466" y="5123864"/>
            <a:ext cx="6096001" cy="4064001"/>
          </a:xfrm>
          <a:prstGeom prst="rect">
            <a:avLst/>
          </a:prstGeom>
          <a:ln w="12700">
            <a:miter lim="400000"/>
          </a:ln>
        </p:spPr>
      </p:pic>
      <p:pic>
        <p:nvPicPr>
          <p:cNvPr id="169" name="mochi-man_arms_actions.mp4" descr="mochi-man_arms_actions.mp4"/>
          <p:cNvPicPr>
            <a:picLocks/>
          </p:cNvPicPr>
          <p:nvPr>
            <a:videoFile r:link="rId4"/>
            <p:extLst>
              <p:ext uri="{DAA4B4D4-6D71-4841-9C94-3DE7FCFB9230}">
                <p14:media xmlns:p14="http://schemas.microsoft.com/office/powerpoint/2010/main" r:embed="rId3"/>
              </p:ext>
            </p:extLst>
          </p:nvPr>
        </p:nvPicPr>
        <p:blipFill>
          <a:blip r:embed="rId14"/>
          <a:stretch>
            <a:fillRect/>
          </a:stretch>
        </p:blipFill>
        <p:spPr>
          <a:xfrm>
            <a:off x="8297333" y="5430581"/>
            <a:ext cx="6096001" cy="3450567"/>
          </a:xfrm>
          <a:prstGeom prst="rect">
            <a:avLst/>
          </a:prstGeom>
          <a:ln w="12700">
            <a:miter lim="400000"/>
          </a:ln>
        </p:spPr>
      </p:pic>
      <p:pic>
        <p:nvPicPr>
          <p:cNvPr id="170" name="kling-man_arms_actions.mp4" descr="kling-man_arms_actions.mp4"/>
          <p:cNvPicPr>
            <a:picLocks/>
          </p:cNvPicPr>
          <p:nvPr>
            <a:videoFile r:link="rId6"/>
            <p:extLst>
              <p:ext uri="{DAA4B4D4-6D71-4841-9C94-3DE7FCFB9230}">
                <p14:media xmlns:p14="http://schemas.microsoft.com/office/powerpoint/2010/main" r:embed="rId5"/>
              </p:ext>
            </p:extLst>
          </p:nvPr>
        </p:nvPicPr>
        <p:blipFill>
          <a:blip r:embed="rId15"/>
          <a:stretch>
            <a:fillRect/>
          </a:stretch>
        </p:blipFill>
        <p:spPr>
          <a:xfrm>
            <a:off x="1405466" y="9811816"/>
            <a:ext cx="6096001" cy="3429001"/>
          </a:xfrm>
          <a:prstGeom prst="rect">
            <a:avLst/>
          </a:prstGeom>
          <a:ln w="12700">
            <a:miter lim="400000"/>
          </a:ln>
        </p:spPr>
      </p:pic>
      <p:sp>
        <p:nvSpPr>
          <p:cNvPr id="171" name="CogVideoX-5B"/>
          <p:cNvSpPr txBox="1"/>
          <p:nvPr/>
        </p:nvSpPr>
        <p:spPr>
          <a:xfrm>
            <a:off x="3223340" y="4648442"/>
            <a:ext cx="2460254" cy="496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2800">
                <a:solidFill>
                  <a:srgbClr val="595959"/>
                </a:solidFill>
                <a:latin typeface="Arial"/>
                <a:ea typeface="Arial"/>
                <a:cs typeface="Arial"/>
                <a:sym typeface="Arial"/>
              </a:defRPr>
            </a:lvl1pPr>
          </a:lstStyle>
          <a:p>
            <a:r>
              <a:rPr dirty="0"/>
              <a:t>CogVideoX-5B</a:t>
            </a:r>
          </a:p>
        </p:txBody>
      </p:sp>
      <p:sp>
        <p:nvSpPr>
          <p:cNvPr id="172" name="Mochi 1"/>
          <p:cNvSpPr txBox="1"/>
          <p:nvPr/>
        </p:nvSpPr>
        <p:spPr>
          <a:xfrm>
            <a:off x="10665622" y="4939475"/>
            <a:ext cx="1359422" cy="4963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2800">
                <a:solidFill>
                  <a:srgbClr val="595959"/>
                </a:solidFill>
                <a:latin typeface="Arial"/>
                <a:ea typeface="Arial"/>
                <a:cs typeface="Arial"/>
                <a:sym typeface="Arial"/>
              </a:defRPr>
            </a:lvl1pPr>
          </a:lstStyle>
          <a:p>
            <a:r>
              <a:t>Mochi 1</a:t>
            </a:r>
          </a:p>
        </p:txBody>
      </p:sp>
      <p:sp>
        <p:nvSpPr>
          <p:cNvPr id="173" name="Kling 1.5"/>
          <p:cNvSpPr txBox="1"/>
          <p:nvPr/>
        </p:nvSpPr>
        <p:spPr>
          <a:xfrm>
            <a:off x="3704389" y="9306449"/>
            <a:ext cx="1498155" cy="4963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2800">
                <a:solidFill>
                  <a:srgbClr val="595959"/>
                </a:solidFill>
                <a:latin typeface="Arial"/>
                <a:ea typeface="Arial"/>
                <a:cs typeface="Arial"/>
                <a:sym typeface="Arial"/>
              </a:defRPr>
            </a:lvl1pPr>
          </a:lstStyle>
          <a:p>
            <a:r>
              <a:t>Kling 1.5</a:t>
            </a:r>
          </a:p>
        </p:txBody>
      </p:sp>
      <p:sp>
        <p:nvSpPr>
          <p:cNvPr id="174" name="Prompt: A man raises his arms up, then lowers them down, then extends to his left, and finally to his right"/>
          <p:cNvSpPr txBox="1"/>
          <p:nvPr/>
        </p:nvSpPr>
        <p:spPr>
          <a:xfrm>
            <a:off x="1227083" y="3973019"/>
            <a:ext cx="17544099" cy="533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spcBef>
                <a:spcPts val="0"/>
              </a:spcBef>
              <a:defRPr sz="2800">
                <a:solidFill>
                  <a:srgbClr val="595959"/>
                </a:solidFill>
                <a:latin typeface="Arial"/>
                <a:ea typeface="Arial"/>
                <a:cs typeface="Arial"/>
                <a:sym typeface="Arial"/>
              </a:defRPr>
            </a:pPr>
            <a:r>
              <a:rPr dirty="0"/>
              <a:t>Prompt: A man </a:t>
            </a:r>
            <a:r>
              <a:rPr dirty="0">
                <a:solidFill>
                  <a:schemeClr val="accent5">
                    <a:hueOff val="-82419"/>
                    <a:satOff val="-9513"/>
                    <a:lumOff val="-16343"/>
                  </a:schemeClr>
                </a:solidFill>
              </a:rPr>
              <a:t>raises his arms up</a:t>
            </a:r>
            <a:r>
              <a:rPr dirty="0"/>
              <a:t>, </a:t>
            </a:r>
            <a:r>
              <a:rPr i="1" dirty="0"/>
              <a:t>then</a:t>
            </a:r>
            <a:r>
              <a:rPr dirty="0"/>
              <a:t> lowers them </a:t>
            </a:r>
            <a:r>
              <a:rPr dirty="0">
                <a:solidFill>
                  <a:schemeClr val="accent5">
                    <a:hueOff val="-82419"/>
                    <a:satOff val="-9513"/>
                    <a:lumOff val="-16343"/>
                  </a:schemeClr>
                </a:solidFill>
              </a:rPr>
              <a:t>down</a:t>
            </a:r>
            <a:r>
              <a:rPr dirty="0"/>
              <a:t>, </a:t>
            </a:r>
            <a:r>
              <a:rPr i="1" dirty="0"/>
              <a:t>then</a:t>
            </a:r>
            <a:r>
              <a:rPr dirty="0"/>
              <a:t> extends to his </a:t>
            </a:r>
            <a:r>
              <a:rPr dirty="0">
                <a:solidFill>
                  <a:schemeClr val="accent5">
                    <a:hueOff val="-82419"/>
                    <a:satOff val="-9513"/>
                    <a:lumOff val="-16343"/>
                  </a:schemeClr>
                </a:solidFill>
              </a:rPr>
              <a:t>left</a:t>
            </a:r>
            <a:r>
              <a:rPr dirty="0"/>
              <a:t>, and </a:t>
            </a:r>
            <a:r>
              <a:rPr i="1" dirty="0"/>
              <a:t>finally</a:t>
            </a:r>
            <a:r>
              <a:rPr dirty="0"/>
              <a:t> to his </a:t>
            </a:r>
            <a:r>
              <a:rPr dirty="0">
                <a:solidFill>
                  <a:schemeClr val="accent5">
                    <a:hueOff val="-82419"/>
                    <a:satOff val="-9513"/>
                    <a:lumOff val="-16343"/>
                  </a:schemeClr>
                </a:solidFill>
              </a:rPr>
              <a:t>right</a:t>
            </a:r>
          </a:p>
        </p:txBody>
      </p:sp>
      <p:pic>
        <p:nvPicPr>
          <p:cNvPr id="175" name="gen3-man_arms_actions.mp4" descr="gen3-man_arms_actions.mp4"/>
          <p:cNvPicPr>
            <a:picLocks/>
          </p:cNvPicPr>
          <p:nvPr>
            <a:videoFile r:link="rId8"/>
            <p:extLst>
              <p:ext uri="{DAA4B4D4-6D71-4841-9C94-3DE7FCFB9230}">
                <p14:media xmlns:p14="http://schemas.microsoft.com/office/powerpoint/2010/main" r:embed="rId7"/>
              </p:ext>
            </p:extLst>
          </p:nvPr>
        </p:nvPicPr>
        <p:blipFill>
          <a:blip r:embed="rId16"/>
          <a:stretch>
            <a:fillRect/>
          </a:stretch>
        </p:blipFill>
        <p:spPr>
          <a:xfrm>
            <a:off x="8297333" y="9697516"/>
            <a:ext cx="6096001" cy="3657601"/>
          </a:xfrm>
          <a:prstGeom prst="rect">
            <a:avLst/>
          </a:prstGeom>
          <a:ln w="12700">
            <a:miter lim="400000"/>
          </a:ln>
        </p:spPr>
      </p:pic>
      <p:sp>
        <p:nvSpPr>
          <p:cNvPr id="176" name="Gen3-Alpha"/>
          <p:cNvSpPr txBox="1"/>
          <p:nvPr/>
        </p:nvSpPr>
        <p:spPr>
          <a:xfrm>
            <a:off x="10339279" y="9187865"/>
            <a:ext cx="2012108" cy="4963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2800">
                <a:solidFill>
                  <a:srgbClr val="595959"/>
                </a:solidFill>
                <a:latin typeface="Arial"/>
                <a:ea typeface="Arial"/>
                <a:cs typeface="Arial"/>
                <a:sym typeface="Arial"/>
              </a:defRPr>
            </a:lvl1pPr>
          </a:lstStyle>
          <a:p>
            <a:r>
              <a:rPr dirty="0"/>
              <a:t>Gen3-Alpha</a:t>
            </a:r>
          </a:p>
        </p:txBody>
      </p:sp>
      <p:sp>
        <p:nvSpPr>
          <p:cNvPr id="177" name="CogVideoX: https://huggingface.co/spaces/THUDM/CogVideoX-5B-Space…"/>
          <p:cNvSpPr txBox="1"/>
          <p:nvPr/>
        </p:nvSpPr>
        <p:spPr>
          <a:xfrm>
            <a:off x="15041033" y="11982715"/>
            <a:ext cx="8435157" cy="14319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b">
            <a:spAutoFit/>
          </a:bodyPr>
          <a:lstStyle/>
          <a:p>
            <a:pPr defTabSz="457200">
              <a:lnSpc>
                <a:spcPct val="120000"/>
              </a:lnSpc>
              <a:spcBef>
                <a:spcPts val="0"/>
              </a:spcBef>
              <a:defRPr sz="2000">
                <a:solidFill>
                  <a:srgbClr val="595959"/>
                </a:solidFill>
                <a:latin typeface="Arial"/>
                <a:ea typeface="Arial"/>
                <a:cs typeface="Arial"/>
                <a:sym typeface="Arial"/>
              </a:defRPr>
            </a:pPr>
            <a:r>
              <a:t>CogVideoX: </a:t>
            </a:r>
            <a:r>
              <a:rPr u="sng">
                <a:solidFill>
                  <a:schemeClr val="accent1">
                    <a:lumOff val="-13575"/>
                  </a:schemeClr>
                </a:solidFill>
                <a:hlinkClick r:id="rId17"/>
              </a:rPr>
              <a:t>https://huggingface.co/spaces/THUDM/CogVideoX-5B-Space</a:t>
            </a:r>
          </a:p>
          <a:p>
            <a:pPr defTabSz="457200">
              <a:lnSpc>
                <a:spcPct val="120000"/>
              </a:lnSpc>
              <a:spcBef>
                <a:spcPts val="0"/>
              </a:spcBef>
              <a:defRPr sz="2000">
                <a:solidFill>
                  <a:srgbClr val="595959"/>
                </a:solidFill>
                <a:latin typeface="Arial"/>
                <a:ea typeface="Arial"/>
                <a:cs typeface="Arial"/>
                <a:sym typeface="Arial"/>
              </a:defRPr>
            </a:pPr>
            <a:r>
              <a:t>Mochi 1: </a:t>
            </a:r>
            <a:r>
              <a:rPr u="sng">
                <a:solidFill>
                  <a:schemeClr val="accent1">
                    <a:lumOff val="-13575"/>
                  </a:schemeClr>
                </a:solidFill>
                <a:hlinkClick r:id="rId18"/>
              </a:rPr>
              <a:t>https://www.genmo.ai/</a:t>
            </a:r>
            <a:endParaRPr>
              <a:solidFill>
                <a:schemeClr val="accent1">
                  <a:lumOff val="-13575"/>
                </a:schemeClr>
              </a:solidFill>
            </a:endParaRPr>
          </a:p>
          <a:p>
            <a:pPr defTabSz="457200">
              <a:lnSpc>
                <a:spcPct val="120000"/>
              </a:lnSpc>
              <a:spcBef>
                <a:spcPts val="0"/>
              </a:spcBef>
              <a:defRPr sz="2000">
                <a:solidFill>
                  <a:srgbClr val="595959"/>
                </a:solidFill>
                <a:latin typeface="Arial"/>
                <a:ea typeface="Arial"/>
                <a:cs typeface="Arial"/>
                <a:sym typeface="Arial"/>
              </a:defRPr>
            </a:pPr>
            <a:r>
              <a:t>Gen3-Alpha: </a:t>
            </a:r>
            <a:r>
              <a:rPr u="sng">
                <a:solidFill>
                  <a:schemeClr val="accent1">
                    <a:lumOff val="-13575"/>
                  </a:schemeClr>
                </a:solidFill>
                <a:hlinkClick r:id="rId19"/>
              </a:rPr>
              <a:t>https://runwayml.com/</a:t>
            </a:r>
          </a:p>
          <a:p>
            <a:pPr defTabSz="457200">
              <a:lnSpc>
                <a:spcPct val="120000"/>
              </a:lnSpc>
              <a:spcBef>
                <a:spcPts val="0"/>
              </a:spcBef>
              <a:defRPr sz="2000">
                <a:solidFill>
                  <a:srgbClr val="595959"/>
                </a:solidFill>
                <a:latin typeface="Arial"/>
                <a:ea typeface="Arial"/>
                <a:cs typeface="Arial"/>
                <a:sym typeface="Arial"/>
              </a:defRPr>
            </a:pPr>
            <a:r>
              <a:t>Kling 1.5: </a:t>
            </a:r>
            <a:r>
              <a:rPr u="sng">
                <a:solidFill>
                  <a:schemeClr val="accent1">
                    <a:lumOff val="-13575"/>
                  </a:schemeClr>
                </a:solidFill>
                <a:hlinkClick r:id="rId20"/>
              </a:rPr>
              <a:t>https://klingai.com/</a:t>
            </a:r>
          </a:p>
        </p:txBody>
      </p:sp>
      <p:pic>
        <p:nvPicPr>
          <p:cNvPr id="2" name="sora-man_arms_actions">
            <a:hlinkClick r:id="" action="ppaction://media"/>
            <a:extLst>
              <a:ext uri="{FF2B5EF4-FFF2-40B4-BE49-F238E27FC236}">
                <a16:creationId xmlns:a16="http://schemas.microsoft.com/office/drawing/2014/main" id="{496FC364-B97E-F432-418B-8DD3EBBCA439}"/>
              </a:ext>
            </a:extLst>
          </p:cNvPr>
          <p:cNvPicPr>
            <a:picLocks noChangeAspect="1"/>
          </p:cNvPicPr>
          <p:nvPr>
            <a:videoFile r:link="rId10"/>
            <p:extLst>
              <p:ext uri="{DAA4B4D4-6D71-4841-9C94-3DE7FCFB9230}">
                <p14:media xmlns:p14="http://schemas.microsoft.com/office/powerpoint/2010/main" r:embed="rId9"/>
              </p:ext>
            </p:extLst>
          </p:nvPr>
        </p:nvPicPr>
        <p:blipFill>
          <a:blip r:embed="rId21"/>
          <a:stretch>
            <a:fillRect/>
          </a:stretch>
        </p:blipFill>
        <p:spPr>
          <a:xfrm>
            <a:off x="15279177" y="6937959"/>
            <a:ext cx="8005914" cy="4499811"/>
          </a:xfrm>
          <a:prstGeom prst="rect">
            <a:avLst/>
          </a:prstGeom>
        </p:spPr>
      </p:pic>
      <p:sp>
        <p:nvSpPr>
          <p:cNvPr id="3" name="Gen3-Alpha">
            <a:extLst>
              <a:ext uri="{FF2B5EF4-FFF2-40B4-BE49-F238E27FC236}">
                <a16:creationId xmlns:a16="http://schemas.microsoft.com/office/drawing/2014/main" id="{309EFDBF-DA3E-FB08-2E1E-44DB3534CE25}"/>
              </a:ext>
            </a:extLst>
          </p:cNvPr>
          <p:cNvSpPr txBox="1"/>
          <p:nvPr/>
        </p:nvSpPr>
        <p:spPr>
          <a:xfrm>
            <a:off x="15279177" y="6324521"/>
            <a:ext cx="8005914" cy="533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defTabSz="457200">
              <a:spcBef>
                <a:spcPts val="0"/>
              </a:spcBef>
              <a:defRPr sz="2800">
                <a:solidFill>
                  <a:srgbClr val="595959"/>
                </a:solidFill>
                <a:latin typeface="Arial"/>
                <a:ea typeface="Arial"/>
                <a:cs typeface="Arial"/>
                <a:sym typeface="Arial"/>
              </a:defRPr>
            </a:lvl1pPr>
          </a:lstStyle>
          <a:p>
            <a:pPr algn="ctr"/>
            <a:r>
              <a:rPr lang="en-US" dirty="0"/>
              <a:t>OpenAI Sora (</a:t>
            </a:r>
            <a:r>
              <a:rPr lang="en-US" b="1" dirty="0"/>
              <a:t>storyboard</a:t>
            </a:r>
            <a:r>
              <a:rPr lang="en-US" dirty="0"/>
              <a:t>)</a:t>
            </a:r>
            <a:endParaRPr dirty="0"/>
          </a:p>
        </p:txBody>
      </p:sp>
      <p:sp>
        <p:nvSpPr>
          <p:cNvPr id="6" name="灯片编号占位符 5">
            <a:extLst>
              <a:ext uri="{FF2B5EF4-FFF2-40B4-BE49-F238E27FC236}">
                <a16:creationId xmlns:a16="http://schemas.microsoft.com/office/drawing/2014/main" id="{CA8863CB-0C45-A7EB-6A4D-B858DB4A049F}"/>
              </a:ext>
            </a:extLst>
          </p:cNvPr>
          <p:cNvSpPr>
            <a:spLocks noGrp="1"/>
          </p:cNvSpPr>
          <p:nvPr>
            <p:ph type="sldNum" sz="quarter" idx="2"/>
          </p:nvPr>
        </p:nvSpPr>
        <p:spPr/>
        <p:txBody>
          <a:bodyPr/>
          <a:lstStyle/>
          <a:p>
            <a:fld id="{86CB4B4D-7CA3-9044-876B-883B54F8677D}" type="slidenum">
              <a:rPr lang="en-US" altLang="zh-CN" smtClean="0"/>
              <a:t>4</a:t>
            </a:fld>
            <a:endParaRPr lang="zh-CN" alt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25" fill="hold"/>
                                        <p:tgtEl>
                                          <p:spTgt spid="16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434" fill="hold"/>
                                        <p:tgtEl>
                                          <p:spTgt spid="169"/>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434" fill="hold"/>
                                        <p:tgtEl>
                                          <p:spTgt spid="170"/>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0667" fill="hold"/>
                                        <p:tgtEl>
                                          <p:spTgt spid="175"/>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3" fill="hold" display="0">
                  <p:stCondLst>
                    <p:cond delay="indefinite"/>
                  </p:stCondLst>
                </p:cTn>
                <p:tgtEl>
                  <p:spTgt spid="168"/>
                </p:tgtEl>
              </p:cMediaNode>
            </p:video>
            <p:seq concurrent="1" prevAc="none" nextAc="seek">
              <p:cTn id="24" restart="whenNotActive" fill="hold" evtFilter="cancelBubble" nodeType="interactiveSeq">
                <p:stCondLst>
                  <p:cond evt="onClick" delay="0">
                    <p:tgtEl>
                      <p:spTgt spid="168"/>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68"/>
                                        </p:tgtEl>
                                      </p:cBhvr>
                                    </p:cmd>
                                  </p:childTnLst>
                                </p:cTn>
                              </p:par>
                            </p:childTnLst>
                          </p:cTn>
                        </p:par>
                      </p:childTnLst>
                    </p:cTn>
                  </p:par>
                </p:childTnLst>
              </p:cTn>
              <p:nextCondLst>
                <p:cond evt="onClick" delay="0">
                  <p:tgtEl>
                    <p:spTgt spid="168"/>
                  </p:tgtEl>
                </p:cond>
              </p:nextCondLst>
            </p:seq>
            <p:video>
              <p:cMediaNode vol="100000">
                <p:cTn id="29" fill="hold" display="0">
                  <p:stCondLst>
                    <p:cond delay="indefinite"/>
                  </p:stCondLst>
                </p:cTn>
                <p:tgtEl>
                  <p:spTgt spid="169"/>
                </p:tgtEl>
              </p:cMediaNode>
            </p:video>
            <p:video>
              <p:cMediaNode vol="100000">
                <p:cTn id="30" fill="hold" display="0">
                  <p:stCondLst>
                    <p:cond delay="indefinite"/>
                  </p:stCondLst>
                </p:cTn>
                <p:tgtEl>
                  <p:spTgt spid="170"/>
                </p:tgtEl>
              </p:cMediaNode>
            </p:video>
            <p:video>
              <p:cMediaNode vol="100000">
                <p:cTn id="31" fill="hold" display="0">
                  <p:stCondLst>
                    <p:cond delay="indefinite"/>
                  </p:stCondLst>
                </p:cTn>
                <p:tgtEl>
                  <p:spTgt spid="175"/>
                </p:tgtEl>
              </p:cMediaNode>
            </p:video>
            <p:video>
              <p:cMediaNode vol="80000">
                <p:cTn id="32" fill="hold" display="0">
                  <p:stCondLst>
                    <p:cond delay="indefinite"/>
                  </p:stCondLst>
                </p:cTn>
                <p:tgtEl>
                  <p:spTgt spid="2"/>
                </p:tgtEl>
              </p:cMediaNode>
            </p:video>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A qr code on a white background&#10;&#10;AI 生成的内容可能不正确。">
            <a:extLst>
              <a:ext uri="{FF2B5EF4-FFF2-40B4-BE49-F238E27FC236}">
                <a16:creationId xmlns:a16="http://schemas.microsoft.com/office/drawing/2014/main" id="{2D5533DA-0216-2C0E-02C4-D61D3F77E37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920292" y="176863"/>
            <a:ext cx="3287037" cy="3287037"/>
          </a:xfrm>
          <a:prstGeom prst="rect">
            <a:avLst/>
          </a:prstGeom>
        </p:spPr>
      </p:pic>
      <p:sp>
        <p:nvSpPr>
          <p:cNvPr id="488" name="Comparison with SOTA Models"/>
          <p:cNvSpPr txBox="1"/>
          <p:nvPr/>
        </p:nvSpPr>
        <p:spPr>
          <a:xfrm>
            <a:off x="1102502" y="1306123"/>
            <a:ext cx="13627597" cy="1113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7200" b="1">
                <a:solidFill>
                  <a:srgbClr val="202124"/>
                </a:solidFill>
                <a:latin typeface="Arial"/>
                <a:ea typeface="Arial"/>
                <a:cs typeface="Arial"/>
                <a:sym typeface="Arial"/>
              </a:defRPr>
            </a:lvl1pPr>
          </a:lstStyle>
          <a:p>
            <a:r>
              <a:t>Comparison with SOTA Models</a:t>
            </a:r>
          </a:p>
        </p:txBody>
      </p:sp>
      <p:sp>
        <p:nvSpPr>
          <p:cNvPr id="489" name="CogVideoX-5B"/>
          <p:cNvSpPr txBox="1"/>
          <p:nvPr/>
        </p:nvSpPr>
        <p:spPr>
          <a:xfrm>
            <a:off x="3223340" y="3578169"/>
            <a:ext cx="2460254" cy="496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2800">
                <a:solidFill>
                  <a:srgbClr val="595959"/>
                </a:solidFill>
                <a:latin typeface="Arial"/>
                <a:ea typeface="Arial"/>
                <a:cs typeface="Arial"/>
                <a:sym typeface="Arial"/>
              </a:defRPr>
            </a:lvl1pPr>
          </a:lstStyle>
          <a:p>
            <a:r>
              <a:t>CogVideoX-5B</a:t>
            </a:r>
          </a:p>
        </p:txBody>
      </p:sp>
      <p:sp>
        <p:nvSpPr>
          <p:cNvPr id="490" name="Mochi 1"/>
          <p:cNvSpPr txBox="1"/>
          <p:nvPr/>
        </p:nvSpPr>
        <p:spPr>
          <a:xfrm>
            <a:off x="10665622" y="3578169"/>
            <a:ext cx="1359422" cy="496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2800">
                <a:solidFill>
                  <a:srgbClr val="595959"/>
                </a:solidFill>
                <a:latin typeface="Arial"/>
                <a:ea typeface="Arial"/>
                <a:cs typeface="Arial"/>
                <a:sym typeface="Arial"/>
              </a:defRPr>
            </a:lvl1pPr>
          </a:lstStyle>
          <a:p>
            <a:r>
              <a:t>Mochi 1</a:t>
            </a:r>
          </a:p>
        </p:txBody>
      </p:sp>
      <p:sp>
        <p:nvSpPr>
          <p:cNvPr id="491" name="Kling 1.5"/>
          <p:cNvSpPr txBox="1"/>
          <p:nvPr/>
        </p:nvSpPr>
        <p:spPr>
          <a:xfrm>
            <a:off x="3704389" y="8629321"/>
            <a:ext cx="1498155" cy="496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2800">
                <a:solidFill>
                  <a:srgbClr val="595959"/>
                </a:solidFill>
                <a:latin typeface="Arial"/>
                <a:ea typeface="Arial"/>
                <a:cs typeface="Arial"/>
                <a:sym typeface="Arial"/>
              </a:defRPr>
            </a:lvl1pPr>
          </a:lstStyle>
          <a:p>
            <a:r>
              <a:t>Kling 1.5</a:t>
            </a:r>
          </a:p>
        </p:txBody>
      </p:sp>
      <p:sp>
        <p:nvSpPr>
          <p:cNvPr id="492" name="Gen3-Alpha"/>
          <p:cNvSpPr txBox="1"/>
          <p:nvPr/>
        </p:nvSpPr>
        <p:spPr>
          <a:xfrm>
            <a:off x="10339279" y="8524375"/>
            <a:ext cx="2012108" cy="4963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2800">
                <a:solidFill>
                  <a:srgbClr val="595959"/>
                </a:solidFill>
                <a:latin typeface="Arial"/>
                <a:ea typeface="Arial"/>
                <a:cs typeface="Arial"/>
                <a:sym typeface="Arial"/>
              </a:defRPr>
            </a:lvl1pPr>
          </a:lstStyle>
          <a:p>
            <a:r>
              <a:t>Gen3-Alpha</a:t>
            </a:r>
          </a:p>
        </p:txBody>
      </p:sp>
      <p:sp>
        <p:nvSpPr>
          <p:cNvPr id="493" name="MinT (Ours)"/>
          <p:cNvSpPr txBox="1"/>
          <p:nvPr/>
        </p:nvSpPr>
        <p:spPr>
          <a:xfrm>
            <a:off x="18098856" y="5235064"/>
            <a:ext cx="2679354" cy="6200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3600" b="1">
                <a:latin typeface="Arial"/>
                <a:ea typeface="Arial"/>
                <a:cs typeface="Arial"/>
                <a:sym typeface="Arial"/>
              </a:defRPr>
            </a:lvl1pPr>
          </a:lstStyle>
          <a:p>
            <a:r>
              <a:t>MinT (Ours)</a:t>
            </a:r>
          </a:p>
        </p:txBody>
      </p:sp>
      <p:sp>
        <p:nvSpPr>
          <p:cNvPr id="494" name="Prompt: A woman is tapping on her phone → takes a selfie → lowers the phone and taps → adjusts her hair"/>
          <p:cNvSpPr txBox="1"/>
          <p:nvPr/>
        </p:nvSpPr>
        <p:spPr>
          <a:xfrm>
            <a:off x="1227083" y="2746027"/>
            <a:ext cx="17544099" cy="496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spcBef>
                <a:spcPts val="0"/>
              </a:spcBef>
              <a:defRPr sz="2800">
                <a:solidFill>
                  <a:srgbClr val="595959"/>
                </a:solidFill>
                <a:latin typeface="Arial"/>
                <a:ea typeface="Arial"/>
                <a:cs typeface="Arial"/>
                <a:sym typeface="Arial"/>
              </a:defRPr>
            </a:pPr>
            <a:r>
              <a:t>Prompt: </a:t>
            </a:r>
            <a:r>
              <a:rPr>
                <a:solidFill>
                  <a:srgbClr val="A96524"/>
                </a:solidFill>
              </a:rPr>
              <a:t>A woman is tapping on her phone</a:t>
            </a:r>
            <a:r>
              <a:t> → </a:t>
            </a:r>
            <a:r>
              <a:rPr>
                <a:solidFill>
                  <a:srgbClr val="48742B"/>
                </a:solidFill>
              </a:rPr>
              <a:t>takes a selfie</a:t>
            </a:r>
            <a:r>
              <a:t> → </a:t>
            </a:r>
            <a:r>
              <a:rPr>
                <a:solidFill>
                  <a:srgbClr val="6B2248"/>
                </a:solidFill>
              </a:rPr>
              <a:t>lowers the phone and taps</a:t>
            </a:r>
            <a:r>
              <a:t> → </a:t>
            </a:r>
            <a:r>
              <a:rPr>
                <a:solidFill>
                  <a:srgbClr val="3273B2"/>
                </a:solidFill>
              </a:rPr>
              <a:t>adjusts her hair</a:t>
            </a:r>
          </a:p>
        </p:txBody>
      </p:sp>
      <p:sp>
        <p:nvSpPr>
          <p:cNvPr id="495" name="Rectangle"/>
          <p:cNvSpPr/>
          <p:nvPr/>
        </p:nvSpPr>
        <p:spPr>
          <a:xfrm>
            <a:off x="14867466" y="11448356"/>
            <a:ext cx="9142135" cy="1553617"/>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pic>
        <p:nvPicPr>
          <p:cNvPr id="496" name="cogvideox-72-resize_512.mp4" descr="cogvideox-72-resize_512.mp4"/>
          <p:cNvPicPr>
            <a:picLocks/>
          </p:cNvPicPr>
          <p:nvPr>
            <a:videoFile r:link="rId2"/>
            <p:extLst>
              <p:ext uri="{DAA4B4D4-6D71-4841-9C94-3DE7FCFB9230}">
                <p14:media xmlns:p14="http://schemas.microsoft.com/office/powerpoint/2010/main" r:embed="rId1"/>
              </p:ext>
            </p:extLst>
          </p:nvPr>
        </p:nvPicPr>
        <p:blipFill>
          <a:blip r:embed="rId14"/>
          <a:stretch>
            <a:fillRect/>
          </a:stretch>
        </p:blipFill>
        <p:spPr>
          <a:xfrm>
            <a:off x="1202266" y="4127755"/>
            <a:ext cx="6502401" cy="4343401"/>
          </a:xfrm>
          <a:prstGeom prst="rect">
            <a:avLst/>
          </a:prstGeom>
          <a:ln w="12700">
            <a:miter lim="400000"/>
          </a:ln>
        </p:spPr>
      </p:pic>
      <p:pic>
        <p:nvPicPr>
          <p:cNvPr id="497" name="mochi-72-resize_512.mp4" descr="mochi-72-resize_512.mp4"/>
          <p:cNvPicPr>
            <a:picLocks/>
          </p:cNvPicPr>
          <p:nvPr>
            <a:videoFile r:link="rId4"/>
            <p:extLst>
              <p:ext uri="{DAA4B4D4-6D71-4841-9C94-3DE7FCFB9230}">
                <p14:media xmlns:p14="http://schemas.microsoft.com/office/powerpoint/2010/main" r:embed="rId3"/>
              </p:ext>
            </p:extLst>
          </p:nvPr>
        </p:nvPicPr>
        <p:blipFill>
          <a:blip r:embed="rId15"/>
          <a:stretch>
            <a:fillRect/>
          </a:stretch>
        </p:blipFill>
        <p:spPr>
          <a:xfrm>
            <a:off x="8094133" y="4457955"/>
            <a:ext cx="6502401" cy="3683001"/>
          </a:xfrm>
          <a:prstGeom prst="rect">
            <a:avLst/>
          </a:prstGeom>
          <a:ln w="12700">
            <a:miter lim="400000"/>
          </a:ln>
        </p:spPr>
      </p:pic>
      <p:pic>
        <p:nvPicPr>
          <p:cNvPr id="498" name="kling-72-compressed-resize_512.mp4" descr="kling-72-compressed-resize_512.mp4"/>
          <p:cNvPicPr>
            <a:picLocks/>
          </p:cNvPicPr>
          <p:nvPr>
            <a:videoFile r:link="rId6"/>
            <p:extLst>
              <p:ext uri="{DAA4B4D4-6D71-4841-9C94-3DE7FCFB9230}">
                <p14:media xmlns:p14="http://schemas.microsoft.com/office/powerpoint/2010/main" r:embed="rId5"/>
              </p:ext>
            </p:extLst>
          </p:nvPr>
        </p:nvPicPr>
        <p:blipFill>
          <a:blip r:embed="rId16"/>
          <a:stretch>
            <a:fillRect/>
          </a:stretch>
        </p:blipFill>
        <p:spPr>
          <a:xfrm>
            <a:off x="1202266" y="9138972"/>
            <a:ext cx="6502401" cy="3657601"/>
          </a:xfrm>
          <a:prstGeom prst="rect">
            <a:avLst/>
          </a:prstGeom>
          <a:ln w="12700">
            <a:miter lim="400000"/>
          </a:ln>
        </p:spPr>
      </p:pic>
      <p:pic>
        <p:nvPicPr>
          <p:cNvPr id="499" name="gen3-72-resize_512.mp4" descr="gen3-72-resize_512.mp4"/>
          <p:cNvPicPr>
            <a:picLocks/>
          </p:cNvPicPr>
          <p:nvPr>
            <a:videoFile r:link="rId8"/>
            <p:extLst>
              <p:ext uri="{DAA4B4D4-6D71-4841-9C94-3DE7FCFB9230}">
                <p14:media xmlns:p14="http://schemas.microsoft.com/office/powerpoint/2010/main" r:embed="rId7"/>
              </p:ext>
            </p:extLst>
          </p:nvPr>
        </p:nvPicPr>
        <p:blipFill>
          <a:blip r:embed="rId17"/>
          <a:stretch>
            <a:fillRect/>
          </a:stretch>
        </p:blipFill>
        <p:spPr>
          <a:xfrm>
            <a:off x="8094133" y="9011972"/>
            <a:ext cx="6502401" cy="3911601"/>
          </a:xfrm>
          <a:prstGeom prst="rect">
            <a:avLst/>
          </a:prstGeom>
          <a:ln w="12700">
            <a:miter lim="400000"/>
          </a:ln>
        </p:spPr>
      </p:pic>
      <p:pic>
        <p:nvPicPr>
          <p:cNvPr id="500" name="072_subtitle.mp4" descr="072_subtitle.mp4"/>
          <p:cNvPicPr>
            <a:picLocks/>
          </p:cNvPicPr>
          <p:nvPr>
            <a:videoFile r:link="rId10"/>
            <p:extLst>
              <p:ext uri="{DAA4B4D4-6D71-4841-9C94-3DE7FCFB9230}">
                <p14:media xmlns:p14="http://schemas.microsoft.com/office/powerpoint/2010/main" r:embed="rId9"/>
              </p:ext>
            </p:extLst>
          </p:nvPr>
        </p:nvPicPr>
        <p:blipFill>
          <a:blip r:embed="rId18"/>
          <a:stretch>
            <a:fillRect/>
          </a:stretch>
        </p:blipFill>
        <p:spPr>
          <a:xfrm>
            <a:off x="15374532" y="6092906"/>
            <a:ext cx="8128001" cy="6043124"/>
          </a:xfrm>
          <a:prstGeom prst="rect">
            <a:avLst/>
          </a:prstGeom>
          <a:ln w="12700">
            <a:miter lim="400000"/>
          </a:ln>
        </p:spPr>
      </p:pic>
      <p:sp>
        <p:nvSpPr>
          <p:cNvPr id="501" name="Rectangle"/>
          <p:cNvSpPr/>
          <p:nvPr/>
        </p:nvSpPr>
        <p:spPr>
          <a:xfrm>
            <a:off x="14867465" y="10875297"/>
            <a:ext cx="9142136" cy="2048276"/>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503" name="More on our project page:…"/>
          <p:cNvSpPr txBox="1"/>
          <p:nvPr/>
        </p:nvSpPr>
        <p:spPr>
          <a:xfrm>
            <a:off x="16693806" y="1107289"/>
            <a:ext cx="4363965" cy="9817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20000"/>
              </a:lnSpc>
              <a:spcBef>
                <a:spcPts val="0"/>
              </a:spcBef>
              <a:defRPr sz="2800">
                <a:latin typeface="Arial"/>
                <a:ea typeface="Arial"/>
                <a:cs typeface="Arial"/>
                <a:sym typeface="Arial"/>
              </a:defRPr>
            </a:pPr>
            <a:r>
              <a:t>More on our project page:</a:t>
            </a:r>
          </a:p>
          <a:p>
            <a:pPr defTabSz="457200">
              <a:lnSpc>
                <a:spcPct val="120000"/>
              </a:lnSpc>
              <a:spcBef>
                <a:spcPts val="0"/>
              </a:spcBef>
              <a:defRPr sz="2800">
                <a:solidFill>
                  <a:srgbClr val="202124"/>
                </a:solidFill>
                <a:latin typeface="Arial"/>
                <a:ea typeface="Arial"/>
                <a:cs typeface="Arial"/>
                <a:sym typeface="Arial"/>
              </a:defRPr>
            </a:pPr>
            <a:r>
              <a:rPr u="sng">
                <a:solidFill>
                  <a:schemeClr val="accent1">
                    <a:lumOff val="-13575"/>
                  </a:schemeClr>
                </a:solidFill>
                <a:hlinkClick r:id="rId19"/>
              </a:rPr>
              <a:t>https://mint-video.github.io/</a:t>
            </a:r>
          </a:p>
        </p:txBody>
      </p:sp>
      <p:sp>
        <p:nvSpPr>
          <p:cNvPr id="4" name="灯片编号占位符 3">
            <a:extLst>
              <a:ext uri="{FF2B5EF4-FFF2-40B4-BE49-F238E27FC236}">
                <a16:creationId xmlns:a16="http://schemas.microsoft.com/office/drawing/2014/main" id="{54B42219-8154-183E-E004-C126937EA7D2}"/>
              </a:ext>
            </a:extLst>
          </p:cNvPr>
          <p:cNvSpPr>
            <a:spLocks noGrp="1"/>
          </p:cNvSpPr>
          <p:nvPr>
            <p:ph type="sldNum" sz="quarter" idx="2"/>
          </p:nvPr>
        </p:nvSpPr>
        <p:spPr/>
        <p:txBody>
          <a:bodyPr/>
          <a:lstStyle/>
          <a:p>
            <a:fld id="{86CB4B4D-7CA3-9044-876B-883B54F8677D}" type="slidenum">
              <a:rPr lang="en-US" altLang="zh-CN" smtClean="0"/>
              <a:t>40</a:t>
            </a:fld>
            <a:endParaRPr lang="zh-CN" altLang="en-US"/>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67" fill="hold"/>
                                        <p:tgtEl>
                                          <p:spTgt spid="50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125" fill="hold"/>
                                        <p:tgtEl>
                                          <p:spTgt spid="496"/>
                                        </p:tgtEl>
                                      </p:cBhvr>
                                    </p:cmd>
                                  </p:childTnLst>
                                </p:cTn>
                              </p:par>
                              <p:par>
                                <p:cTn id="11" presetID="1" presetClass="mediacall" presetSubtype="0" fill="hold" nodeType="withEffect">
                                  <p:stCondLst>
                                    <p:cond delay="0"/>
                                  </p:stCondLst>
                                  <p:childTnLst>
                                    <p:cmd type="call" cmd="playFrom(0.0)">
                                      <p:cBhvr>
                                        <p:cTn id="12" dur="5434" fill="hold"/>
                                        <p:tgtEl>
                                          <p:spTgt spid="497"/>
                                        </p:tgtEl>
                                      </p:cBhvr>
                                    </p:cmd>
                                  </p:childTnLst>
                                </p:cTn>
                              </p:par>
                              <p:par>
                                <p:cTn id="13" presetID="1" presetClass="mediacall" presetSubtype="0" fill="hold" nodeType="withEffect">
                                  <p:stCondLst>
                                    <p:cond delay="0"/>
                                  </p:stCondLst>
                                  <p:childTnLst>
                                    <p:cmd type="call" cmd="playFrom(0.0)">
                                      <p:cBhvr>
                                        <p:cTn id="14" dur="10434" fill="hold"/>
                                        <p:tgtEl>
                                          <p:spTgt spid="498"/>
                                        </p:tgtEl>
                                      </p:cBhvr>
                                    </p:cmd>
                                  </p:childTnLst>
                                </p:cTn>
                              </p:par>
                              <p:par>
                                <p:cTn id="15" presetID="1" presetClass="mediacall" presetSubtype="0" fill="hold" nodeType="withEffect">
                                  <p:stCondLst>
                                    <p:cond delay="0"/>
                                  </p:stCondLst>
                                  <p:childTnLst>
                                    <p:cmd type="call" cmd="playFrom(0.0)">
                                      <p:cBhvr>
                                        <p:cTn id="16" dur="10667" fill="hold"/>
                                        <p:tgtEl>
                                          <p:spTgt spid="49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7" repeatCount="indefinite" fill="hold" display="0">
                  <p:stCondLst>
                    <p:cond delay="indefinite"/>
                  </p:stCondLst>
                </p:cTn>
                <p:tgtEl>
                  <p:spTgt spid="496"/>
                </p:tgtEl>
              </p:cMediaNode>
            </p:video>
            <p:video>
              <p:cMediaNode vol="100000">
                <p:cTn id="18" repeatCount="indefinite" fill="hold" display="0">
                  <p:stCondLst>
                    <p:cond delay="indefinite"/>
                  </p:stCondLst>
                </p:cTn>
                <p:tgtEl>
                  <p:spTgt spid="497"/>
                </p:tgtEl>
              </p:cMediaNode>
            </p:video>
            <p:video>
              <p:cMediaNode vol="100000">
                <p:cTn id="19" repeatCount="indefinite" fill="hold" display="0">
                  <p:stCondLst>
                    <p:cond delay="indefinite"/>
                  </p:stCondLst>
                </p:cTn>
                <p:tgtEl>
                  <p:spTgt spid="498"/>
                </p:tgtEl>
              </p:cMediaNode>
            </p:video>
            <p:video>
              <p:cMediaNode vol="100000">
                <p:cTn id="20" repeatCount="indefinite" fill="hold" display="0">
                  <p:stCondLst>
                    <p:cond delay="indefinite"/>
                  </p:stCondLst>
                </p:cTn>
                <p:tgtEl>
                  <p:spTgt spid="499"/>
                </p:tgtEl>
              </p:cMediaNode>
            </p:video>
            <p:video>
              <p:cMediaNode vol="100000">
                <p:cTn id="21" repeatCount="indefinite" fill="hold" display="0">
                  <p:stCondLst>
                    <p:cond delay="indefinite"/>
                  </p:stCondLst>
                </p:cTn>
                <p:tgtEl>
                  <p:spTgt spid="500"/>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Event Timing Control"/>
          <p:cNvSpPr txBox="1"/>
          <p:nvPr/>
        </p:nvSpPr>
        <p:spPr>
          <a:xfrm>
            <a:off x="1102502" y="1306123"/>
            <a:ext cx="9343133" cy="1113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7200" b="1">
                <a:solidFill>
                  <a:srgbClr val="202124"/>
                </a:solidFill>
                <a:latin typeface="Arial"/>
                <a:ea typeface="Arial"/>
                <a:cs typeface="Arial"/>
                <a:sym typeface="Arial"/>
              </a:defRPr>
            </a:lvl1pPr>
          </a:lstStyle>
          <a:p>
            <a:r>
              <a:t>Event Timing Control</a:t>
            </a:r>
          </a:p>
        </p:txBody>
      </p:sp>
      <p:sp>
        <p:nvSpPr>
          <p:cNvPr id="506" name="We can control the start and end time of events"/>
          <p:cNvSpPr txBox="1"/>
          <p:nvPr/>
        </p:nvSpPr>
        <p:spPr>
          <a:xfrm>
            <a:off x="1202266" y="2890378"/>
            <a:ext cx="20844620" cy="656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defTabSz="457200">
              <a:lnSpc>
                <a:spcPct val="150000"/>
              </a:lnSpc>
              <a:spcBef>
                <a:spcPts val="0"/>
              </a:spcBef>
              <a:defRPr sz="4000">
                <a:solidFill>
                  <a:srgbClr val="202124"/>
                </a:solidFill>
                <a:latin typeface="Arial"/>
                <a:ea typeface="Arial"/>
                <a:cs typeface="Arial"/>
                <a:sym typeface="Arial"/>
              </a:defRPr>
            </a:lvl1pPr>
          </a:lstStyle>
          <a:p>
            <a:r>
              <a:t>We can control the start and end time of events</a:t>
            </a:r>
          </a:p>
        </p:txBody>
      </p:sp>
      <p:sp>
        <p:nvSpPr>
          <p:cNvPr id="507" name="Prompt: A man is using his phone → lifts his head → lowers his head"/>
          <p:cNvSpPr txBox="1"/>
          <p:nvPr/>
        </p:nvSpPr>
        <p:spPr>
          <a:xfrm>
            <a:off x="1193217" y="4018028"/>
            <a:ext cx="17544099" cy="4963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spcBef>
                <a:spcPts val="0"/>
              </a:spcBef>
              <a:defRPr sz="2800">
                <a:solidFill>
                  <a:srgbClr val="595959"/>
                </a:solidFill>
                <a:latin typeface="Arial"/>
                <a:ea typeface="Arial"/>
                <a:cs typeface="Arial"/>
                <a:sym typeface="Arial"/>
              </a:defRPr>
            </a:pPr>
            <a:r>
              <a:t>Prompt: </a:t>
            </a:r>
            <a:r>
              <a:rPr>
                <a:solidFill>
                  <a:srgbClr val="A96524"/>
                </a:solidFill>
              </a:rPr>
              <a:t>A man is using his phone</a:t>
            </a:r>
            <a:r>
              <a:t> → </a:t>
            </a:r>
            <a:r>
              <a:rPr>
                <a:solidFill>
                  <a:srgbClr val="48742B"/>
                </a:solidFill>
              </a:rPr>
              <a:t>lifts his head</a:t>
            </a:r>
            <a:r>
              <a:t> → </a:t>
            </a:r>
            <a:r>
              <a:rPr>
                <a:solidFill>
                  <a:srgbClr val="6B2248"/>
                </a:solidFill>
              </a:rPr>
              <a:t>lowers his head</a:t>
            </a:r>
          </a:p>
        </p:txBody>
      </p:sp>
      <p:sp>
        <p:nvSpPr>
          <p:cNvPr id="508" name="Rectangle"/>
          <p:cNvSpPr/>
          <p:nvPr/>
        </p:nvSpPr>
        <p:spPr>
          <a:xfrm>
            <a:off x="1203000" y="10866912"/>
            <a:ext cx="21554352" cy="816291"/>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509" name="-1.0s"/>
          <p:cNvSpPr txBox="1"/>
          <p:nvPr/>
        </p:nvSpPr>
        <p:spPr>
          <a:xfrm>
            <a:off x="2819544" y="4644439"/>
            <a:ext cx="904851" cy="4963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457200">
              <a:spcBef>
                <a:spcPts val="0"/>
              </a:spcBef>
              <a:defRPr sz="2800">
                <a:solidFill>
                  <a:srgbClr val="595959"/>
                </a:solidFill>
                <a:latin typeface="Arial"/>
                <a:ea typeface="Arial"/>
                <a:cs typeface="Arial"/>
                <a:sym typeface="Arial"/>
              </a:defRPr>
            </a:lvl1pPr>
          </a:lstStyle>
          <a:p>
            <a:r>
              <a:t>-1.0s</a:t>
            </a:r>
          </a:p>
        </p:txBody>
      </p:sp>
      <p:sp>
        <p:nvSpPr>
          <p:cNvPr id="510" name="-0.5s"/>
          <p:cNvSpPr txBox="1"/>
          <p:nvPr/>
        </p:nvSpPr>
        <p:spPr>
          <a:xfrm>
            <a:off x="6928457" y="4644439"/>
            <a:ext cx="904851" cy="4963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457200">
              <a:spcBef>
                <a:spcPts val="0"/>
              </a:spcBef>
              <a:defRPr sz="2800">
                <a:solidFill>
                  <a:srgbClr val="595959"/>
                </a:solidFill>
                <a:latin typeface="Arial"/>
                <a:ea typeface="Arial"/>
                <a:cs typeface="Arial"/>
                <a:sym typeface="Arial"/>
              </a:defRPr>
            </a:lvl1pPr>
          </a:lstStyle>
          <a:p>
            <a:r>
              <a:t>-0.5s</a:t>
            </a:r>
          </a:p>
        </p:txBody>
      </p:sp>
      <p:sp>
        <p:nvSpPr>
          <p:cNvPr id="511" name="0.0s"/>
          <p:cNvSpPr txBox="1"/>
          <p:nvPr/>
        </p:nvSpPr>
        <p:spPr>
          <a:xfrm>
            <a:off x="11096579" y="4681917"/>
            <a:ext cx="786434" cy="4963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457200">
              <a:spcBef>
                <a:spcPts val="0"/>
              </a:spcBef>
              <a:defRPr sz="2800">
                <a:solidFill>
                  <a:srgbClr val="595959"/>
                </a:solidFill>
                <a:latin typeface="Arial"/>
                <a:ea typeface="Arial"/>
                <a:cs typeface="Arial"/>
                <a:sym typeface="Arial"/>
              </a:defRPr>
            </a:lvl1pPr>
          </a:lstStyle>
          <a:p>
            <a:r>
              <a:t>0.0s</a:t>
            </a:r>
          </a:p>
        </p:txBody>
      </p:sp>
      <p:sp>
        <p:nvSpPr>
          <p:cNvPr id="512" name="+0.5s"/>
          <p:cNvSpPr txBox="1"/>
          <p:nvPr/>
        </p:nvSpPr>
        <p:spPr>
          <a:xfrm>
            <a:off x="15101660" y="4644439"/>
            <a:ext cx="994098" cy="4963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457200">
              <a:spcBef>
                <a:spcPts val="0"/>
              </a:spcBef>
              <a:defRPr sz="2800">
                <a:solidFill>
                  <a:srgbClr val="595959"/>
                </a:solidFill>
                <a:latin typeface="Arial"/>
                <a:ea typeface="Arial"/>
                <a:cs typeface="Arial"/>
                <a:sym typeface="Arial"/>
              </a:defRPr>
            </a:lvl1pPr>
          </a:lstStyle>
          <a:p>
            <a:r>
              <a:t>+0.5s</a:t>
            </a:r>
          </a:p>
        </p:txBody>
      </p:sp>
      <p:sp>
        <p:nvSpPr>
          <p:cNvPr id="513" name="+1.0s"/>
          <p:cNvSpPr txBox="1"/>
          <p:nvPr/>
        </p:nvSpPr>
        <p:spPr>
          <a:xfrm>
            <a:off x="19207782" y="4644439"/>
            <a:ext cx="994099" cy="4963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457200">
              <a:spcBef>
                <a:spcPts val="0"/>
              </a:spcBef>
              <a:defRPr sz="2800">
                <a:solidFill>
                  <a:srgbClr val="595959"/>
                </a:solidFill>
                <a:latin typeface="Arial"/>
                <a:ea typeface="Arial"/>
                <a:cs typeface="Arial"/>
                <a:sym typeface="Arial"/>
              </a:defRPr>
            </a:lvl1pPr>
          </a:lstStyle>
          <a:p>
            <a:r>
              <a:t>+1.0s</a:t>
            </a:r>
          </a:p>
        </p:txBody>
      </p:sp>
      <p:pic>
        <p:nvPicPr>
          <p:cNvPr id="514" name="0--1.0_subtitle.mp4" descr="0--1.0_subtitle.mp4"/>
          <p:cNvPicPr>
            <a:picLocks/>
          </p:cNvPicPr>
          <p:nvPr>
            <a:videoFile r:link="rId2"/>
            <p:extLst>
              <p:ext uri="{DAA4B4D4-6D71-4841-9C94-3DE7FCFB9230}">
                <p14:media xmlns:p14="http://schemas.microsoft.com/office/powerpoint/2010/main" r:embed="rId1"/>
              </p:ext>
            </p:extLst>
          </p:nvPr>
        </p:nvPicPr>
        <p:blipFill>
          <a:blip r:embed="rId23"/>
          <a:stretch>
            <a:fillRect/>
          </a:stretch>
        </p:blipFill>
        <p:spPr>
          <a:xfrm>
            <a:off x="1239969" y="5141493"/>
            <a:ext cx="4064001" cy="3021563"/>
          </a:xfrm>
          <a:prstGeom prst="rect">
            <a:avLst/>
          </a:prstGeom>
          <a:ln w="12700">
            <a:miter lim="400000"/>
          </a:ln>
        </p:spPr>
      </p:pic>
      <p:pic>
        <p:nvPicPr>
          <p:cNvPr id="515" name="0--0.5_subtitle.mp4" descr="0--0.5_subtitle.mp4"/>
          <p:cNvPicPr>
            <a:picLocks/>
          </p:cNvPicPr>
          <p:nvPr>
            <a:videoFile r:link="rId4"/>
            <p:extLst>
              <p:ext uri="{DAA4B4D4-6D71-4841-9C94-3DE7FCFB9230}">
                <p14:media xmlns:p14="http://schemas.microsoft.com/office/powerpoint/2010/main" r:embed="rId3"/>
              </p:ext>
            </p:extLst>
          </p:nvPr>
        </p:nvPicPr>
        <p:blipFill>
          <a:blip r:embed="rId24"/>
          <a:stretch>
            <a:fillRect/>
          </a:stretch>
        </p:blipFill>
        <p:spPr>
          <a:xfrm>
            <a:off x="5348882" y="5141493"/>
            <a:ext cx="4064001" cy="3021563"/>
          </a:xfrm>
          <a:prstGeom prst="rect">
            <a:avLst/>
          </a:prstGeom>
          <a:ln w="12700">
            <a:miter lim="400000"/>
          </a:ln>
        </p:spPr>
      </p:pic>
      <p:pic>
        <p:nvPicPr>
          <p:cNvPr id="516" name="nocut-0_subtitle.mp4" descr="nocut-0_subtitle.mp4"/>
          <p:cNvPicPr>
            <a:picLocks/>
          </p:cNvPicPr>
          <p:nvPr>
            <a:videoFile r:link="rId6"/>
            <p:extLst>
              <p:ext uri="{DAA4B4D4-6D71-4841-9C94-3DE7FCFB9230}">
                <p14:media xmlns:p14="http://schemas.microsoft.com/office/powerpoint/2010/main" r:embed="rId5"/>
              </p:ext>
            </p:extLst>
          </p:nvPr>
        </p:nvPicPr>
        <p:blipFill>
          <a:blip r:embed="rId25"/>
          <a:stretch>
            <a:fillRect/>
          </a:stretch>
        </p:blipFill>
        <p:spPr>
          <a:xfrm>
            <a:off x="9464943" y="5141493"/>
            <a:ext cx="4064001" cy="3021563"/>
          </a:xfrm>
          <a:prstGeom prst="rect">
            <a:avLst/>
          </a:prstGeom>
          <a:ln w="12700">
            <a:miter lim="400000"/>
          </a:ln>
        </p:spPr>
      </p:pic>
      <p:pic>
        <p:nvPicPr>
          <p:cNvPr id="517" name="0-0.5_subtitle.mp4" descr="0-0.5_subtitle.mp4"/>
          <p:cNvPicPr>
            <a:picLocks/>
          </p:cNvPicPr>
          <p:nvPr>
            <a:videoFile r:link="rId8"/>
            <p:extLst>
              <p:ext uri="{DAA4B4D4-6D71-4841-9C94-3DE7FCFB9230}">
                <p14:media xmlns:p14="http://schemas.microsoft.com/office/powerpoint/2010/main" r:embed="rId7"/>
              </p:ext>
            </p:extLst>
          </p:nvPr>
        </p:nvPicPr>
        <p:blipFill>
          <a:blip r:embed="rId26"/>
          <a:stretch>
            <a:fillRect/>
          </a:stretch>
        </p:blipFill>
        <p:spPr>
          <a:xfrm>
            <a:off x="13566708" y="5141493"/>
            <a:ext cx="4064001" cy="3021563"/>
          </a:xfrm>
          <a:prstGeom prst="rect">
            <a:avLst/>
          </a:prstGeom>
          <a:ln w="12700">
            <a:miter lim="400000"/>
          </a:ln>
        </p:spPr>
      </p:pic>
      <p:pic>
        <p:nvPicPr>
          <p:cNvPr id="518" name="0-1.0_subtitle.mp4" descr="0-1.0_subtitle.mp4"/>
          <p:cNvPicPr>
            <a:picLocks/>
          </p:cNvPicPr>
          <p:nvPr>
            <a:videoFile r:link="rId10"/>
            <p:extLst>
              <p:ext uri="{DAA4B4D4-6D71-4841-9C94-3DE7FCFB9230}">
                <p14:media xmlns:p14="http://schemas.microsoft.com/office/powerpoint/2010/main" r:embed="rId9"/>
              </p:ext>
            </p:extLst>
          </p:nvPr>
        </p:nvPicPr>
        <p:blipFill>
          <a:blip r:embed="rId27"/>
          <a:stretch>
            <a:fillRect/>
          </a:stretch>
        </p:blipFill>
        <p:spPr>
          <a:xfrm>
            <a:off x="17672831" y="5141493"/>
            <a:ext cx="4064001" cy="3021563"/>
          </a:xfrm>
          <a:prstGeom prst="rect">
            <a:avLst/>
          </a:prstGeom>
          <a:ln w="12700">
            <a:miter lim="400000"/>
          </a:ln>
        </p:spPr>
      </p:pic>
      <p:sp>
        <p:nvSpPr>
          <p:cNvPr id="519" name="Rectangle"/>
          <p:cNvSpPr/>
          <p:nvPr/>
        </p:nvSpPr>
        <p:spPr>
          <a:xfrm>
            <a:off x="1067534" y="7621234"/>
            <a:ext cx="21554352" cy="816290"/>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pic>
        <p:nvPicPr>
          <p:cNvPr id="520" name="7--1.0_subtitle.mp4" descr="7--1.0_subtitle.mp4"/>
          <p:cNvPicPr>
            <a:picLocks/>
          </p:cNvPicPr>
          <p:nvPr>
            <a:videoFile r:link="rId12"/>
            <p:extLst>
              <p:ext uri="{DAA4B4D4-6D71-4841-9C94-3DE7FCFB9230}">
                <p14:media xmlns:p14="http://schemas.microsoft.com/office/powerpoint/2010/main" r:embed="rId11"/>
              </p:ext>
            </p:extLst>
          </p:nvPr>
        </p:nvPicPr>
        <p:blipFill>
          <a:blip r:embed="rId28"/>
          <a:stretch>
            <a:fillRect/>
          </a:stretch>
        </p:blipFill>
        <p:spPr>
          <a:xfrm>
            <a:off x="1239969" y="9351289"/>
            <a:ext cx="4064001" cy="3021562"/>
          </a:xfrm>
          <a:prstGeom prst="rect">
            <a:avLst/>
          </a:prstGeom>
          <a:ln w="12700">
            <a:miter lim="400000"/>
          </a:ln>
        </p:spPr>
      </p:pic>
      <p:pic>
        <p:nvPicPr>
          <p:cNvPr id="521" name="7--0.5_subtitle.mp4" descr="7--0.5_subtitle.mp4"/>
          <p:cNvPicPr>
            <a:picLocks/>
          </p:cNvPicPr>
          <p:nvPr>
            <a:videoFile r:link="rId14"/>
            <p:extLst>
              <p:ext uri="{DAA4B4D4-6D71-4841-9C94-3DE7FCFB9230}">
                <p14:media xmlns:p14="http://schemas.microsoft.com/office/powerpoint/2010/main" r:embed="rId13"/>
              </p:ext>
            </p:extLst>
          </p:nvPr>
        </p:nvPicPr>
        <p:blipFill>
          <a:blip r:embed="rId29"/>
          <a:stretch>
            <a:fillRect/>
          </a:stretch>
        </p:blipFill>
        <p:spPr>
          <a:xfrm>
            <a:off x="5348882" y="9351289"/>
            <a:ext cx="4064001" cy="3021562"/>
          </a:xfrm>
          <a:prstGeom prst="rect">
            <a:avLst/>
          </a:prstGeom>
          <a:ln w="12700">
            <a:miter lim="400000"/>
          </a:ln>
        </p:spPr>
      </p:pic>
      <p:pic>
        <p:nvPicPr>
          <p:cNvPr id="522" name="7-0_subtitle.mp4" descr="7-0_subtitle.mp4"/>
          <p:cNvPicPr>
            <a:picLocks/>
          </p:cNvPicPr>
          <p:nvPr>
            <a:videoFile r:link="rId16"/>
            <p:extLst>
              <p:ext uri="{DAA4B4D4-6D71-4841-9C94-3DE7FCFB9230}">
                <p14:media xmlns:p14="http://schemas.microsoft.com/office/powerpoint/2010/main" r:embed="rId15"/>
              </p:ext>
            </p:extLst>
          </p:nvPr>
        </p:nvPicPr>
        <p:blipFill>
          <a:blip r:embed="rId30"/>
          <a:stretch>
            <a:fillRect/>
          </a:stretch>
        </p:blipFill>
        <p:spPr>
          <a:xfrm>
            <a:off x="9457795" y="9351289"/>
            <a:ext cx="4064001" cy="3021562"/>
          </a:xfrm>
          <a:prstGeom prst="rect">
            <a:avLst/>
          </a:prstGeom>
          <a:ln w="12700">
            <a:miter lim="400000"/>
          </a:ln>
        </p:spPr>
      </p:pic>
      <p:pic>
        <p:nvPicPr>
          <p:cNvPr id="523" name="7-0.5_subtitle.mp4" descr="7-0.5_subtitle.mp4"/>
          <p:cNvPicPr>
            <a:picLocks/>
          </p:cNvPicPr>
          <p:nvPr>
            <a:videoFile r:link="rId18"/>
            <p:extLst>
              <p:ext uri="{DAA4B4D4-6D71-4841-9C94-3DE7FCFB9230}">
                <p14:media xmlns:p14="http://schemas.microsoft.com/office/powerpoint/2010/main" r:embed="rId17"/>
              </p:ext>
            </p:extLst>
          </p:nvPr>
        </p:nvPicPr>
        <p:blipFill>
          <a:blip r:embed="rId31"/>
          <a:stretch>
            <a:fillRect/>
          </a:stretch>
        </p:blipFill>
        <p:spPr>
          <a:xfrm>
            <a:off x="13566708" y="9351289"/>
            <a:ext cx="4064001" cy="3021562"/>
          </a:xfrm>
          <a:prstGeom prst="rect">
            <a:avLst/>
          </a:prstGeom>
          <a:ln w="12700">
            <a:miter lim="400000"/>
          </a:ln>
        </p:spPr>
      </p:pic>
      <p:pic>
        <p:nvPicPr>
          <p:cNvPr id="524" name="7-1.0_subtitle.mp4" descr="7-1.0_subtitle.mp4"/>
          <p:cNvPicPr>
            <a:picLocks/>
          </p:cNvPicPr>
          <p:nvPr>
            <a:videoFile r:link="rId20"/>
            <p:extLst>
              <p:ext uri="{DAA4B4D4-6D71-4841-9C94-3DE7FCFB9230}">
                <p14:media xmlns:p14="http://schemas.microsoft.com/office/powerpoint/2010/main" r:embed="rId19"/>
              </p:ext>
            </p:extLst>
          </p:nvPr>
        </p:nvPicPr>
        <p:blipFill>
          <a:blip r:embed="rId32"/>
          <a:stretch>
            <a:fillRect/>
          </a:stretch>
        </p:blipFill>
        <p:spPr>
          <a:xfrm>
            <a:off x="17672831" y="9351289"/>
            <a:ext cx="4064001" cy="3021562"/>
          </a:xfrm>
          <a:prstGeom prst="rect">
            <a:avLst/>
          </a:prstGeom>
          <a:ln w="12700">
            <a:miter lim="400000"/>
          </a:ln>
        </p:spPr>
      </p:pic>
      <p:sp>
        <p:nvSpPr>
          <p:cNvPr id="525" name="-1.0s"/>
          <p:cNvSpPr txBox="1"/>
          <p:nvPr/>
        </p:nvSpPr>
        <p:spPr>
          <a:xfrm>
            <a:off x="2798628" y="8858255"/>
            <a:ext cx="904851" cy="4963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457200">
              <a:spcBef>
                <a:spcPts val="0"/>
              </a:spcBef>
              <a:defRPr sz="2800">
                <a:solidFill>
                  <a:srgbClr val="595959"/>
                </a:solidFill>
                <a:latin typeface="Arial"/>
                <a:ea typeface="Arial"/>
                <a:cs typeface="Arial"/>
                <a:sym typeface="Arial"/>
              </a:defRPr>
            </a:lvl1pPr>
          </a:lstStyle>
          <a:p>
            <a:r>
              <a:t>-1.0s</a:t>
            </a:r>
          </a:p>
        </p:txBody>
      </p:sp>
      <p:sp>
        <p:nvSpPr>
          <p:cNvPr id="526" name="-0.5s"/>
          <p:cNvSpPr txBox="1"/>
          <p:nvPr/>
        </p:nvSpPr>
        <p:spPr>
          <a:xfrm>
            <a:off x="6907541" y="8858255"/>
            <a:ext cx="904851" cy="4963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457200">
              <a:spcBef>
                <a:spcPts val="0"/>
              </a:spcBef>
              <a:defRPr sz="2800">
                <a:solidFill>
                  <a:srgbClr val="595959"/>
                </a:solidFill>
                <a:latin typeface="Arial"/>
                <a:ea typeface="Arial"/>
                <a:cs typeface="Arial"/>
                <a:sym typeface="Arial"/>
              </a:defRPr>
            </a:lvl1pPr>
          </a:lstStyle>
          <a:p>
            <a:r>
              <a:t>-0.5s</a:t>
            </a:r>
          </a:p>
        </p:txBody>
      </p:sp>
      <p:sp>
        <p:nvSpPr>
          <p:cNvPr id="527" name="0.0s"/>
          <p:cNvSpPr txBox="1"/>
          <p:nvPr/>
        </p:nvSpPr>
        <p:spPr>
          <a:xfrm>
            <a:off x="11075662" y="8895733"/>
            <a:ext cx="786434" cy="4963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457200">
              <a:spcBef>
                <a:spcPts val="0"/>
              </a:spcBef>
              <a:defRPr sz="2800">
                <a:solidFill>
                  <a:srgbClr val="595959"/>
                </a:solidFill>
                <a:latin typeface="Arial"/>
                <a:ea typeface="Arial"/>
                <a:cs typeface="Arial"/>
                <a:sym typeface="Arial"/>
              </a:defRPr>
            </a:lvl1pPr>
          </a:lstStyle>
          <a:p>
            <a:r>
              <a:t>0.0s</a:t>
            </a:r>
          </a:p>
        </p:txBody>
      </p:sp>
      <p:sp>
        <p:nvSpPr>
          <p:cNvPr id="528" name="+0.5s"/>
          <p:cNvSpPr txBox="1"/>
          <p:nvPr/>
        </p:nvSpPr>
        <p:spPr>
          <a:xfrm>
            <a:off x="15080743" y="8858255"/>
            <a:ext cx="994098" cy="4963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457200">
              <a:spcBef>
                <a:spcPts val="0"/>
              </a:spcBef>
              <a:defRPr sz="2800">
                <a:solidFill>
                  <a:srgbClr val="595959"/>
                </a:solidFill>
                <a:latin typeface="Arial"/>
                <a:ea typeface="Arial"/>
                <a:cs typeface="Arial"/>
                <a:sym typeface="Arial"/>
              </a:defRPr>
            </a:lvl1pPr>
          </a:lstStyle>
          <a:p>
            <a:r>
              <a:t>+0.5s</a:t>
            </a:r>
          </a:p>
        </p:txBody>
      </p:sp>
      <p:sp>
        <p:nvSpPr>
          <p:cNvPr id="529" name="+1.0s"/>
          <p:cNvSpPr txBox="1"/>
          <p:nvPr/>
        </p:nvSpPr>
        <p:spPr>
          <a:xfrm>
            <a:off x="19186866" y="8858255"/>
            <a:ext cx="994098" cy="4963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457200">
              <a:spcBef>
                <a:spcPts val="0"/>
              </a:spcBef>
              <a:defRPr sz="2800">
                <a:solidFill>
                  <a:srgbClr val="595959"/>
                </a:solidFill>
                <a:latin typeface="Arial"/>
                <a:ea typeface="Arial"/>
                <a:cs typeface="Arial"/>
                <a:sym typeface="Arial"/>
              </a:defRPr>
            </a:lvl1pPr>
          </a:lstStyle>
          <a:p>
            <a:r>
              <a:t>+1.0s</a:t>
            </a:r>
          </a:p>
        </p:txBody>
      </p:sp>
      <p:sp>
        <p:nvSpPr>
          <p:cNvPr id="530" name="Rectangle"/>
          <p:cNvSpPr/>
          <p:nvPr/>
        </p:nvSpPr>
        <p:spPr>
          <a:xfrm>
            <a:off x="1203000" y="11795300"/>
            <a:ext cx="21554352" cy="816290"/>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531" name="Prompt: A man is using his phone → lifts his head → lowers his head"/>
          <p:cNvSpPr txBox="1"/>
          <p:nvPr/>
        </p:nvSpPr>
        <p:spPr>
          <a:xfrm>
            <a:off x="1193217" y="8198344"/>
            <a:ext cx="17544099" cy="533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spcBef>
                <a:spcPts val="0"/>
              </a:spcBef>
              <a:defRPr sz="2800">
                <a:solidFill>
                  <a:srgbClr val="595959"/>
                </a:solidFill>
                <a:latin typeface="Arial"/>
                <a:ea typeface="Arial"/>
                <a:cs typeface="Arial"/>
                <a:sym typeface="Arial"/>
              </a:defRPr>
            </a:pPr>
            <a:r>
              <a:rPr dirty="0"/>
              <a:t>Prompt: </a:t>
            </a:r>
            <a:r>
              <a:rPr dirty="0">
                <a:solidFill>
                  <a:srgbClr val="A96524"/>
                </a:solidFill>
              </a:rPr>
              <a:t>A </a:t>
            </a:r>
            <a:r>
              <a:rPr lang="en-US" dirty="0">
                <a:solidFill>
                  <a:srgbClr val="A96524"/>
                </a:solidFill>
              </a:rPr>
              <a:t>woman is holding her arms</a:t>
            </a:r>
            <a:r>
              <a:rPr dirty="0"/>
              <a:t> → </a:t>
            </a:r>
            <a:r>
              <a:rPr lang="en-US" dirty="0">
                <a:solidFill>
                  <a:srgbClr val="48742B"/>
                </a:solidFill>
              </a:rPr>
              <a:t>laughs to the camera</a:t>
            </a:r>
            <a:r>
              <a:rPr dirty="0"/>
              <a:t> → </a:t>
            </a:r>
            <a:r>
              <a:rPr lang="en-US" dirty="0">
                <a:solidFill>
                  <a:srgbClr val="6B2248"/>
                </a:solidFill>
              </a:rPr>
              <a:t>puts her hand at the waist</a:t>
            </a:r>
            <a:endParaRPr dirty="0">
              <a:solidFill>
                <a:srgbClr val="6B2248"/>
              </a:solidFill>
            </a:endParaRPr>
          </a:p>
        </p:txBody>
      </p:sp>
      <p:sp>
        <p:nvSpPr>
          <p:cNvPr id="4" name="灯片编号占位符 3">
            <a:extLst>
              <a:ext uri="{FF2B5EF4-FFF2-40B4-BE49-F238E27FC236}">
                <a16:creationId xmlns:a16="http://schemas.microsoft.com/office/drawing/2014/main" id="{F5BD0B82-0F38-BA43-8B80-1FCE73946456}"/>
              </a:ext>
            </a:extLst>
          </p:cNvPr>
          <p:cNvSpPr>
            <a:spLocks noGrp="1"/>
          </p:cNvSpPr>
          <p:nvPr>
            <p:ph type="sldNum" sz="quarter" idx="2"/>
          </p:nvPr>
        </p:nvSpPr>
        <p:spPr/>
        <p:txBody>
          <a:bodyPr/>
          <a:lstStyle/>
          <a:p>
            <a:fld id="{86CB4B4D-7CA3-9044-876B-883B54F8677D}" type="slidenum">
              <a:rPr lang="en-US" altLang="zh-CN" smtClean="0"/>
              <a:t>41</a:t>
            </a:fld>
            <a:endParaRPr lang="zh-CN" altLang="en-US"/>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67" fill="hold"/>
                                        <p:tgtEl>
                                          <p:spTgt spid="514"/>
                                        </p:tgtEl>
                                      </p:cBhvr>
                                    </p:cmd>
                                  </p:childTnLst>
                                </p:cTn>
                              </p:par>
                              <p:par>
                                <p:cTn id="7" presetID="1" presetClass="mediacall" presetSubtype="0" fill="hold" nodeType="withEffect">
                                  <p:stCondLst>
                                    <p:cond delay="0"/>
                                  </p:stCondLst>
                                  <p:childTnLst>
                                    <p:cmd type="call" cmd="playFrom(0.0)">
                                      <p:cBhvr>
                                        <p:cTn id="8" dur="9167" fill="hold"/>
                                        <p:tgtEl>
                                          <p:spTgt spid="515"/>
                                        </p:tgtEl>
                                      </p:cBhvr>
                                    </p:cmd>
                                  </p:childTnLst>
                                </p:cTn>
                              </p:par>
                              <p:par>
                                <p:cTn id="9" presetID="1" presetClass="mediacall" presetSubtype="0" fill="hold" nodeType="withEffect">
                                  <p:stCondLst>
                                    <p:cond delay="0"/>
                                  </p:stCondLst>
                                  <p:childTnLst>
                                    <p:cmd type="call" cmd="playFrom(0.0)">
                                      <p:cBhvr>
                                        <p:cTn id="10" dur="9167" fill="hold"/>
                                        <p:tgtEl>
                                          <p:spTgt spid="516"/>
                                        </p:tgtEl>
                                      </p:cBhvr>
                                    </p:cmd>
                                  </p:childTnLst>
                                </p:cTn>
                              </p:par>
                              <p:par>
                                <p:cTn id="11" presetID="1" presetClass="mediacall" presetSubtype="0" fill="hold" nodeType="withEffect">
                                  <p:stCondLst>
                                    <p:cond delay="0"/>
                                  </p:stCondLst>
                                  <p:childTnLst>
                                    <p:cmd type="call" cmd="playFrom(0.0)">
                                      <p:cBhvr>
                                        <p:cTn id="12" dur="9167" fill="hold"/>
                                        <p:tgtEl>
                                          <p:spTgt spid="517"/>
                                        </p:tgtEl>
                                      </p:cBhvr>
                                    </p:cmd>
                                  </p:childTnLst>
                                </p:cTn>
                              </p:par>
                              <p:par>
                                <p:cTn id="13" presetID="1" presetClass="mediacall" presetSubtype="0" fill="hold" nodeType="withEffect">
                                  <p:stCondLst>
                                    <p:cond delay="0"/>
                                  </p:stCondLst>
                                  <p:childTnLst>
                                    <p:cmd type="call" cmd="playFrom(0.0)">
                                      <p:cBhvr>
                                        <p:cTn id="14" dur="9167" fill="hold"/>
                                        <p:tgtEl>
                                          <p:spTgt spid="518"/>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9167" fill="hold"/>
                                        <p:tgtEl>
                                          <p:spTgt spid="520"/>
                                        </p:tgtEl>
                                      </p:cBhvr>
                                    </p:cmd>
                                  </p:childTnLst>
                                </p:cTn>
                              </p:par>
                              <p:par>
                                <p:cTn id="19" presetID="1" presetClass="mediacall" presetSubtype="0" fill="hold" nodeType="withEffect">
                                  <p:stCondLst>
                                    <p:cond delay="0"/>
                                  </p:stCondLst>
                                  <p:childTnLst>
                                    <p:cmd type="call" cmd="playFrom(0.0)">
                                      <p:cBhvr>
                                        <p:cTn id="20" dur="9167" fill="hold"/>
                                        <p:tgtEl>
                                          <p:spTgt spid="521"/>
                                        </p:tgtEl>
                                      </p:cBhvr>
                                    </p:cmd>
                                  </p:childTnLst>
                                </p:cTn>
                              </p:par>
                              <p:par>
                                <p:cTn id="21" presetID="1" presetClass="mediacall" presetSubtype="0" fill="hold" nodeType="withEffect">
                                  <p:stCondLst>
                                    <p:cond delay="0"/>
                                  </p:stCondLst>
                                  <p:childTnLst>
                                    <p:cmd type="call" cmd="playFrom(0.0)">
                                      <p:cBhvr>
                                        <p:cTn id="22" dur="9167" fill="hold"/>
                                        <p:tgtEl>
                                          <p:spTgt spid="522"/>
                                        </p:tgtEl>
                                      </p:cBhvr>
                                    </p:cmd>
                                  </p:childTnLst>
                                </p:cTn>
                              </p:par>
                              <p:par>
                                <p:cTn id="23" presetID="1" presetClass="mediacall" presetSubtype="0" fill="hold" nodeType="withEffect">
                                  <p:stCondLst>
                                    <p:cond delay="0"/>
                                  </p:stCondLst>
                                  <p:childTnLst>
                                    <p:cmd type="call" cmd="playFrom(0.0)">
                                      <p:cBhvr>
                                        <p:cTn id="24" dur="9167" fill="hold"/>
                                        <p:tgtEl>
                                          <p:spTgt spid="523"/>
                                        </p:tgtEl>
                                      </p:cBhvr>
                                    </p:cmd>
                                  </p:childTnLst>
                                </p:cTn>
                              </p:par>
                              <p:par>
                                <p:cTn id="25" presetID="1" presetClass="mediacall" presetSubtype="0" fill="hold" nodeType="withEffect">
                                  <p:stCondLst>
                                    <p:cond delay="0"/>
                                  </p:stCondLst>
                                  <p:childTnLst>
                                    <p:cmd type="call" cmd="playFrom(0.0)">
                                      <p:cBhvr>
                                        <p:cTn id="26" dur="9167" fill="hold"/>
                                        <p:tgtEl>
                                          <p:spTgt spid="5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7" fill="hold" display="0">
                  <p:stCondLst>
                    <p:cond delay="indefinite"/>
                  </p:stCondLst>
                </p:cTn>
                <p:tgtEl>
                  <p:spTgt spid="514"/>
                </p:tgtEl>
              </p:cMediaNode>
            </p:video>
            <p:video>
              <p:cMediaNode vol="100000">
                <p:cTn id="28" fill="hold" display="0">
                  <p:stCondLst>
                    <p:cond delay="indefinite"/>
                  </p:stCondLst>
                </p:cTn>
                <p:tgtEl>
                  <p:spTgt spid="515"/>
                </p:tgtEl>
              </p:cMediaNode>
            </p:video>
            <p:video>
              <p:cMediaNode vol="100000">
                <p:cTn id="29" fill="hold" display="0">
                  <p:stCondLst>
                    <p:cond delay="indefinite"/>
                  </p:stCondLst>
                </p:cTn>
                <p:tgtEl>
                  <p:spTgt spid="516"/>
                </p:tgtEl>
              </p:cMediaNode>
            </p:video>
            <p:video>
              <p:cMediaNode vol="100000">
                <p:cTn id="30" fill="hold" display="0">
                  <p:stCondLst>
                    <p:cond delay="indefinite"/>
                  </p:stCondLst>
                </p:cTn>
                <p:tgtEl>
                  <p:spTgt spid="517"/>
                </p:tgtEl>
              </p:cMediaNode>
            </p:video>
            <p:video>
              <p:cMediaNode vol="100000">
                <p:cTn id="31" fill="hold" display="0">
                  <p:stCondLst>
                    <p:cond delay="indefinite"/>
                  </p:stCondLst>
                </p:cTn>
                <p:tgtEl>
                  <p:spTgt spid="518"/>
                </p:tgtEl>
              </p:cMediaNode>
            </p:video>
            <p:video>
              <p:cMediaNode vol="100000">
                <p:cTn id="32" fill="hold" display="0">
                  <p:stCondLst>
                    <p:cond delay="indefinite"/>
                  </p:stCondLst>
                </p:cTn>
                <p:tgtEl>
                  <p:spTgt spid="520"/>
                </p:tgtEl>
              </p:cMediaNode>
            </p:video>
            <p:video>
              <p:cMediaNode vol="100000">
                <p:cTn id="33" fill="hold" display="0">
                  <p:stCondLst>
                    <p:cond delay="indefinite"/>
                  </p:stCondLst>
                </p:cTn>
                <p:tgtEl>
                  <p:spTgt spid="521"/>
                </p:tgtEl>
              </p:cMediaNode>
            </p:video>
            <p:video>
              <p:cMediaNode vol="100000">
                <p:cTn id="34" fill="hold" display="0">
                  <p:stCondLst>
                    <p:cond delay="indefinite"/>
                  </p:stCondLst>
                </p:cTn>
                <p:tgtEl>
                  <p:spTgt spid="522"/>
                </p:tgtEl>
              </p:cMediaNode>
            </p:video>
            <p:video>
              <p:cMediaNode vol="100000">
                <p:cTn id="35" fill="hold" display="0">
                  <p:stCondLst>
                    <p:cond delay="indefinite"/>
                  </p:stCondLst>
                </p:cTn>
                <p:tgtEl>
                  <p:spTgt spid="523"/>
                </p:tgtEl>
              </p:cMediaNode>
            </p:video>
            <p:video>
              <p:cMediaNode vol="100000">
                <p:cTn id="36" fill="hold" display="0">
                  <p:stCondLst>
                    <p:cond delay="indefinite"/>
                  </p:stCondLst>
                </p:cTn>
                <p:tgtEl>
                  <p:spTgt spid="524"/>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Motion-Enhanced Video Generation"/>
          <p:cNvSpPr txBox="1"/>
          <p:nvPr/>
        </p:nvSpPr>
        <p:spPr>
          <a:xfrm>
            <a:off x="1102502" y="1306123"/>
            <a:ext cx="15592575" cy="1113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7200" b="1">
                <a:solidFill>
                  <a:srgbClr val="202124"/>
                </a:solidFill>
                <a:latin typeface="Arial"/>
                <a:ea typeface="Arial"/>
                <a:cs typeface="Arial"/>
                <a:sym typeface="Arial"/>
              </a:defRPr>
            </a:lvl1pPr>
          </a:lstStyle>
          <a:p>
            <a:r>
              <a:t>Motion-Enhanced Video Generation</a:t>
            </a:r>
          </a:p>
        </p:txBody>
      </p:sp>
      <p:sp>
        <p:nvSpPr>
          <p:cNvPr id="534" name="Writing temporal captions might be tedious for regular users……"/>
          <p:cNvSpPr txBox="1"/>
          <p:nvPr/>
        </p:nvSpPr>
        <p:spPr>
          <a:xfrm>
            <a:off x="1202266" y="2890378"/>
            <a:ext cx="20844620" cy="2758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defTabSz="457200">
              <a:lnSpc>
                <a:spcPct val="150000"/>
              </a:lnSpc>
              <a:spcBef>
                <a:spcPts val="0"/>
              </a:spcBef>
              <a:defRPr sz="4000">
                <a:solidFill>
                  <a:srgbClr val="202124"/>
                </a:solidFill>
                <a:latin typeface="Arial"/>
                <a:ea typeface="Arial"/>
                <a:cs typeface="Arial"/>
                <a:sym typeface="Arial"/>
              </a:defRPr>
            </a:pPr>
            <a:r>
              <a:rPr dirty="0"/>
              <a:t>Writing temporal captions might be tedious for regular users…</a:t>
            </a:r>
          </a:p>
          <a:p>
            <a:pPr marL="529166" indent="-529166" defTabSz="457200">
              <a:lnSpc>
                <a:spcPct val="150000"/>
              </a:lnSpc>
              <a:spcBef>
                <a:spcPts val="0"/>
              </a:spcBef>
              <a:buSzPct val="125000"/>
              <a:buChar char="•"/>
              <a:defRPr sz="4000">
                <a:solidFill>
                  <a:srgbClr val="202124"/>
                </a:solidFill>
                <a:latin typeface="Arial"/>
                <a:ea typeface="Arial"/>
                <a:cs typeface="Arial"/>
                <a:sym typeface="Arial"/>
              </a:defRPr>
            </a:pPr>
            <a:r>
              <a:rPr dirty="0"/>
              <a:t>LLM</a:t>
            </a:r>
            <a:r>
              <a:rPr lang="en-US" dirty="0"/>
              <a:t>s</a:t>
            </a:r>
            <a:r>
              <a:rPr dirty="0"/>
              <a:t> can do it for you!</a:t>
            </a:r>
          </a:p>
          <a:p>
            <a:pPr marL="529166" indent="-529166" defTabSz="457200">
              <a:lnSpc>
                <a:spcPct val="150000"/>
              </a:lnSpc>
              <a:spcBef>
                <a:spcPts val="0"/>
              </a:spcBef>
              <a:buSzPct val="125000"/>
              <a:buChar char="•"/>
              <a:defRPr sz="4000">
                <a:solidFill>
                  <a:srgbClr val="202124"/>
                </a:solidFill>
                <a:latin typeface="Arial"/>
                <a:ea typeface="Arial"/>
                <a:cs typeface="Arial"/>
                <a:sym typeface="Arial"/>
              </a:defRPr>
            </a:pPr>
            <a:r>
              <a:rPr dirty="0"/>
              <a:t>Generate videos with </a:t>
            </a:r>
            <a:r>
              <a:rPr dirty="0">
                <a:solidFill>
                  <a:schemeClr val="accent5">
                    <a:hueOff val="-82419"/>
                    <a:satOff val="-9513"/>
                    <a:lumOff val="-16343"/>
                  </a:schemeClr>
                </a:solidFill>
              </a:rPr>
              <a:t>enhanced motion</a:t>
            </a:r>
          </a:p>
        </p:txBody>
      </p:sp>
      <p:sp>
        <p:nvSpPr>
          <p:cNvPr id="4" name="灯片编号占位符 3">
            <a:extLst>
              <a:ext uri="{FF2B5EF4-FFF2-40B4-BE49-F238E27FC236}">
                <a16:creationId xmlns:a16="http://schemas.microsoft.com/office/drawing/2014/main" id="{89E12547-AFA9-EEED-BC53-E68ECC6EB893}"/>
              </a:ext>
            </a:extLst>
          </p:cNvPr>
          <p:cNvSpPr>
            <a:spLocks noGrp="1"/>
          </p:cNvSpPr>
          <p:nvPr>
            <p:ph type="sldNum" sz="quarter" idx="2"/>
          </p:nvPr>
        </p:nvSpPr>
        <p:spPr/>
        <p:txBody>
          <a:bodyPr/>
          <a:lstStyle/>
          <a:p>
            <a:fld id="{86CB4B4D-7CA3-9044-876B-883B54F8677D}" type="slidenum">
              <a:rPr lang="en-US" altLang="zh-CN" smtClean="0"/>
              <a:t>42</a:t>
            </a:fld>
            <a:endParaRPr lang="zh-CN" alt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3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iterate>
                                    <p:tmAbs val="0"/>
                                  </p:iterate>
                                  <p:childTnLst>
                                    <p:set>
                                      <p:cBhvr>
                                        <p:cTn id="10" fill="hold"/>
                                        <p:tgtEl>
                                          <p:spTgt spid="53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 grpId="1" build="p" bldLvl="5"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Motion-Enhanced Video Generation"/>
          <p:cNvSpPr txBox="1"/>
          <p:nvPr/>
        </p:nvSpPr>
        <p:spPr>
          <a:xfrm>
            <a:off x="1102502" y="1306123"/>
            <a:ext cx="15592575" cy="1113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7200" b="1">
                <a:solidFill>
                  <a:srgbClr val="202124"/>
                </a:solidFill>
                <a:latin typeface="Arial"/>
                <a:ea typeface="Arial"/>
                <a:cs typeface="Arial"/>
                <a:sym typeface="Arial"/>
              </a:defRPr>
            </a:lvl1pPr>
          </a:lstStyle>
          <a:p>
            <a:r>
              <a:t>Motion-Enhanced Video Generation</a:t>
            </a:r>
          </a:p>
        </p:txBody>
      </p:sp>
      <p:sp>
        <p:nvSpPr>
          <p:cNvPr id="537" name="Short caption: a cat drinking water"/>
          <p:cNvSpPr txBox="1"/>
          <p:nvPr/>
        </p:nvSpPr>
        <p:spPr>
          <a:xfrm>
            <a:off x="1379483" y="3020561"/>
            <a:ext cx="17544099" cy="4963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spcBef>
                <a:spcPts val="0"/>
              </a:spcBef>
              <a:defRPr sz="2800">
                <a:solidFill>
                  <a:srgbClr val="595959"/>
                </a:solidFill>
                <a:latin typeface="Arial"/>
                <a:ea typeface="Arial"/>
                <a:cs typeface="Arial"/>
                <a:sym typeface="Arial"/>
              </a:defRPr>
            </a:lvl1pPr>
          </a:lstStyle>
          <a:p>
            <a:r>
              <a:t>Short caption: a cat drinking water</a:t>
            </a:r>
          </a:p>
        </p:txBody>
      </p:sp>
      <p:pic>
        <p:nvPicPr>
          <p:cNvPr id="538" name="short-110.mp4" descr="short-110.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7299457" y="3057376"/>
            <a:ext cx="6502401" cy="3657601"/>
          </a:xfrm>
          <a:prstGeom prst="rect">
            <a:avLst/>
          </a:prstGeom>
          <a:ln w="12700">
            <a:miter lim="400000"/>
          </a:ln>
        </p:spPr>
      </p:pic>
      <p:sp>
        <p:nvSpPr>
          <p:cNvPr id="4" name="灯片编号占位符 3">
            <a:extLst>
              <a:ext uri="{FF2B5EF4-FFF2-40B4-BE49-F238E27FC236}">
                <a16:creationId xmlns:a16="http://schemas.microsoft.com/office/drawing/2014/main" id="{A7F069D9-DD36-A330-1F26-AB1D27E40ED5}"/>
              </a:ext>
            </a:extLst>
          </p:cNvPr>
          <p:cNvSpPr>
            <a:spLocks noGrp="1"/>
          </p:cNvSpPr>
          <p:nvPr>
            <p:ph type="sldNum" sz="quarter" idx="2"/>
          </p:nvPr>
        </p:nvSpPr>
        <p:spPr/>
        <p:txBody>
          <a:bodyPr/>
          <a:lstStyle/>
          <a:p>
            <a:fld id="{86CB4B4D-7CA3-9044-876B-883B54F8677D}" type="slidenum">
              <a:rPr lang="en-US" altLang="zh-CN" smtClean="0"/>
              <a:t>43</a:t>
            </a:fld>
            <a:endParaRPr lang="zh-CN" alt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0" fill="hold"/>
                                        <p:tgtEl>
                                          <p:spTgt spid="53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38"/>
                </p:tgtEl>
              </p:cMediaNode>
            </p:video>
            <p:seq concurrent="1" prevAc="none" nextAc="seek">
              <p:cTn id="8" restart="whenNotActive" fill="hold" evtFilter="cancelBubble" nodeType="interactiveSeq">
                <p:stCondLst>
                  <p:cond evt="onClick" delay="0">
                    <p:tgtEl>
                      <p:spTgt spid="53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38"/>
                                        </p:tgtEl>
                                      </p:cBhvr>
                                    </p:cmd>
                                  </p:childTnLst>
                                </p:cTn>
                              </p:par>
                            </p:childTnLst>
                          </p:cTn>
                        </p:par>
                      </p:childTnLst>
                    </p:cTn>
                  </p:par>
                </p:childTnLst>
              </p:cTn>
              <p:nextCondLst>
                <p:cond evt="onClick" delay="0">
                  <p:tgtEl>
                    <p:spTgt spid="538"/>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Motion-Enhanced Video Generation"/>
          <p:cNvSpPr txBox="1"/>
          <p:nvPr/>
        </p:nvSpPr>
        <p:spPr>
          <a:xfrm>
            <a:off x="1102502" y="1306123"/>
            <a:ext cx="15592575" cy="1113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7200" b="1">
                <a:solidFill>
                  <a:srgbClr val="202124"/>
                </a:solidFill>
                <a:latin typeface="Arial"/>
                <a:ea typeface="Arial"/>
                <a:cs typeface="Arial"/>
                <a:sym typeface="Arial"/>
              </a:defRPr>
            </a:lvl1pPr>
          </a:lstStyle>
          <a:p>
            <a:r>
              <a:t>Motion-Enhanced Video Generation</a:t>
            </a:r>
          </a:p>
        </p:txBody>
      </p:sp>
      <p:sp>
        <p:nvSpPr>
          <p:cNvPr id="541" name="Extended:…"/>
          <p:cNvSpPr txBox="1"/>
          <p:nvPr/>
        </p:nvSpPr>
        <p:spPr>
          <a:xfrm>
            <a:off x="1379483" y="7352547"/>
            <a:ext cx="5381865" cy="17155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spcBef>
                <a:spcPts val="0"/>
              </a:spcBef>
              <a:defRPr sz="2800">
                <a:solidFill>
                  <a:srgbClr val="595959"/>
                </a:solidFill>
                <a:latin typeface="Arial"/>
                <a:ea typeface="Arial"/>
                <a:cs typeface="Arial"/>
                <a:sym typeface="Arial"/>
              </a:defRPr>
            </a:pPr>
            <a:r>
              <a:t>Extended:</a:t>
            </a:r>
          </a:p>
          <a:p>
            <a:pPr defTabSz="457200">
              <a:spcBef>
                <a:spcPts val="0"/>
              </a:spcBef>
              <a:defRPr sz="2800">
                <a:solidFill>
                  <a:srgbClr val="595959"/>
                </a:solidFill>
                <a:latin typeface="Arial"/>
                <a:ea typeface="Arial"/>
                <a:cs typeface="Arial"/>
                <a:sym typeface="Arial"/>
              </a:defRPr>
            </a:pPr>
            <a:r>
              <a:rPr>
                <a:solidFill>
                  <a:srgbClr val="A96524"/>
                </a:solidFill>
              </a:rPr>
              <a:t>A cat walks to a bowl</a:t>
            </a:r>
            <a:r>
              <a:t> →</a:t>
            </a:r>
          </a:p>
          <a:p>
            <a:pPr defTabSz="457200">
              <a:spcBef>
                <a:spcPts val="0"/>
              </a:spcBef>
              <a:defRPr sz="2800">
                <a:solidFill>
                  <a:srgbClr val="595959"/>
                </a:solidFill>
                <a:latin typeface="Arial"/>
                <a:ea typeface="Arial"/>
                <a:cs typeface="Arial"/>
                <a:sym typeface="Arial"/>
              </a:defRPr>
            </a:pPr>
            <a:r>
              <a:rPr>
                <a:solidFill>
                  <a:srgbClr val="48742B"/>
                </a:solidFill>
              </a:rPr>
              <a:t>laps at water with its tongue</a:t>
            </a:r>
            <a:r>
              <a:t> →</a:t>
            </a:r>
          </a:p>
          <a:p>
            <a:pPr defTabSz="457200">
              <a:spcBef>
                <a:spcPts val="0"/>
              </a:spcBef>
              <a:defRPr sz="2800">
                <a:solidFill>
                  <a:srgbClr val="595959"/>
                </a:solidFill>
                <a:latin typeface="Arial"/>
                <a:ea typeface="Arial"/>
                <a:cs typeface="Arial"/>
                <a:sym typeface="Arial"/>
              </a:defRPr>
            </a:pPr>
            <a:r>
              <a:rPr>
                <a:solidFill>
                  <a:srgbClr val="6B2248"/>
                </a:solidFill>
              </a:rPr>
              <a:t>lifts its head and looks around</a:t>
            </a:r>
          </a:p>
        </p:txBody>
      </p:sp>
      <p:sp>
        <p:nvSpPr>
          <p:cNvPr id="542" name="Arrow"/>
          <p:cNvSpPr/>
          <p:nvPr/>
        </p:nvSpPr>
        <p:spPr>
          <a:xfrm rot="5400000">
            <a:off x="656247" y="5057096"/>
            <a:ext cx="2722551" cy="755283"/>
          </a:xfrm>
          <a:prstGeom prst="rightArrow">
            <a:avLst>
              <a:gd name="adj1" fmla="val 31450"/>
              <a:gd name="adj2" fmla="val 81450"/>
            </a:avLst>
          </a:prstGeom>
          <a:solidFill>
            <a:srgbClr val="929292"/>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pic>
        <p:nvPicPr>
          <p:cNvPr id="543" name="110_subtitle.mp4" descr="110_subtitle.mp4"/>
          <p:cNvPicPr>
            <a:picLocks/>
          </p:cNvPicPr>
          <p:nvPr>
            <a:videoFile r:link="rId2"/>
            <p:extLst>
              <p:ext uri="{DAA4B4D4-6D71-4841-9C94-3DE7FCFB9230}">
                <p14:media xmlns:p14="http://schemas.microsoft.com/office/powerpoint/2010/main" r:embed="rId1"/>
              </p:ext>
            </p:extLst>
          </p:nvPr>
        </p:nvPicPr>
        <p:blipFill>
          <a:blip r:embed="rId7"/>
          <a:stretch>
            <a:fillRect/>
          </a:stretch>
        </p:blipFill>
        <p:spPr>
          <a:xfrm>
            <a:off x="7134357" y="7353142"/>
            <a:ext cx="6832601" cy="5080001"/>
          </a:xfrm>
          <a:prstGeom prst="rect">
            <a:avLst/>
          </a:prstGeom>
          <a:ln w="12700">
            <a:miter lim="400000"/>
          </a:ln>
        </p:spPr>
      </p:pic>
      <p:sp>
        <p:nvSpPr>
          <p:cNvPr id="544" name="Short caption: a cat drinking water"/>
          <p:cNvSpPr txBox="1"/>
          <p:nvPr/>
        </p:nvSpPr>
        <p:spPr>
          <a:xfrm>
            <a:off x="1379483" y="3020561"/>
            <a:ext cx="17544099" cy="4963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spcBef>
                <a:spcPts val="0"/>
              </a:spcBef>
              <a:defRPr sz="2800">
                <a:solidFill>
                  <a:srgbClr val="595959"/>
                </a:solidFill>
                <a:latin typeface="Arial"/>
                <a:ea typeface="Arial"/>
                <a:cs typeface="Arial"/>
                <a:sym typeface="Arial"/>
              </a:defRPr>
            </a:lvl1pPr>
          </a:lstStyle>
          <a:p>
            <a:r>
              <a:t>Short caption: a cat drinking water</a:t>
            </a:r>
          </a:p>
        </p:txBody>
      </p:sp>
      <p:pic>
        <p:nvPicPr>
          <p:cNvPr id="545" name="short-110.mp4" descr="short-110.mp4"/>
          <p:cNvPicPr>
            <a:picLocks/>
          </p:cNvPicPr>
          <p:nvPr>
            <a:videoFile r:link="rId4"/>
            <p:extLst>
              <p:ext uri="{DAA4B4D4-6D71-4841-9C94-3DE7FCFB9230}">
                <p14:media xmlns:p14="http://schemas.microsoft.com/office/powerpoint/2010/main" r:embed="rId3"/>
              </p:ext>
            </p:extLst>
          </p:nvPr>
        </p:nvPicPr>
        <p:blipFill>
          <a:blip r:embed="rId8"/>
          <a:stretch>
            <a:fillRect/>
          </a:stretch>
        </p:blipFill>
        <p:spPr>
          <a:xfrm>
            <a:off x="7299457" y="3057375"/>
            <a:ext cx="6502401" cy="3657601"/>
          </a:xfrm>
          <a:prstGeom prst="rect">
            <a:avLst/>
          </a:prstGeom>
          <a:ln w="12700">
            <a:miter lim="400000"/>
          </a:ln>
        </p:spPr>
      </p:pic>
      <p:sp>
        <p:nvSpPr>
          <p:cNvPr id="546" name="Rectangle"/>
          <p:cNvSpPr/>
          <p:nvPr/>
        </p:nvSpPr>
        <p:spPr>
          <a:xfrm>
            <a:off x="6417732" y="11431422"/>
            <a:ext cx="9142136" cy="1553618"/>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4" name="灯片编号占位符 3">
            <a:extLst>
              <a:ext uri="{FF2B5EF4-FFF2-40B4-BE49-F238E27FC236}">
                <a16:creationId xmlns:a16="http://schemas.microsoft.com/office/drawing/2014/main" id="{58738152-07C3-5CE9-4036-46469BB80D23}"/>
              </a:ext>
            </a:extLst>
          </p:cNvPr>
          <p:cNvSpPr>
            <a:spLocks noGrp="1"/>
          </p:cNvSpPr>
          <p:nvPr>
            <p:ph type="sldNum" sz="quarter" idx="2"/>
          </p:nvPr>
        </p:nvSpPr>
        <p:spPr/>
        <p:txBody>
          <a:bodyPr/>
          <a:lstStyle/>
          <a:p>
            <a:fld id="{86CB4B4D-7CA3-9044-876B-883B54F8677D}" type="slidenum">
              <a:rPr lang="en-US" altLang="zh-CN" smtClean="0"/>
              <a:t>44</a:t>
            </a:fld>
            <a:endParaRPr lang="zh-CN" altLang="en-US"/>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84" fill="hold"/>
                                        <p:tgtEl>
                                          <p:spTgt spid="545"/>
                                        </p:tgtEl>
                                      </p:cBhvr>
                                    </p:cmd>
                                  </p:childTnLst>
                                </p:cTn>
                              </p:par>
                              <p:par>
                                <p:cTn id="7" presetID="1" presetClass="mediacall" presetSubtype="0" fill="hold" nodeType="withEffect">
                                  <p:stCondLst>
                                    <p:cond delay="0"/>
                                  </p:stCondLst>
                                  <p:childTnLst>
                                    <p:cmd type="call" cmd="playFrom(0.0)">
                                      <p:cBhvr>
                                        <p:cTn id="8" dur="8167" fill="hold"/>
                                        <p:tgtEl>
                                          <p:spTgt spid="54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9" repeatCount="indefinite" fill="hold" display="0">
                  <p:stCondLst>
                    <p:cond delay="indefinite"/>
                  </p:stCondLst>
                </p:cTn>
                <p:tgtEl>
                  <p:spTgt spid="543"/>
                </p:tgtEl>
              </p:cMediaNode>
            </p:video>
            <p:video>
              <p:cMediaNode vol="100000">
                <p:cTn id="10" repeatCount="indefinite" fill="hold" display="0">
                  <p:stCondLst>
                    <p:cond delay="indefinite"/>
                  </p:stCondLst>
                </p:cTn>
                <p:tgtEl>
                  <p:spTgt spid="545"/>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Motion-Enhanced Video Generation"/>
          <p:cNvSpPr txBox="1"/>
          <p:nvPr/>
        </p:nvSpPr>
        <p:spPr>
          <a:xfrm>
            <a:off x="1102502" y="1306123"/>
            <a:ext cx="15592575" cy="1113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7200" b="1">
                <a:solidFill>
                  <a:srgbClr val="202124"/>
                </a:solidFill>
                <a:latin typeface="Arial"/>
                <a:ea typeface="Arial"/>
                <a:cs typeface="Arial"/>
                <a:sym typeface="Arial"/>
              </a:defRPr>
            </a:lvl1pPr>
          </a:lstStyle>
          <a:p>
            <a:r>
              <a:t>Motion-Enhanced Video Generation</a:t>
            </a:r>
          </a:p>
        </p:txBody>
      </p:sp>
      <p:sp>
        <p:nvSpPr>
          <p:cNvPr id="549" name="Short caption: a bear climbing a tree"/>
          <p:cNvSpPr txBox="1"/>
          <p:nvPr/>
        </p:nvSpPr>
        <p:spPr>
          <a:xfrm>
            <a:off x="1379483" y="3020561"/>
            <a:ext cx="17544099" cy="4963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spcBef>
                <a:spcPts val="0"/>
              </a:spcBef>
              <a:defRPr sz="2800">
                <a:solidFill>
                  <a:srgbClr val="595959"/>
                </a:solidFill>
                <a:latin typeface="Arial"/>
                <a:ea typeface="Arial"/>
                <a:cs typeface="Arial"/>
                <a:sym typeface="Arial"/>
              </a:defRPr>
            </a:lvl1pPr>
          </a:lstStyle>
          <a:p>
            <a:r>
              <a:t>Short caption: a bear climbing a tree</a:t>
            </a:r>
          </a:p>
        </p:txBody>
      </p:sp>
      <p:pic>
        <p:nvPicPr>
          <p:cNvPr id="550" name="short-10.mp4" descr="short-10.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8501724" y="3057376"/>
            <a:ext cx="6502401" cy="3657601"/>
          </a:xfrm>
          <a:prstGeom prst="rect">
            <a:avLst/>
          </a:prstGeom>
          <a:ln w="12700">
            <a:miter lim="400000"/>
          </a:ln>
        </p:spPr>
      </p:pic>
      <p:sp>
        <p:nvSpPr>
          <p:cNvPr id="551" name="Rectangle"/>
          <p:cNvSpPr/>
          <p:nvPr/>
        </p:nvSpPr>
        <p:spPr>
          <a:xfrm>
            <a:off x="6417732" y="11431423"/>
            <a:ext cx="9142135" cy="1553617"/>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4" name="灯片编号占位符 3">
            <a:extLst>
              <a:ext uri="{FF2B5EF4-FFF2-40B4-BE49-F238E27FC236}">
                <a16:creationId xmlns:a16="http://schemas.microsoft.com/office/drawing/2014/main" id="{546E59E8-302D-5033-462E-D4FE8E73E859}"/>
              </a:ext>
            </a:extLst>
          </p:cNvPr>
          <p:cNvSpPr>
            <a:spLocks noGrp="1"/>
          </p:cNvSpPr>
          <p:nvPr>
            <p:ph type="sldNum" sz="quarter" idx="2"/>
          </p:nvPr>
        </p:nvSpPr>
        <p:spPr/>
        <p:txBody>
          <a:bodyPr/>
          <a:lstStyle/>
          <a:p>
            <a:fld id="{86CB4B4D-7CA3-9044-876B-883B54F8677D}" type="slidenum">
              <a:rPr lang="en-US" altLang="zh-CN" smtClean="0"/>
              <a:t>45</a:t>
            </a:fld>
            <a:endParaRPr lang="zh-CN" alt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0" fill="hold"/>
                                        <p:tgtEl>
                                          <p:spTgt spid="55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50"/>
                </p:tgtEl>
              </p:cMediaNode>
            </p:video>
            <p:seq concurrent="1" prevAc="none" nextAc="seek">
              <p:cTn id="8" restart="whenNotActive" fill="hold" evtFilter="cancelBubble" nodeType="interactiveSeq">
                <p:stCondLst>
                  <p:cond evt="onClick" delay="0">
                    <p:tgtEl>
                      <p:spTgt spid="55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50"/>
                                        </p:tgtEl>
                                      </p:cBhvr>
                                    </p:cmd>
                                  </p:childTnLst>
                                </p:cTn>
                              </p:par>
                            </p:childTnLst>
                          </p:cTn>
                        </p:par>
                      </p:childTnLst>
                    </p:cTn>
                  </p:par>
                </p:childTnLst>
              </p:cTn>
              <p:nextCondLst>
                <p:cond evt="onClick" delay="0">
                  <p:tgtEl>
                    <p:spTgt spid="550"/>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 name="Motion-Enhanced Video Generation"/>
          <p:cNvSpPr txBox="1"/>
          <p:nvPr/>
        </p:nvSpPr>
        <p:spPr>
          <a:xfrm>
            <a:off x="1102502" y="1306123"/>
            <a:ext cx="15592575" cy="1113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7200" b="1">
                <a:solidFill>
                  <a:srgbClr val="202124"/>
                </a:solidFill>
                <a:latin typeface="Arial"/>
                <a:ea typeface="Arial"/>
                <a:cs typeface="Arial"/>
                <a:sym typeface="Arial"/>
              </a:defRPr>
            </a:lvl1pPr>
          </a:lstStyle>
          <a:p>
            <a:r>
              <a:t>Motion-Enhanced Video Generation</a:t>
            </a:r>
          </a:p>
        </p:txBody>
      </p:sp>
      <p:sp>
        <p:nvSpPr>
          <p:cNvPr id="554" name="Extended:…"/>
          <p:cNvSpPr txBox="1"/>
          <p:nvPr/>
        </p:nvSpPr>
        <p:spPr>
          <a:xfrm>
            <a:off x="1379483" y="7352547"/>
            <a:ext cx="6832601" cy="17155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defTabSz="457200">
              <a:spcBef>
                <a:spcPts val="0"/>
              </a:spcBef>
              <a:defRPr sz="2800">
                <a:solidFill>
                  <a:srgbClr val="595959"/>
                </a:solidFill>
                <a:latin typeface="Arial"/>
                <a:ea typeface="Arial"/>
                <a:cs typeface="Arial"/>
                <a:sym typeface="Arial"/>
              </a:defRPr>
            </a:pPr>
            <a:r>
              <a:t>Extended:</a:t>
            </a:r>
          </a:p>
          <a:p>
            <a:pPr defTabSz="457200">
              <a:spcBef>
                <a:spcPts val="0"/>
              </a:spcBef>
              <a:defRPr sz="2800">
                <a:solidFill>
                  <a:srgbClr val="595959"/>
                </a:solidFill>
                <a:latin typeface="Arial"/>
                <a:ea typeface="Arial"/>
                <a:cs typeface="Arial"/>
                <a:sym typeface="Arial"/>
              </a:defRPr>
            </a:pPr>
            <a:r>
              <a:rPr>
                <a:solidFill>
                  <a:srgbClr val="A96524"/>
                </a:solidFill>
              </a:rPr>
              <a:t>A bear walks to a tree</a:t>
            </a:r>
            <a:r>
              <a:t> →</a:t>
            </a:r>
          </a:p>
          <a:p>
            <a:pPr defTabSz="457200">
              <a:spcBef>
                <a:spcPts val="0"/>
              </a:spcBef>
              <a:defRPr sz="2800">
                <a:solidFill>
                  <a:srgbClr val="595959"/>
                </a:solidFill>
                <a:latin typeface="Arial"/>
                <a:ea typeface="Arial"/>
                <a:cs typeface="Arial"/>
                <a:sym typeface="Arial"/>
              </a:defRPr>
            </a:pPr>
            <a:r>
              <a:rPr>
                <a:solidFill>
                  <a:srgbClr val="48742B"/>
                </a:solidFill>
              </a:rPr>
              <a:t>stands and places its paw on the tree</a:t>
            </a:r>
            <a:r>
              <a:t> →</a:t>
            </a:r>
          </a:p>
          <a:p>
            <a:pPr defTabSz="457200">
              <a:spcBef>
                <a:spcPts val="0"/>
              </a:spcBef>
              <a:defRPr sz="2800">
                <a:solidFill>
                  <a:srgbClr val="595959"/>
                </a:solidFill>
                <a:latin typeface="Arial"/>
                <a:ea typeface="Arial"/>
                <a:cs typeface="Arial"/>
                <a:sym typeface="Arial"/>
              </a:defRPr>
            </a:pPr>
            <a:r>
              <a:rPr>
                <a:solidFill>
                  <a:srgbClr val="6B2248"/>
                </a:solidFill>
              </a:rPr>
              <a:t>climbs the tree </a:t>
            </a:r>
            <a:r>
              <a:t>→</a:t>
            </a:r>
            <a:r>
              <a:rPr>
                <a:solidFill>
                  <a:srgbClr val="6B2248"/>
                </a:solidFill>
              </a:rPr>
              <a:t> </a:t>
            </a:r>
            <a:r>
              <a:rPr>
                <a:solidFill>
                  <a:srgbClr val="3273B2"/>
                </a:solidFill>
              </a:rPr>
              <a:t>pauses to rest</a:t>
            </a:r>
          </a:p>
        </p:txBody>
      </p:sp>
      <p:sp>
        <p:nvSpPr>
          <p:cNvPr id="555" name="Arrow"/>
          <p:cNvSpPr/>
          <p:nvPr/>
        </p:nvSpPr>
        <p:spPr>
          <a:xfrm rot="5400000">
            <a:off x="656247" y="5057096"/>
            <a:ext cx="2722551" cy="755283"/>
          </a:xfrm>
          <a:prstGeom prst="rightArrow">
            <a:avLst>
              <a:gd name="adj1" fmla="val 31450"/>
              <a:gd name="adj2" fmla="val 81450"/>
            </a:avLst>
          </a:prstGeom>
          <a:solidFill>
            <a:srgbClr val="929292"/>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556" name="Short caption: a bear climbing a tree"/>
          <p:cNvSpPr txBox="1"/>
          <p:nvPr/>
        </p:nvSpPr>
        <p:spPr>
          <a:xfrm>
            <a:off x="1379483" y="3020561"/>
            <a:ext cx="17544099" cy="4963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spcBef>
                <a:spcPts val="0"/>
              </a:spcBef>
              <a:defRPr sz="2800">
                <a:solidFill>
                  <a:srgbClr val="595959"/>
                </a:solidFill>
                <a:latin typeface="Arial"/>
                <a:ea typeface="Arial"/>
                <a:cs typeface="Arial"/>
                <a:sym typeface="Arial"/>
              </a:defRPr>
            </a:lvl1pPr>
          </a:lstStyle>
          <a:p>
            <a:r>
              <a:t>Short caption: a bear climbing a tree</a:t>
            </a:r>
          </a:p>
        </p:txBody>
      </p:sp>
      <p:pic>
        <p:nvPicPr>
          <p:cNvPr id="557" name="short-10.mp4" descr="short-10.mp4"/>
          <p:cNvPicPr>
            <a:picLocks/>
          </p:cNvPicPr>
          <p:nvPr>
            <a:videoFile r:link="rId2"/>
            <p:extLst>
              <p:ext uri="{DAA4B4D4-6D71-4841-9C94-3DE7FCFB9230}">
                <p14:media xmlns:p14="http://schemas.microsoft.com/office/powerpoint/2010/main" r:embed="rId1"/>
              </p:ext>
            </p:extLst>
          </p:nvPr>
        </p:nvPicPr>
        <p:blipFill>
          <a:blip r:embed="rId7"/>
          <a:stretch>
            <a:fillRect/>
          </a:stretch>
        </p:blipFill>
        <p:spPr>
          <a:xfrm>
            <a:off x="8501724" y="3057376"/>
            <a:ext cx="6502401" cy="3657601"/>
          </a:xfrm>
          <a:prstGeom prst="rect">
            <a:avLst/>
          </a:prstGeom>
          <a:ln w="12700">
            <a:miter lim="400000"/>
          </a:ln>
        </p:spPr>
      </p:pic>
      <p:pic>
        <p:nvPicPr>
          <p:cNvPr id="558" name="10_subtitle.mp4" descr="10_subtitle.mp4"/>
          <p:cNvPicPr>
            <a:picLocks/>
          </p:cNvPicPr>
          <p:nvPr>
            <a:videoFile r:link="rId4"/>
            <p:extLst>
              <p:ext uri="{DAA4B4D4-6D71-4841-9C94-3DE7FCFB9230}">
                <p14:media xmlns:p14="http://schemas.microsoft.com/office/powerpoint/2010/main" r:embed="rId3"/>
              </p:ext>
            </p:extLst>
          </p:nvPr>
        </p:nvPicPr>
        <p:blipFill>
          <a:blip r:embed="rId8"/>
          <a:stretch>
            <a:fillRect/>
          </a:stretch>
        </p:blipFill>
        <p:spPr>
          <a:xfrm>
            <a:off x="8336624" y="7352547"/>
            <a:ext cx="6832601" cy="5080001"/>
          </a:xfrm>
          <a:prstGeom prst="rect">
            <a:avLst/>
          </a:prstGeom>
          <a:ln w="12700">
            <a:miter lim="400000"/>
          </a:ln>
        </p:spPr>
      </p:pic>
      <p:sp>
        <p:nvSpPr>
          <p:cNvPr id="559" name="Rectangle"/>
          <p:cNvSpPr/>
          <p:nvPr/>
        </p:nvSpPr>
        <p:spPr>
          <a:xfrm>
            <a:off x="6417732" y="11431423"/>
            <a:ext cx="9142135" cy="1553617"/>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4" name="灯片编号占位符 3">
            <a:extLst>
              <a:ext uri="{FF2B5EF4-FFF2-40B4-BE49-F238E27FC236}">
                <a16:creationId xmlns:a16="http://schemas.microsoft.com/office/drawing/2014/main" id="{435F4E84-20B9-66A8-576C-67FA3984D077}"/>
              </a:ext>
            </a:extLst>
          </p:cNvPr>
          <p:cNvSpPr>
            <a:spLocks noGrp="1"/>
          </p:cNvSpPr>
          <p:nvPr>
            <p:ph type="sldNum" sz="quarter" idx="2"/>
          </p:nvPr>
        </p:nvSpPr>
        <p:spPr/>
        <p:txBody>
          <a:bodyPr/>
          <a:lstStyle/>
          <a:p>
            <a:fld id="{86CB4B4D-7CA3-9044-876B-883B54F8677D}" type="slidenum">
              <a:rPr lang="en-US" altLang="zh-CN" smtClean="0"/>
              <a:t>46</a:t>
            </a:fld>
            <a:endParaRPr lang="zh-CN" altLang="en-US"/>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84" fill="hold"/>
                                        <p:tgtEl>
                                          <p:spTgt spid="557"/>
                                        </p:tgtEl>
                                      </p:cBhvr>
                                    </p:cmd>
                                  </p:childTnLst>
                                </p:cTn>
                              </p:par>
                              <p:par>
                                <p:cTn id="7" presetID="1" presetClass="mediacall" presetSubtype="0" fill="hold" nodeType="withEffect">
                                  <p:stCondLst>
                                    <p:cond delay="0"/>
                                  </p:stCondLst>
                                  <p:childTnLst>
                                    <p:cmd type="call" cmd="playFrom(0.0)">
                                      <p:cBhvr>
                                        <p:cTn id="8" dur="8167" fill="hold"/>
                                        <p:tgtEl>
                                          <p:spTgt spid="55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9" repeatCount="indefinite" fill="hold" display="0">
                  <p:stCondLst>
                    <p:cond delay="indefinite"/>
                  </p:stCondLst>
                </p:cTn>
                <p:tgtEl>
                  <p:spTgt spid="557"/>
                </p:tgtEl>
              </p:cMediaNode>
            </p:video>
            <p:video>
              <p:cMediaNode vol="100000">
                <p:cTn id="10" repeatCount="indefinite" fill="hold" display="0">
                  <p:stCondLst>
                    <p:cond delay="indefinite"/>
                  </p:stCondLst>
                </p:cTn>
                <p:tgtEl>
                  <p:spTgt spid="558"/>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1" name="Motion-Enhanced Video Generation"/>
          <p:cNvSpPr txBox="1"/>
          <p:nvPr/>
        </p:nvSpPr>
        <p:spPr>
          <a:xfrm>
            <a:off x="1102502" y="1306123"/>
            <a:ext cx="15592575" cy="1113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7200" b="1">
                <a:solidFill>
                  <a:srgbClr val="202124"/>
                </a:solidFill>
                <a:latin typeface="Arial"/>
                <a:ea typeface="Arial"/>
                <a:cs typeface="Arial"/>
                <a:sym typeface="Arial"/>
              </a:defRPr>
            </a:lvl1pPr>
          </a:lstStyle>
          <a:p>
            <a:r>
              <a:t>Motion-Enhanced Video Generation</a:t>
            </a:r>
          </a:p>
        </p:txBody>
      </p:sp>
      <p:sp>
        <p:nvSpPr>
          <p:cNvPr id="562" name="Quantitative results on VBench…"/>
          <p:cNvSpPr txBox="1"/>
          <p:nvPr/>
        </p:nvSpPr>
        <p:spPr>
          <a:xfrm>
            <a:off x="1202266" y="2890378"/>
            <a:ext cx="20844620" cy="2354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defTabSz="457200">
              <a:lnSpc>
                <a:spcPct val="150000"/>
              </a:lnSpc>
              <a:spcBef>
                <a:spcPts val="0"/>
              </a:spcBef>
              <a:defRPr sz="4000">
                <a:solidFill>
                  <a:srgbClr val="202124"/>
                </a:solidFill>
                <a:latin typeface="Arial"/>
                <a:ea typeface="Arial"/>
                <a:cs typeface="Arial"/>
                <a:sym typeface="Arial"/>
              </a:defRPr>
            </a:pPr>
            <a:r>
              <a:t>Quantitative results on VBench</a:t>
            </a:r>
          </a:p>
          <a:p>
            <a:pPr marL="529166" indent="-529166" defTabSz="457200">
              <a:lnSpc>
                <a:spcPct val="150000"/>
              </a:lnSpc>
              <a:spcBef>
                <a:spcPts val="0"/>
              </a:spcBef>
              <a:buSzPct val="125000"/>
              <a:buChar char="•"/>
              <a:defRPr sz="4000">
                <a:solidFill>
                  <a:srgbClr val="202124"/>
                </a:solidFill>
                <a:latin typeface="Arial"/>
                <a:ea typeface="Arial"/>
                <a:cs typeface="Arial"/>
                <a:sym typeface="Arial"/>
              </a:defRPr>
            </a:pPr>
            <a:r>
              <a:t>Take the </a:t>
            </a:r>
            <a:r>
              <a:rPr i="1"/>
              <a:t>Dynamic Degree</a:t>
            </a:r>
            <a:r>
              <a:t> prompt list</a:t>
            </a:r>
          </a:p>
          <a:p>
            <a:pPr marL="529166" indent="-529166" defTabSz="457200">
              <a:lnSpc>
                <a:spcPct val="150000"/>
              </a:lnSpc>
              <a:spcBef>
                <a:spcPts val="0"/>
              </a:spcBef>
              <a:buSzPct val="125000"/>
              <a:buChar char="•"/>
              <a:defRPr sz="4000">
                <a:solidFill>
                  <a:srgbClr val="202124"/>
                </a:solidFill>
                <a:latin typeface="Arial"/>
                <a:ea typeface="Arial"/>
                <a:cs typeface="Arial"/>
                <a:sym typeface="Arial"/>
              </a:defRPr>
            </a:pPr>
            <a:r>
              <a:t>Prompt enhancement greatly improves the generated video dynamics</a:t>
            </a:r>
          </a:p>
        </p:txBody>
      </p:sp>
      <p:sp>
        <p:nvSpPr>
          <p:cNvPr id="563" name="Huang, Ziqi, et al. &quot;Vbench: Comprehensive benchmark suite for video generative models.&quot; CVPR. 2024."/>
          <p:cNvSpPr txBox="1"/>
          <p:nvPr/>
        </p:nvSpPr>
        <p:spPr>
          <a:xfrm>
            <a:off x="1206500" y="12967451"/>
            <a:ext cx="14240322" cy="4472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b">
            <a:spAutoFit/>
          </a:bodyPr>
          <a:lstStyle/>
          <a:p>
            <a:pPr defTabSz="457200">
              <a:spcBef>
                <a:spcPts val="0"/>
              </a:spcBef>
              <a:defRPr sz="2400">
                <a:solidFill>
                  <a:srgbClr val="595959"/>
                </a:solidFill>
                <a:latin typeface="Arial"/>
                <a:ea typeface="Arial"/>
                <a:cs typeface="Arial"/>
                <a:sym typeface="Arial"/>
              </a:defRPr>
            </a:pPr>
            <a:r>
              <a:t>Huang, Ziqi, et al. "Vbench: Comprehensive benchmark suite for video generative models." </a:t>
            </a:r>
            <a:r>
              <a:rPr i="1"/>
              <a:t>CVPR</a:t>
            </a:r>
            <a:r>
              <a:t>. 2024.</a:t>
            </a:r>
          </a:p>
        </p:txBody>
      </p:sp>
      <p:pic>
        <p:nvPicPr>
          <p:cNvPr id="564" name="pasted-movie.png" descr="pasted-movie.png"/>
          <p:cNvPicPr>
            <a:picLocks noChangeAspect="1"/>
          </p:cNvPicPr>
          <p:nvPr/>
        </p:nvPicPr>
        <p:blipFill>
          <a:blip r:embed="rId2"/>
          <a:stretch>
            <a:fillRect/>
          </a:stretch>
        </p:blipFill>
        <p:spPr>
          <a:xfrm>
            <a:off x="1504949" y="6129866"/>
            <a:ext cx="17716501" cy="4775201"/>
          </a:xfrm>
          <a:prstGeom prst="rect">
            <a:avLst/>
          </a:prstGeom>
          <a:ln w="12700">
            <a:miter lim="400000"/>
          </a:ln>
        </p:spPr>
      </p:pic>
      <p:sp>
        <p:nvSpPr>
          <p:cNvPr id="4" name="灯片编号占位符 3">
            <a:extLst>
              <a:ext uri="{FF2B5EF4-FFF2-40B4-BE49-F238E27FC236}">
                <a16:creationId xmlns:a16="http://schemas.microsoft.com/office/drawing/2014/main" id="{E3EC5F76-99BB-F1AD-E0A5-62A7AC539D0A}"/>
              </a:ext>
            </a:extLst>
          </p:cNvPr>
          <p:cNvSpPr>
            <a:spLocks noGrp="1"/>
          </p:cNvSpPr>
          <p:nvPr>
            <p:ph type="sldNum" sz="quarter" idx="2"/>
          </p:nvPr>
        </p:nvSpPr>
        <p:spPr/>
        <p:txBody>
          <a:bodyPr/>
          <a:lstStyle/>
          <a:p>
            <a:fld id="{86CB4B4D-7CA3-9044-876B-883B54F8677D}" type="slidenum">
              <a:rPr lang="en-US" altLang="zh-CN" smtClean="0"/>
              <a:t>47</a:t>
            </a:fld>
            <a:endParaRPr lang="zh-CN" alt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6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iterate>
                                    <p:tmAbs val="0"/>
                                  </p:iterate>
                                  <p:childTnLst>
                                    <p:set>
                                      <p:cBhvr>
                                        <p:cTn id="10" fill="hold"/>
                                        <p:tgtEl>
                                          <p:spTgt spid="56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p:stCondLst>
                                    <p:cond delay="0"/>
                                  </p:stCondLst>
                                  <p:iterate>
                                    <p:tmAbs val="0"/>
                                  </p:iterate>
                                  <p:childTnLst>
                                    <p:set>
                                      <p:cBhvr>
                                        <p:cTn id="14" fill="hold"/>
                                        <p:tgtEl>
                                          <p:spTgt spid="5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 grpId="1" build="p" bldLvl="5" animBg="1" advAuto="0"/>
      <p:bldP spid="564" grpId="2"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Results on OOD Prompts"/>
          <p:cNvSpPr txBox="1"/>
          <p:nvPr/>
        </p:nvSpPr>
        <p:spPr>
          <a:xfrm>
            <a:off x="1102502" y="1306123"/>
            <a:ext cx="11088440" cy="1113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7200" b="1">
                <a:solidFill>
                  <a:srgbClr val="202124"/>
                </a:solidFill>
                <a:latin typeface="Arial"/>
                <a:ea typeface="Arial"/>
                <a:cs typeface="Arial"/>
                <a:sym typeface="Arial"/>
              </a:defRPr>
            </a:lvl1pPr>
          </a:lstStyle>
          <a:p>
            <a:r>
              <a:t>Results on OOD Prompts</a:t>
            </a:r>
          </a:p>
        </p:txBody>
      </p:sp>
      <p:sp>
        <p:nvSpPr>
          <p:cNvPr id="567" name="Our fine-tuning videos are mostly human-centric…"/>
          <p:cNvSpPr txBox="1"/>
          <p:nvPr/>
        </p:nvSpPr>
        <p:spPr>
          <a:xfrm>
            <a:off x="1202266" y="2890378"/>
            <a:ext cx="20844620" cy="15054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defTabSz="457200">
              <a:lnSpc>
                <a:spcPct val="150000"/>
              </a:lnSpc>
              <a:spcBef>
                <a:spcPts val="0"/>
              </a:spcBef>
              <a:defRPr sz="4000">
                <a:solidFill>
                  <a:srgbClr val="202124"/>
                </a:solidFill>
                <a:latin typeface="Arial"/>
                <a:ea typeface="Arial"/>
                <a:cs typeface="Arial"/>
                <a:sym typeface="Arial"/>
              </a:defRPr>
            </a:pPr>
            <a:r>
              <a:t>Our fine-tuning videos are mostly human-centric</a:t>
            </a:r>
          </a:p>
          <a:p>
            <a:pPr marL="529166" indent="-529166" defTabSz="457200">
              <a:lnSpc>
                <a:spcPct val="150000"/>
              </a:lnSpc>
              <a:spcBef>
                <a:spcPts val="0"/>
              </a:spcBef>
              <a:buSzPct val="125000"/>
              <a:buChar char="•"/>
              <a:defRPr sz="4000">
                <a:solidFill>
                  <a:srgbClr val="202124"/>
                </a:solidFill>
                <a:latin typeface="Arial"/>
                <a:ea typeface="Arial"/>
                <a:cs typeface="Arial"/>
                <a:sym typeface="Arial"/>
              </a:defRPr>
            </a:pPr>
            <a:r>
              <a:t>It can still generate </a:t>
            </a:r>
            <a:r>
              <a:rPr>
                <a:solidFill>
                  <a:schemeClr val="accent5">
                    <a:hueOff val="-82419"/>
                    <a:satOff val="-9513"/>
                    <a:lumOff val="-16343"/>
                  </a:schemeClr>
                </a:solidFill>
              </a:rPr>
              <a:t>novel concepts</a:t>
            </a:r>
            <a:r>
              <a:t>!</a:t>
            </a:r>
          </a:p>
        </p:txBody>
      </p:sp>
      <p:pic>
        <p:nvPicPr>
          <p:cNvPr id="568" name="34-1_subtitle.mp4" descr="34-1_subtitle.mp4"/>
          <p:cNvPicPr>
            <a:picLocks/>
          </p:cNvPicPr>
          <p:nvPr>
            <a:videoFile r:link="rId2"/>
            <p:extLst>
              <p:ext uri="{DAA4B4D4-6D71-4841-9C94-3DE7FCFB9230}">
                <p14:media xmlns:p14="http://schemas.microsoft.com/office/powerpoint/2010/main" r:embed="rId1"/>
              </p:ext>
            </p:extLst>
          </p:nvPr>
        </p:nvPicPr>
        <p:blipFill>
          <a:blip r:embed="rId9"/>
          <a:stretch>
            <a:fillRect/>
          </a:stretch>
        </p:blipFill>
        <p:spPr>
          <a:xfrm>
            <a:off x="1509778" y="5450707"/>
            <a:ext cx="6502401" cy="4846586"/>
          </a:xfrm>
          <a:prstGeom prst="rect">
            <a:avLst/>
          </a:prstGeom>
          <a:ln w="12700">
            <a:miter lim="400000"/>
          </a:ln>
        </p:spPr>
      </p:pic>
      <p:pic>
        <p:nvPicPr>
          <p:cNvPr id="569" name="126-1_subtitle.mp4" descr="126-1_subtitle.mp4"/>
          <p:cNvPicPr>
            <a:picLocks/>
          </p:cNvPicPr>
          <p:nvPr>
            <a:videoFile r:link="rId4"/>
            <p:extLst>
              <p:ext uri="{DAA4B4D4-6D71-4841-9C94-3DE7FCFB9230}">
                <p14:media xmlns:p14="http://schemas.microsoft.com/office/powerpoint/2010/main" r:embed="rId3"/>
              </p:ext>
            </p:extLst>
          </p:nvPr>
        </p:nvPicPr>
        <p:blipFill>
          <a:blip r:embed="rId10"/>
          <a:stretch>
            <a:fillRect/>
          </a:stretch>
        </p:blipFill>
        <p:spPr>
          <a:xfrm>
            <a:off x="8373376" y="5450707"/>
            <a:ext cx="6502401" cy="4846586"/>
          </a:xfrm>
          <a:prstGeom prst="rect">
            <a:avLst/>
          </a:prstGeom>
          <a:ln w="12700">
            <a:miter lim="400000"/>
          </a:ln>
        </p:spPr>
      </p:pic>
      <p:pic>
        <p:nvPicPr>
          <p:cNvPr id="570" name="56-1_subtitle.mp4" descr="56-1_subtitle.mp4"/>
          <p:cNvPicPr>
            <a:picLocks/>
          </p:cNvPicPr>
          <p:nvPr>
            <a:videoFile r:link="rId6"/>
            <p:extLst>
              <p:ext uri="{DAA4B4D4-6D71-4841-9C94-3DE7FCFB9230}">
                <p14:media xmlns:p14="http://schemas.microsoft.com/office/powerpoint/2010/main" r:embed="rId5"/>
              </p:ext>
            </p:extLst>
          </p:nvPr>
        </p:nvPicPr>
        <p:blipFill>
          <a:blip r:embed="rId11"/>
          <a:stretch>
            <a:fillRect/>
          </a:stretch>
        </p:blipFill>
        <p:spPr>
          <a:xfrm>
            <a:off x="15236973" y="5450707"/>
            <a:ext cx="6502401" cy="4846586"/>
          </a:xfrm>
          <a:prstGeom prst="rect">
            <a:avLst/>
          </a:prstGeom>
          <a:ln w="12700">
            <a:miter lim="400000"/>
          </a:ln>
        </p:spPr>
      </p:pic>
      <p:sp>
        <p:nvSpPr>
          <p:cNvPr id="4" name="灯片编号占位符 3">
            <a:extLst>
              <a:ext uri="{FF2B5EF4-FFF2-40B4-BE49-F238E27FC236}">
                <a16:creationId xmlns:a16="http://schemas.microsoft.com/office/drawing/2014/main" id="{8012ED23-071D-8880-E51B-AE8601A0DB1E}"/>
              </a:ext>
            </a:extLst>
          </p:cNvPr>
          <p:cNvSpPr>
            <a:spLocks noGrp="1"/>
          </p:cNvSpPr>
          <p:nvPr>
            <p:ph type="sldNum" sz="quarter" idx="2"/>
          </p:nvPr>
        </p:nvSpPr>
        <p:spPr/>
        <p:txBody>
          <a:bodyPr/>
          <a:lstStyle/>
          <a:p>
            <a:fld id="{86CB4B4D-7CA3-9044-876B-883B54F8677D}" type="slidenum">
              <a:rPr lang="en-US" altLang="zh-CN" smtClean="0"/>
              <a:t>48</a:t>
            </a:fld>
            <a:endParaRPr lang="zh-CN" alt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25" fill="hold"/>
                                        <p:tgtEl>
                                          <p:spTgt spid="56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125" fill="hold"/>
                                        <p:tgtEl>
                                          <p:spTgt spid="569"/>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125" fill="hold"/>
                                        <p:tgtEl>
                                          <p:spTgt spid="57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5" fill="hold" display="0">
                  <p:stCondLst>
                    <p:cond delay="indefinite"/>
                  </p:stCondLst>
                </p:cTn>
                <p:tgtEl>
                  <p:spTgt spid="568"/>
                </p:tgtEl>
              </p:cMediaNode>
            </p:video>
            <p:seq concurrent="1" prevAc="none" nextAc="seek">
              <p:cTn id="16" restart="whenNotActive" fill="hold" evtFilter="cancelBubble" nodeType="interactiveSeq">
                <p:stCondLst>
                  <p:cond evt="onClick" delay="0">
                    <p:tgtEl>
                      <p:spTgt spid="568"/>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68"/>
                                        </p:tgtEl>
                                      </p:cBhvr>
                                    </p:cmd>
                                  </p:childTnLst>
                                </p:cTn>
                              </p:par>
                            </p:childTnLst>
                          </p:cTn>
                        </p:par>
                      </p:childTnLst>
                    </p:cTn>
                  </p:par>
                </p:childTnLst>
              </p:cTn>
              <p:nextCondLst>
                <p:cond evt="onClick" delay="0">
                  <p:tgtEl>
                    <p:spTgt spid="568"/>
                  </p:tgtEl>
                </p:cond>
              </p:nextCondLst>
            </p:seq>
            <p:video>
              <p:cMediaNode vol="100000">
                <p:cTn id="21" fill="hold" display="0">
                  <p:stCondLst>
                    <p:cond delay="indefinite"/>
                  </p:stCondLst>
                </p:cTn>
                <p:tgtEl>
                  <p:spTgt spid="569"/>
                </p:tgtEl>
              </p:cMediaNode>
            </p:video>
            <p:seq concurrent="1" prevAc="none" nextAc="seek">
              <p:cTn id="22" restart="whenNotActive" fill="hold" evtFilter="cancelBubble" nodeType="interactiveSeq">
                <p:stCondLst>
                  <p:cond evt="onClick" delay="0">
                    <p:tgtEl>
                      <p:spTgt spid="569"/>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69"/>
                                        </p:tgtEl>
                                      </p:cBhvr>
                                    </p:cmd>
                                  </p:childTnLst>
                                </p:cTn>
                              </p:par>
                            </p:childTnLst>
                          </p:cTn>
                        </p:par>
                      </p:childTnLst>
                    </p:cTn>
                  </p:par>
                </p:childTnLst>
              </p:cTn>
              <p:nextCondLst>
                <p:cond evt="onClick" delay="0">
                  <p:tgtEl>
                    <p:spTgt spid="569"/>
                  </p:tgtEl>
                </p:cond>
              </p:nextCondLst>
            </p:seq>
            <p:video>
              <p:cMediaNode vol="100000">
                <p:cTn id="27" fill="hold" display="0">
                  <p:stCondLst>
                    <p:cond delay="indefinite"/>
                  </p:stCondLst>
                </p:cTn>
                <p:tgtEl>
                  <p:spTgt spid="570"/>
                </p:tgtEl>
              </p:cMediaNode>
            </p:video>
            <p:seq concurrent="1" prevAc="none" nextAc="seek">
              <p:cTn id="28" restart="whenNotActive" fill="hold" evtFilter="cancelBubble" nodeType="interactiveSeq">
                <p:stCondLst>
                  <p:cond evt="onClick" delay="0">
                    <p:tgtEl>
                      <p:spTgt spid="570"/>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570"/>
                                        </p:tgtEl>
                                      </p:cBhvr>
                                    </p:cmd>
                                  </p:childTnLst>
                                </p:cTn>
                              </p:par>
                            </p:childTnLst>
                          </p:cTn>
                        </p:par>
                      </p:childTnLst>
                    </p:cTn>
                  </p:par>
                </p:childTnLst>
              </p:cTn>
              <p:nextCondLst>
                <p:cond evt="onClick" delay="0">
                  <p:tgtEl>
                    <p:spTgt spid="570"/>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 name="Failure Cases"/>
          <p:cNvSpPr txBox="1"/>
          <p:nvPr/>
        </p:nvSpPr>
        <p:spPr>
          <a:xfrm>
            <a:off x="1102502" y="1306123"/>
            <a:ext cx="6061026" cy="1113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7200" b="1">
                <a:solidFill>
                  <a:srgbClr val="202124"/>
                </a:solidFill>
                <a:latin typeface="Arial"/>
                <a:ea typeface="Arial"/>
                <a:cs typeface="Arial"/>
                <a:sym typeface="Arial"/>
              </a:defRPr>
            </a:lvl1pPr>
          </a:lstStyle>
          <a:p>
            <a:r>
              <a:t>Failure Cases</a:t>
            </a:r>
          </a:p>
        </p:txBody>
      </p:sp>
      <p:sp>
        <p:nvSpPr>
          <p:cNvPr id="573" name="MinT inherits all limitations of base video models…"/>
          <p:cNvSpPr txBox="1"/>
          <p:nvPr/>
        </p:nvSpPr>
        <p:spPr>
          <a:xfrm>
            <a:off x="1202266" y="2890378"/>
            <a:ext cx="20844620" cy="32033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defTabSz="457200">
              <a:lnSpc>
                <a:spcPct val="150000"/>
              </a:lnSpc>
              <a:spcBef>
                <a:spcPts val="0"/>
              </a:spcBef>
              <a:defRPr sz="4000">
                <a:solidFill>
                  <a:srgbClr val="202124"/>
                </a:solidFill>
                <a:latin typeface="Arial"/>
                <a:ea typeface="Arial"/>
                <a:cs typeface="Arial"/>
                <a:sym typeface="Arial"/>
              </a:defRPr>
            </a:pPr>
            <a:r>
              <a:rPr dirty="0" err="1"/>
              <a:t>MinT</a:t>
            </a:r>
            <a:r>
              <a:rPr dirty="0"/>
              <a:t> inherits all limitations of base video models</a:t>
            </a:r>
          </a:p>
          <a:p>
            <a:pPr marL="529166" indent="-529166" defTabSz="457200">
              <a:lnSpc>
                <a:spcPct val="150000"/>
              </a:lnSpc>
              <a:spcBef>
                <a:spcPts val="0"/>
              </a:spcBef>
              <a:buSzPct val="125000"/>
              <a:buChar char="•"/>
              <a:defRPr sz="4000">
                <a:solidFill>
                  <a:srgbClr val="202124"/>
                </a:solidFill>
                <a:latin typeface="Arial"/>
                <a:ea typeface="Arial"/>
                <a:cs typeface="Arial"/>
                <a:sym typeface="Arial"/>
              </a:defRPr>
            </a:pPr>
            <a:r>
              <a:rPr dirty="0"/>
              <a:t>Human hands, complex physics</a:t>
            </a:r>
          </a:p>
          <a:p>
            <a:pPr marL="529166" indent="-529166" defTabSz="457200">
              <a:lnSpc>
                <a:spcPct val="150000"/>
              </a:lnSpc>
              <a:spcBef>
                <a:spcPts val="0"/>
              </a:spcBef>
              <a:buSzPct val="125000"/>
              <a:buChar char="•"/>
              <a:defRPr sz="4000">
                <a:solidFill>
                  <a:srgbClr val="202124"/>
                </a:solidFill>
                <a:latin typeface="Arial"/>
                <a:ea typeface="Arial"/>
                <a:cs typeface="Arial"/>
                <a:sym typeface="Arial"/>
              </a:defRPr>
            </a:pPr>
            <a:r>
              <a:rPr dirty="0"/>
              <a:t>Multi-object concept binding</a:t>
            </a:r>
          </a:p>
          <a:p>
            <a:pPr marL="529166" indent="-529166" defTabSz="457200">
              <a:lnSpc>
                <a:spcPct val="150000"/>
              </a:lnSpc>
              <a:spcBef>
                <a:spcPts val="0"/>
              </a:spcBef>
              <a:buSzPct val="125000"/>
              <a:buChar char="•"/>
              <a:defRPr sz="4000">
                <a:solidFill>
                  <a:srgbClr val="202124"/>
                </a:solidFill>
                <a:latin typeface="Arial"/>
                <a:ea typeface="Arial"/>
                <a:cs typeface="Arial"/>
                <a:sym typeface="Arial"/>
              </a:defRPr>
            </a:pPr>
            <a:r>
              <a:rPr dirty="0"/>
              <a:t>Object association between captions</a:t>
            </a:r>
          </a:p>
        </p:txBody>
      </p:sp>
      <p:pic>
        <p:nvPicPr>
          <p:cNvPr id="574" name="human_hand.mp4" descr="human_hand.mp4"/>
          <p:cNvPicPr>
            <a:picLocks/>
          </p:cNvPicPr>
          <p:nvPr>
            <a:videoFile r:link="rId2"/>
            <p:extLst>
              <p:ext uri="{DAA4B4D4-6D71-4841-9C94-3DE7FCFB9230}">
                <p14:media xmlns:p14="http://schemas.microsoft.com/office/powerpoint/2010/main" r:embed="rId1"/>
              </p:ext>
            </p:extLst>
          </p:nvPr>
        </p:nvPicPr>
        <p:blipFill>
          <a:blip r:embed="rId11"/>
          <a:stretch>
            <a:fillRect/>
          </a:stretch>
        </p:blipFill>
        <p:spPr>
          <a:xfrm>
            <a:off x="13953066" y="880533"/>
            <a:ext cx="5334001" cy="3000376"/>
          </a:xfrm>
          <a:prstGeom prst="rect">
            <a:avLst/>
          </a:prstGeom>
          <a:ln w="12700">
            <a:miter lim="400000"/>
          </a:ln>
        </p:spPr>
      </p:pic>
      <p:pic>
        <p:nvPicPr>
          <p:cNvPr id="575" name="complex_physics.mp4" descr="complex_physics.mp4"/>
          <p:cNvPicPr>
            <a:picLocks/>
          </p:cNvPicPr>
          <p:nvPr>
            <a:videoFile r:link="rId4"/>
            <p:extLst>
              <p:ext uri="{DAA4B4D4-6D71-4841-9C94-3DE7FCFB9230}">
                <p14:media xmlns:p14="http://schemas.microsoft.com/office/powerpoint/2010/main" r:embed="rId3"/>
              </p:ext>
            </p:extLst>
          </p:nvPr>
        </p:nvPicPr>
        <p:blipFill>
          <a:blip r:embed="rId12"/>
          <a:stretch>
            <a:fillRect/>
          </a:stretch>
        </p:blipFill>
        <p:spPr>
          <a:xfrm>
            <a:off x="13953066" y="4097866"/>
            <a:ext cx="5334001" cy="3000376"/>
          </a:xfrm>
          <a:prstGeom prst="rect">
            <a:avLst/>
          </a:prstGeom>
          <a:ln w="12700">
            <a:miter lim="400000"/>
          </a:ln>
        </p:spPr>
      </p:pic>
      <p:pic>
        <p:nvPicPr>
          <p:cNvPr id="576" name="multi_subject.mp4" descr="multi_subject.mp4"/>
          <p:cNvPicPr>
            <a:picLocks/>
          </p:cNvPicPr>
          <p:nvPr>
            <a:videoFile r:link="rId6"/>
            <p:extLst>
              <p:ext uri="{DAA4B4D4-6D71-4841-9C94-3DE7FCFB9230}">
                <p14:media xmlns:p14="http://schemas.microsoft.com/office/powerpoint/2010/main" r:embed="rId5"/>
              </p:ext>
            </p:extLst>
          </p:nvPr>
        </p:nvPicPr>
        <p:blipFill>
          <a:blip r:embed="rId13"/>
          <a:stretch>
            <a:fillRect/>
          </a:stretch>
        </p:blipFill>
        <p:spPr>
          <a:xfrm>
            <a:off x="2167466" y="8466666"/>
            <a:ext cx="6502401" cy="3657601"/>
          </a:xfrm>
          <a:prstGeom prst="rect">
            <a:avLst/>
          </a:prstGeom>
          <a:ln w="12700">
            <a:miter lim="400000"/>
          </a:ln>
        </p:spPr>
      </p:pic>
      <p:pic>
        <p:nvPicPr>
          <p:cNvPr id="577" name="global_temporal_binding.mp4" descr="global_temporal_binding.mp4"/>
          <p:cNvPicPr>
            <a:picLocks/>
          </p:cNvPicPr>
          <p:nvPr>
            <a:videoFile r:link="rId8"/>
            <p:extLst>
              <p:ext uri="{DAA4B4D4-6D71-4841-9C94-3DE7FCFB9230}">
                <p14:media xmlns:p14="http://schemas.microsoft.com/office/powerpoint/2010/main" r:embed="rId7"/>
              </p:ext>
            </p:extLst>
          </p:nvPr>
        </p:nvPicPr>
        <p:blipFill>
          <a:blip r:embed="rId14"/>
          <a:stretch>
            <a:fillRect/>
          </a:stretch>
        </p:blipFill>
        <p:spPr>
          <a:xfrm>
            <a:off x="9330266" y="8466666"/>
            <a:ext cx="6502401" cy="3657601"/>
          </a:xfrm>
          <a:prstGeom prst="rect">
            <a:avLst/>
          </a:prstGeom>
          <a:ln w="12700">
            <a:miter lim="400000"/>
          </a:ln>
        </p:spPr>
      </p:pic>
      <p:sp>
        <p:nvSpPr>
          <p:cNvPr id="578" name="Global caption: a woman wearing a red device……"/>
          <p:cNvSpPr txBox="1"/>
          <p:nvPr/>
        </p:nvSpPr>
        <p:spPr>
          <a:xfrm>
            <a:off x="9321217" y="7422616"/>
            <a:ext cx="8737111" cy="9027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spcBef>
                <a:spcPts val="0"/>
              </a:spcBef>
              <a:defRPr sz="2800">
                <a:solidFill>
                  <a:srgbClr val="595959"/>
                </a:solidFill>
                <a:latin typeface="Arial"/>
                <a:ea typeface="Arial"/>
                <a:cs typeface="Arial"/>
                <a:sym typeface="Arial"/>
              </a:defRPr>
            </a:pPr>
            <a:r>
              <a:t>Global caption: a woman wearing a </a:t>
            </a:r>
            <a:r>
              <a:rPr>
                <a:solidFill>
                  <a:schemeClr val="accent5">
                    <a:hueOff val="-82419"/>
                    <a:satOff val="-9513"/>
                    <a:lumOff val="-16343"/>
                  </a:schemeClr>
                </a:solidFill>
              </a:rPr>
              <a:t>red device</a:t>
            </a:r>
            <a:r>
              <a:t>…</a:t>
            </a:r>
          </a:p>
          <a:p>
            <a:pPr defTabSz="457200">
              <a:spcBef>
                <a:spcPts val="0"/>
              </a:spcBef>
              <a:defRPr sz="2800">
                <a:solidFill>
                  <a:srgbClr val="595959"/>
                </a:solidFill>
                <a:latin typeface="Arial"/>
                <a:ea typeface="Arial"/>
                <a:cs typeface="Arial"/>
                <a:sym typeface="Arial"/>
              </a:defRPr>
            </a:pPr>
            <a:r>
              <a:t>Temporal caption: she adjusts </a:t>
            </a:r>
            <a:r>
              <a:rPr>
                <a:solidFill>
                  <a:schemeClr val="accent5">
                    <a:hueOff val="-82419"/>
                    <a:satOff val="-9513"/>
                    <a:lumOff val="-16343"/>
                  </a:schemeClr>
                </a:solidFill>
              </a:rPr>
              <a:t>the device on her eyes</a:t>
            </a:r>
          </a:p>
        </p:txBody>
      </p:sp>
      <p:sp>
        <p:nvSpPr>
          <p:cNvPr id="579" name="Prompt: the dark skinned man eats pizza, the man in blue points to the TV"/>
          <p:cNvSpPr txBox="1"/>
          <p:nvPr/>
        </p:nvSpPr>
        <p:spPr>
          <a:xfrm>
            <a:off x="2035022" y="7391817"/>
            <a:ext cx="6767289" cy="964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spcBef>
                <a:spcPts val="0"/>
              </a:spcBef>
              <a:defRPr sz="2800">
                <a:solidFill>
                  <a:srgbClr val="595959"/>
                </a:solidFill>
                <a:latin typeface="Arial"/>
                <a:ea typeface="Arial"/>
                <a:cs typeface="Arial"/>
                <a:sym typeface="Arial"/>
              </a:defRPr>
            </a:lvl1pPr>
          </a:lstStyle>
          <a:p>
            <a:r>
              <a:rPr dirty="0"/>
              <a:t>Prompt: the dark skinned man eats pizza, the man in blue </a:t>
            </a:r>
            <a:r>
              <a:rPr lang="en-US" dirty="0"/>
              <a:t>drinks from green bottle</a:t>
            </a:r>
            <a:endParaRPr dirty="0"/>
          </a:p>
        </p:txBody>
      </p:sp>
      <p:sp>
        <p:nvSpPr>
          <p:cNvPr id="2" name="Rectangle">
            <a:extLst>
              <a:ext uri="{FF2B5EF4-FFF2-40B4-BE49-F238E27FC236}">
                <a16:creationId xmlns:a16="http://schemas.microsoft.com/office/drawing/2014/main" id="{775F5511-046F-5C39-197A-14B1A3A1372E}"/>
              </a:ext>
            </a:extLst>
          </p:cNvPr>
          <p:cNvSpPr/>
          <p:nvPr/>
        </p:nvSpPr>
        <p:spPr>
          <a:xfrm>
            <a:off x="857066" y="6858871"/>
            <a:ext cx="7945245" cy="5906540"/>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3" name="Rectangle">
            <a:extLst>
              <a:ext uri="{FF2B5EF4-FFF2-40B4-BE49-F238E27FC236}">
                <a16:creationId xmlns:a16="http://schemas.microsoft.com/office/drawing/2014/main" id="{C0430D61-1349-513F-9F26-F65FC693E37F}"/>
              </a:ext>
            </a:extLst>
          </p:cNvPr>
          <p:cNvSpPr/>
          <p:nvPr/>
        </p:nvSpPr>
        <p:spPr>
          <a:xfrm>
            <a:off x="9075781" y="7422616"/>
            <a:ext cx="9760859" cy="5003599"/>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6" name="灯片编号占位符 5">
            <a:extLst>
              <a:ext uri="{FF2B5EF4-FFF2-40B4-BE49-F238E27FC236}">
                <a16:creationId xmlns:a16="http://schemas.microsoft.com/office/drawing/2014/main" id="{6CE618F8-E985-3132-783C-08C542D50FD9}"/>
              </a:ext>
            </a:extLst>
          </p:cNvPr>
          <p:cNvSpPr>
            <a:spLocks noGrp="1"/>
          </p:cNvSpPr>
          <p:nvPr>
            <p:ph type="sldNum" sz="quarter" idx="2"/>
          </p:nvPr>
        </p:nvSpPr>
        <p:spPr/>
        <p:txBody>
          <a:bodyPr/>
          <a:lstStyle/>
          <a:p>
            <a:fld id="{86CB4B4D-7CA3-9044-876B-883B54F8677D}" type="slidenum">
              <a:rPr lang="en-US" altLang="zh-CN" smtClean="0"/>
              <a:t>49</a:t>
            </a:fld>
            <a:endParaRPr lang="zh-CN" alt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84" fill="hold"/>
                                        <p:tgtEl>
                                          <p:spTgt spid="57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084" fill="hold"/>
                                        <p:tgtEl>
                                          <p:spTgt spid="575"/>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9084" fill="hold"/>
                                        <p:tgtEl>
                                          <p:spTgt spid="576"/>
                                        </p:tgtEl>
                                      </p:cBhvr>
                                    </p:cmd>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7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9084" fill="hold"/>
                                        <p:tgtEl>
                                          <p:spTgt spid="57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35" fill="hold" display="0">
                  <p:stCondLst>
                    <p:cond delay="indefinite"/>
                  </p:stCondLst>
                </p:cTn>
                <p:tgtEl>
                  <p:spTgt spid="574"/>
                </p:tgtEl>
              </p:cMediaNode>
            </p:video>
            <p:seq concurrent="1" prevAc="none" nextAc="seek">
              <p:cTn id="36" restart="whenNotActive" fill="hold" evtFilter="cancelBubble" nodeType="interactiveSeq">
                <p:stCondLst>
                  <p:cond evt="onClick" delay="0">
                    <p:tgtEl>
                      <p:spTgt spid="574"/>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574"/>
                                        </p:tgtEl>
                                      </p:cBhvr>
                                    </p:cmd>
                                  </p:childTnLst>
                                </p:cTn>
                              </p:par>
                            </p:childTnLst>
                          </p:cTn>
                        </p:par>
                      </p:childTnLst>
                    </p:cTn>
                  </p:par>
                </p:childTnLst>
              </p:cTn>
              <p:nextCondLst>
                <p:cond evt="onClick" delay="0">
                  <p:tgtEl>
                    <p:spTgt spid="574"/>
                  </p:tgtEl>
                </p:cond>
              </p:nextCondLst>
            </p:seq>
            <p:video>
              <p:cMediaNode vol="100000">
                <p:cTn id="41" fill="hold" display="0">
                  <p:stCondLst>
                    <p:cond delay="indefinite"/>
                  </p:stCondLst>
                </p:cTn>
                <p:tgtEl>
                  <p:spTgt spid="575"/>
                </p:tgtEl>
              </p:cMediaNode>
            </p:video>
            <p:seq concurrent="1" prevAc="none" nextAc="seek">
              <p:cTn id="42" restart="whenNotActive" fill="hold" evtFilter="cancelBubble" nodeType="interactiveSeq">
                <p:stCondLst>
                  <p:cond evt="onClick" delay="0">
                    <p:tgtEl>
                      <p:spTgt spid="575"/>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575"/>
                                        </p:tgtEl>
                                      </p:cBhvr>
                                    </p:cmd>
                                  </p:childTnLst>
                                </p:cTn>
                              </p:par>
                            </p:childTnLst>
                          </p:cTn>
                        </p:par>
                      </p:childTnLst>
                    </p:cTn>
                  </p:par>
                </p:childTnLst>
              </p:cTn>
              <p:nextCondLst>
                <p:cond evt="onClick" delay="0">
                  <p:tgtEl>
                    <p:spTgt spid="575"/>
                  </p:tgtEl>
                </p:cond>
              </p:nextCondLst>
            </p:seq>
            <p:video>
              <p:cMediaNode vol="100000">
                <p:cTn id="47" fill="hold" display="0">
                  <p:stCondLst>
                    <p:cond delay="indefinite"/>
                  </p:stCondLst>
                </p:cTn>
                <p:tgtEl>
                  <p:spTgt spid="576"/>
                </p:tgtEl>
              </p:cMediaNode>
            </p:video>
            <p:seq concurrent="1" prevAc="none" nextAc="seek">
              <p:cTn id="48" restart="whenNotActive" fill="hold" evtFilter="cancelBubble" nodeType="interactiveSeq">
                <p:stCondLst>
                  <p:cond evt="onClick" delay="0">
                    <p:tgtEl>
                      <p:spTgt spid="576"/>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576"/>
                                        </p:tgtEl>
                                      </p:cBhvr>
                                    </p:cmd>
                                  </p:childTnLst>
                                </p:cTn>
                              </p:par>
                            </p:childTnLst>
                          </p:cTn>
                        </p:par>
                      </p:childTnLst>
                    </p:cTn>
                  </p:par>
                </p:childTnLst>
              </p:cTn>
              <p:nextCondLst>
                <p:cond evt="onClick" delay="0">
                  <p:tgtEl>
                    <p:spTgt spid="576"/>
                  </p:tgtEl>
                </p:cond>
              </p:nextCondLst>
            </p:seq>
            <p:video>
              <p:cMediaNode vol="100000">
                <p:cTn id="53" fill="hold" display="0">
                  <p:stCondLst>
                    <p:cond delay="indefinite"/>
                  </p:stCondLst>
                </p:cTn>
                <p:tgtEl>
                  <p:spTgt spid="577"/>
                </p:tgtEl>
              </p:cMediaNode>
            </p:video>
            <p:seq concurrent="1" prevAc="none" nextAc="seek">
              <p:cTn id="54" restart="whenNotActive" fill="hold" evtFilter="cancelBubble" nodeType="interactiveSeq">
                <p:stCondLst>
                  <p:cond evt="onClick" delay="0">
                    <p:tgtEl>
                      <p:spTgt spid="577"/>
                    </p:tgtEl>
                  </p:cond>
                </p:stCondLst>
                <p:endSync evt="end" delay="0">
                  <p:rtn val="all"/>
                </p:endSync>
                <p:childTnLst>
                  <p:par>
                    <p:cTn id="55" fill="hold">
                      <p:stCondLst>
                        <p:cond delay="0"/>
                      </p:stCondLst>
                      <p:childTnLst>
                        <p:par>
                          <p:cTn id="56" fill="hold">
                            <p:stCondLst>
                              <p:cond delay="0"/>
                            </p:stCondLst>
                            <p:childTnLst>
                              <p:par>
                                <p:cTn id="57" presetID="2" presetClass="mediacall" presetSubtype="0" fill="hold" nodeType="clickEffect">
                                  <p:stCondLst>
                                    <p:cond delay="0"/>
                                  </p:stCondLst>
                                  <p:childTnLst>
                                    <p:cmd type="call" cmd="togglePause">
                                      <p:cBhvr>
                                        <p:cTn id="58" dur="1" fill="hold"/>
                                        <p:tgtEl>
                                          <p:spTgt spid="577"/>
                                        </p:tgtEl>
                                      </p:cBhvr>
                                    </p:cmd>
                                  </p:childTnLst>
                                </p:cTn>
                              </p:par>
                            </p:childTnLst>
                          </p:cTn>
                        </p:par>
                      </p:childTnLst>
                    </p:cTn>
                  </p:par>
                </p:childTnLst>
              </p:cTn>
              <p:nextCondLst>
                <p:cond evt="onClick" delay="0">
                  <p:tgtEl>
                    <p:spTgt spid="577"/>
                  </p:tgtEl>
                </p:cond>
              </p:nextCondLst>
            </p:seq>
          </p:childTnLst>
        </p:cTn>
      </p:par>
    </p:tnLst>
    <p:bldLst>
      <p:bldP spid="2"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MinT: Multi-Event + Time Control"/>
          <p:cNvSpPr txBox="1"/>
          <p:nvPr/>
        </p:nvSpPr>
        <p:spPr>
          <a:xfrm>
            <a:off x="1102502" y="1306123"/>
            <a:ext cx="14295984" cy="1113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7200" b="1">
                <a:solidFill>
                  <a:srgbClr val="202124"/>
                </a:solidFill>
                <a:latin typeface="Arial"/>
                <a:ea typeface="Arial"/>
                <a:cs typeface="Arial"/>
                <a:sym typeface="Arial"/>
              </a:defRPr>
            </a:lvl1pPr>
          </a:lstStyle>
          <a:p>
            <a:r>
              <a:t>MinT: Multi-Event + Time Control</a:t>
            </a:r>
          </a:p>
        </p:txBody>
      </p:sp>
      <p:sp>
        <p:nvSpPr>
          <p:cNvPr id="180" name="Our model, MinT, generates sequential events, and can control their time range"/>
          <p:cNvSpPr txBox="1"/>
          <p:nvPr/>
        </p:nvSpPr>
        <p:spPr>
          <a:xfrm>
            <a:off x="1202266" y="2890378"/>
            <a:ext cx="20844620" cy="656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defTabSz="457200">
              <a:lnSpc>
                <a:spcPct val="150000"/>
              </a:lnSpc>
              <a:spcBef>
                <a:spcPts val="0"/>
              </a:spcBef>
              <a:defRPr sz="4000">
                <a:solidFill>
                  <a:srgbClr val="202124"/>
                </a:solidFill>
                <a:latin typeface="Arial"/>
                <a:ea typeface="Arial"/>
                <a:cs typeface="Arial"/>
                <a:sym typeface="Arial"/>
              </a:defRPr>
            </a:pPr>
            <a:r>
              <a:t>Our model, MinT, generates sequential events, and can </a:t>
            </a:r>
            <a:r>
              <a:rPr>
                <a:solidFill>
                  <a:schemeClr val="accent5">
                    <a:hueOff val="-82419"/>
                    <a:satOff val="-9513"/>
                    <a:lumOff val="-16343"/>
                  </a:schemeClr>
                </a:solidFill>
              </a:rPr>
              <a:t>control their time range</a:t>
            </a:r>
          </a:p>
        </p:txBody>
      </p:sp>
      <p:sp>
        <p:nvSpPr>
          <p:cNvPr id="181" name="Prompt:…"/>
          <p:cNvSpPr txBox="1"/>
          <p:nvPr/>
        </p:nvSpPr>
        <p:spPr>
          <a:xfrm>
            <a:off x="1227083" y="4253754"/>
            <a:ext cx="17544099" cy="291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defTabSz="457200">
              <a:lnSpc>
                <a:spcPct val="150000"/>
              </a:lnSpc>
              <a:spcBef>
                <a:spcPts val="0"/>
              </a:spcBef>
              <a:defRPr sz="2800">
                <a:solidFill>
                  <a:srgbClr val="595959"/>
                </a:solidFill>
                <a:latin typeface="Arial"/>
                <a:ea typeface="Arial"/>
                <a:cs typeface="Arial"/>
                <a:sym typeface="Arial"/>
              </a:defRPr>
            </a:pPr>
            <a:r>
              <a:rPr dirty="0"/>
              <a:t>Prompt:</a:t>
            </a:r>
          </a:p>
          <a:p>
            <a:pPr marL="518794" indent="-505459" defTabSz="457200">
              <a:lnSpc>
                <a:spcPct val="150000"/>
              </a:lnSpc>
              <a:spcBef>
                <a:spcPts val="0"/>
              </a:spcBef>
              <a:buClr>
                <a:srgbClr val="000000"/>
              </a:buClr>
              <a:buSzPct val="100000"/>
              <a:buFont typeface="Arial"/>
              <a:buAutoNum type="arabicPeriod"/>
              <a:defRPr sz="2800">
                <a:solidFill>
                  <a:srgbClr val="A96424"/>
                </a:solidFill>
                <a:latin typeface="Arial"/>
                <a:ea typeface="Arial"/>
                <a:cs typeface="Arial"/>
                <a:sym typeface="Arial"/>
              </a:defRPr>
            </a:pPr>
            <a:r>
              <a:rPr dirty="0"/>
              <a:t>[0.0 → 2.3s]: A man raises his arms up</a:t>
            </a:r>
          </a:p>
          <a:p>
            <a:pPr marL="518794" indent="-505459" defTabSz="457200">
              <a:lnSpc>
                <a:spcPct val="150000"/>
              </a:lnSpc>
              <a:spcBef>
                <a:spcPts val="0"/>
              </a:spcBef>
              <a:buClr>
                <a:srgbClr val="000000"/>
              </a:buClr>
              <a:buSzPct val="100000"/>
              <a:buFont typeface="Arial"/>
              <a:buAutoNum type="arabicPeriod"/>
              <a:defRPr sz="2800">
                <a:solidFill>
                  <a:srgbClr val="48752C"/>
                </a:solidFill>
                <a:latin typeface="Arial"/>
                <a:ea typeface="Arial"/>
                <a:cs typeface="Arial"/>
                <a:sym typeface="Arial"/>
              </a:defRPr>
            </a:pPr>
            <a:r>
              <a:rPr dirty="0"/>
              <a:t>[2.3 → 4.5s]: lowers them down</a:t>
            </a:r>
          </a:p>
          <a:p>
            <a:pPr marL="518794" indent="-505459" defTabSz="457200">
              <a:lnSpc>
                <a:spcPct val="150000"/>
              </a:lnSpc>
              <a:spcBef>
                <a:spcPts val="0"/>
              </a:spcBef>
              <a:buClr>
                <a:srgbClr val="000000"/>
              </a:buClr>
              <a:buSzPct val="100000"/>
              <a:buFont typeface="Arial"/>
              <a:buAutoNum type="arabicPeriod"/>
              <a:defRPr sz="2800">
                <a:solidFill>
                  <a:srgbClr val="6B2248"/>
                </a:solidFill>
                <a:latin typeface="Arial"/>
                <a:ea typeface="Arial"/>
                <a:cs typeface="Arial"/>
                <a:sym typeface="Arial"/>
              </a:defRPr>
            </a:pPr>
            <a:r>
              <a:rPr dirty="0"/>
              <a:t>[4.5 → 6.8s]: extends to his left</a:t>
            </a:r>
          </a:p>
          <a:p>
            <a:pPr marL="518794" indent="-505459" defTabSz="457200">
              <a:lnSpc>
                <a:spcPct val="150000"/>
              </a:lnSpc>
              <a:spcBef>
                <a:spcPts val="0"/>
              </a:spcBef>
              <a:buClr>
                <a:srgbClr val="000000"/>
              </a:buClr>
              <a:buSzPct val="100000"/>
              <a:buFont typeface="Arial"/>
              <a:buAutoNum type="arabicPeriod"/>
              <a:defRPr sz="2800">
                <a:solidFill>
                  <a:srgbClr val="3274B4"/>
                </a:solidFill>
                <a:latin typeface="Arial"/>
                <a:ea typeface="Arial"/>
                <a:cs typeface="Arial"/>
                <a:sym typeface="Arial"/>
              </a:defRPr>
            </a:pPr>
            <a:r>
              <a:rPr dirty="0"/>
              <a:t>[6.8 → 9.1s]: extends to his right</a:t>
            </a:r>
          </a:p>
        </p:txBody>
      </p:sp>
      <p:pic>
        <p:nvPicPr>
          <p:cNvPr id="182" name="res1024-man_poses_hard-3_border.mp4" descr="res1024-man_poses_hard-3_border.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9237133" y="4309533"/>
            <a:ext cx="9785848" cy="5711444"/>
          </a:xfrm>
          <a:prstGeom prst="rect">
            <a:avLst/>
          </a:prstGeom>
          <a:ln w="12700">
            <a:miter lim="400000"/>
          </a:ln>
        </p:spPr>
      </p:pic>
      <p:sp>
        <p:nvSpPr>
          <p:cNvPr id="4" name="灯片编号占位符 3">
            <a:extLst>
              <a:ext uri="{FF2B5EF4-FFF2-40B4-BE49-F238E27FC236}">
                <a16:creationId xmlns:a16="http://schemas.microsoft.com/office/drawing/2014/main" id="{2AA7A58E-277A-B081-1E37-6C62283F7A74}"/>
              </a:ext>
            </a:extLst>
          </p:cNvPr>
          <p:cNvSpPr>
            <a:spLocks noGrp="1"/>
          </p:cNvSpPr>
          <p:nvPr>
            <p:ph type="sldNum" sz="quarter" idx="2"/>
          </p:nvPr>
        </p:nvSpPr>
        <p:spPr/>
        <p:txBody>
          <a:bodyPr/>
          <a:lstStyle/>
          <a:p>
            <a:fld id="{86CB4B4D-7CA3-9044-876B-883B54F8677D}" type="slidenum">
              <a:rPr lang="en-US" altLang="zh-CN" smtClean="0"/>
              <a:t>5</a:t>
            </a:fld>
            <a:endParaRPr lang="zh-CN" alt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8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182"/>
                </p:tgtEl>
              </p:cMediaNode>
            </p:video>
            <p:seq concurrent="1" prevAc="none" nextAc="seek">
              <p:cTn id="8" restart="whenNotActive" fill="hold" evtFilter="cancelBubble" nodeType="interactiveSeq">
                <p:stCondLst>
                  <p:cond evt="onClick" delay="0">
                    <p:tgtEl>
                      <p:spTgt spid="18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2"/>
                                        </p:tgtEl>
                                      </p:cBhvr>
                                    </p:cmd>
                                  </p:childTnLst>
                                </p:cTn>
                              </p:par>
                            </p:childTnLst>
                          </p:cTn>
                        </p:par>
                      </p:childTnLst>
                    </p:cTn>
                  </p:par>
                </p:childTnLst>
              </p:cTn>
              <p:nextCondLst>
                <p:cond evt="onClick" delay="0">
                  <p:tgtEl>
                    <p:spTgt spid="182"/>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 name="Future Directions"/>
          <p:cNvSpPr txBox="1"/>
          <p:nvPr/>
        </p:nvSpPr>
        <p:spPr>
          <a:xfrm>
            <a:off x="1102502" y="1306123"/>
            <a:ext cx="7684443" cy="1113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7200" b="1">
                <a:solidFill>
                  <a:srgbClr val="202124"/>
                </a:solidFill>
                <a:latin typeface="Arial"/>
                <a:ea typeface="Arial"/>
                <a:cs typeface="Arial"/>
                <a:sym typeface="Arial"/>
              </a:defRPr>
            </a:lvl1pPr>
          </a:lstStyle>
          <a:p>
            <a:r>
              <a:t>Future Directions</a:t>
            </a:r>
          </a:p>
        </p:txBody>
      </p:sp>
      <p:sp>
        <p:nvSpPr>
          <p:cNvPr id="582" name="A movie consists of multiple shots, each shot is usually &lt;10s…"/>
          <p:cNvSpPr txBox="1"/>
          <p:nvPr/>
        </p:nvSpPr>
        <p:spPr>
          <a:xfrm>
            <a:off x="1202266" y="2890378"/>
            <a:ext cx="20844620" cy="4051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defTabSz="457200">
              <a:lnSpc>
                <a:spcPct val="150000"/>
              </a:lnSpc>
              <a:spcBef>
                <a:spcPts val="0"/>
              </a:spcBef>
              <a:defRPr sz="4000">
                <a:solidFill>
                  <a:srgbClr val="202124"/>
                </a:solidFill>
                <a:latin typeface="Arial"/>
                <a:ea typeface="Arial"/>
                <a:cs typeface="Arial"/>
                <a:sym typeface="Arial"/>
              </a:defRPr>
            </a:pPr>
            <a:r>
              <a:rPr dirty="0"/>
              <a:t>A movie consists of multiple shots, each shot is usually &lt;10s</a:t>
            </a:r>
          </a:p>
          <a:p>
            <a:pPr defTabSz="457200">
              <a:lnSpc>
                <a:spcPct val="150000"/>
              </a:lnSpc>
              <a:spcBef>
                <a:spcPts val="0"/>
              </a:spcBef>
              <a:defRPr sz="4000">
                <a:solidFill>
                  <a:srgbClr val="202124"/>
                </a:solidFill>
                <a:latin typeface="Arial"/>
                <a:ea typeface="Arial"/>
                <a:cs typeface="Arial"/>
                <a:sym typeface="Arial"/>
              </a:defRPr>
            </a:pPr>
            <a:r>
              <a:rPr dirty="0" err="1"/>
              <a:t>MinT</a:t>
            </a:r>
            <a:r>
              <a:rPr dirty="0"/>
              <a:t> can “direct” a shot, but cannot do longer</a:t>
            </a:r>
          </a:p>
          <a:p>
            <a:pPr defTabSz="457200">
              <a:lnSpc>
                <a:spcPct val="150000"/>
              </a:lnSpc>
              <a:spcBef>
                <a:spcPts val="0"/>
              </a:spcBef>
              <a:defRPr sz="1600">
                <a:solidFill>
                  <a:srgbClr val="202124"/>
                </a:solidFill>
                <a:latin typeface="Arial"/>
                <a:ea typeface="Arial"/>
                <a:cs typeface="Arial"/>
                <a:sym typeface="Arial"/>
              </a:defRPr>
            </a:pPr>
            <a:endParaRPr dirty="0"/>
          </a:p>
          <a:p>
            <a:pPr defTabSz="457200">
              <a:lnSpc>
                <a:spcPct val="150000"/>
              </a:lnSpc>
              <a:spcBef>
                <a:spcPts val="0"/>
              </a:spcBef>
              <a:defRPr sz="4000">
                <a:solidFill>
                  <a:srgbClr val="202124"/>
                </a:solidFill>
                <a:latin typeface="Arial"/>
                <a:ea typeface="Arial"/>
                <a:cs typeface="Arial"/>
                <a:sym typeface="Arial"/>
              </a:defRPr>
            </a:pPr>
            <a:r>
              <a:rPr lang="en-US" b="1" dirty="0"/>
              <a:t>Potential s</a:t>
            </a:r>
            <a:r>
              <a:rPr b="1" dirty="0"/>
              <a:t>olution</a:t>
            </a:r>
            <a:r>
              <a:rPr dirty="0"/>
              <a:t>:</a:t>
            </a:r>
          </a:p>
          <a:p>
            <a:pPr marL="529166" indent="-529166" defTabSz="457200">
              <a:lnSpc>
                <a:spcPct val="150000"/>
              </a:lnSpc>
              <a:spcBef>
                <a:spcPts val="0"/>
              </a:spcBef>
              <a:buSzPct val="125000"/>
              <a:buChar char="•"/>
              <a:defRPr sz="4000">
                <a:solidFill>
                  <a:srgbClr val="202124"/>
                </a:solidFill>
                <a:latin typeface="Arial"/>
                <a:ea typeface="Arial"/>
                <a:cs typeface="Arial"/>
                <a:sym typeface="Arial"/>
              </a:defRPr>
            </a:pPr>
            <a:r>
              <a:rPr dirty="0" err="1"/>
              <a:t>MinT</a:t>
            </a:r>
            <a:r>
              <a:rPr dirty="0"/>
              <a:t> + video personalization = intra-shot + inter-shot consistency!</a:t>
            </a:r>
          </a:p>
        </p:txBody>
      </p:sp>
      <p:sp>
        <p:nvSpPr>
          <p:cNvPr id="583" name="Lin, Han, et al. “VideoDirectorGPT: Consistent multi-scene video generation via llm-guided planning.&quot; COLM. 2024.…"/>
          <p:cNvSpPr txBox="1"/>
          <p:nvPr/>
        </p:nvSpPr>
        <p:spPr>
          <a:xfrm>
            <a:off x="1206500" y="12611851"/>
            <a:ext cx="16799124" cy="8028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b">
            <a:spAutoFit/>
          </a:bodyPr>
          <a:lstStyle/>
          <a:p>
            <a:pPr defTabSz="457200">
              <a:spcBef>
                <a:spcPts val="0"/>
              </a:spcBef>
              <a:defRPr sz="2400">
                <a:solidFill>
                  <a:srgbClr val="595959"/>
                </a:solidFill>
                <a:latin typeface="Arial"/>
                <a:ea typeface="Arial"/>
                <a:cs typeface="Arial"/>
                <a:sym typeface="Arial"/>
              </a:defRPr>
            </a:pPr>
            <a:r>
              <a:t>Lin, Han, et al. “VideoDirectorGPT: Consistent multi-scene video generation via llm-guided planning." </a:t>
            </a:r>
            <a:r>
              <a:rPr i="1"/>
              <a:t>COLM</a:t>
            </a:r>
            <a:r>
              <a:t>. 2024.</a:t>
            </a:r>
          </a:p>
          <a:p>
            <a:pPr defTabSz="457200">
              <a:spcBef>
                <a:spcPts val="0"/>
              </a:spcBef>
              <a:defRPr sz="2400">
                <a:solidFill>
                  <a:srgbClr val="595959"/>
                </a:solidFill>
                <a:latin typeface="Arial"/>
                <a:ea typeface="Arial"/>
                <a:cs typeface="Arial"/>
                <a:sym typeface="Arial"/>
              </a:defRPr>
            </a:pPr>
            <a:r>
              <a:t>Henschel, Roberto, et al. "Streamingt2v: Consistent, dynamic, and extendable long video generation from text." </a:t>
            </a:r>
            <a:r>
              <a:rPr i="1"/>
              <a:t>arXiv</a:t>
            </a:r>
            <a:r>
              <a:t>. 2024.</a:t>
            </a:r>
          </a:p>
        </p:txBody>
      </p:sp>
      <p:sp>
        <p:nvSpPr>
          <p:cNvPr id="4" name="灯片编号占位符 3">
            <a:extLst>
              <a:ext uri="{FF2B5EF4-FFF2-40B4-BE49-F238E27FC236}">
                <a16:creationId xmlns:a16="http://schemas.microsoft.com/office/drawing/2014/main" id="{87C7A569-EF45-26FC-CF5E-67756863A2C3}"/>
              </a:ext>
            </a:extLst>
          </p:cNvPr>
          <p:cNvSpPr>
            <a:spLocks noGrp="1"/>
          </p:cNvSpPr>
          <p:nvPr>
            <p:ph type="sldNum" sz="quarter" idx="2"/>
          </p:nvPr>
        </p:nvSpPr>
        <p:spPr/>
        <p:txBody>
          <a:bodyPr/>
          <a:lstStyle/>
          <a:p>
            <a:fld id="{86CB4B4D-7CA3-9044-876B-883B54F8677D}" type="slidenum">
              <a:rPr lang="en-US" altLang="zh-CN" smtClean="0"/>
              <a:t>50</a:t>
            </a:fld>
            <a:endParaRPr lang="zh-CN" alt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8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iterate>
                                    <p:tmAbs val="0"/>
                                  </p:iterate>
                                  <p:childTnLst>
                                    <p:set>
                                      <p:cBhvr>
                                        <p:cTn id="10" fill="hold"/>
                                        <p:tgtEl>
                                          <p:spTgt spid="58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iterate>
                                    <p:tmAbs val="0"/>
                                  </p:iterate>
                                  <p:childTnLst>
                                    <p:set>
                                      <p:cBhvr>
                                        <p:cTn id="14" fill="hold"/>
                                        <p:tgtEl>
                                          <p:spTgt spid="58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 grpId="1" uiExpand="1" build="p" bldLvl="5"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 name="Thank You!"/>
          <p:cNvSpPr txBox="1"/>
          <p:nvPr/>
        </p:nvSpPr>
        <p:spPr>
          <a:xfrm>
            <a:off x="2880502" y="2674995"/>
            <a:ext cx="7740998" cy="35569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12000">
                <a:solidFill>
                  <a:srgbClr val="202124"/>
                </a:solidFill>
                <a:latin typeface="Arial"/>
                <a:ea typeface="Arial"/>
                <a:cs typeface="Arial"/>
                <a:sym typeface="Arial"/>
              </a:defRPr>
            </a:lvl1pPr>
          </a:lstStyle>
          <a:p>
            <a:r>
              <a:t>Thank You!</a:t>
            </a:r>
            <a:endParaRPr>
              <a:solidFill>
                <a:srgbClr val="000000"/>
              </a:solidFill>
            </a:endParaRPr>
          </a:p>
        </p:txBody>
      </p:sp>
      <p:sp>
        <p:nvSpPr>
          <p:cNvPr id="587" name="Check out our project page for more results:…"/>
          <p:cNvSpPr txBox="1"/>
          <p:nvPr/>
        </p:nvSpPr>
        <p:spPr>
          <a:xfrm>
            <a:off x="13140266" y="1543147"/>
            <a:ext cx="10025014" cy="13389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20000"/>
              </a:lnSpc>
              <a:spcBef>
                <a:spcPts val="0"/>
              </a:spcBef>
              <a:defRPr sz="4000">
                <a:solidFill>
                  <a:srgbClr val="202124"/>
                </a:solidFill>
                <a:latin typeface="Arial"/>
                <a:ea typeface="Arial"/>
                <a:cs typeface="Arial"/>
                <a:sym typeface="Arial"/>
              </a:defRPr>
            </a:pPr>
            <a:r>
              <a:t>Check out our project page for more results:</a:t>
            </a:r>
          </a:p>
          <a:p>
            <a:pPr defTabSz="457200">
              <a:lnSpc>
                <a:spcPct val="120000"/>
              </a:lnSpc>
              <a:spcBef>
                <a:spcPts val="0"/>
              </a:spcBef>
              <a:defRPr sz="4000">
                <a:solidFill>
                  <a:srgbClr val="202124"/>
                </a:solidFill>
                <a:latin typeface="Arial"/>
                <a:ea typeface="Arial"/>
                <a:cs typeface="Arial"/>
                <a:sym typeface="Arial"/>
              </a:defRPr>
            </a:pPr>
            <a:r>
              <a:rPr u="sng">
                <a:solidFill>
                  <a:schemeClr val="accent1">
                    <a:lumOff val="-13575"/>
                  </a:schemeClr>
                </a:solidFill>
                <a:hlinkClick r:id="rId13"/>
              </a:rPr>
              <a:t>https://mint-video.github.io/</a:t>
            </a:r>
          </a:p>
        </p:txBody>
      </p:sp>
      <p:pic>
        <p:nvPicPr>
          <p:cNvPr id="588" name="res1024-cat_explore_look3-57.mp4" descr="res1024-cat_explore_look3-57.mp4"/>
          <p:cNvPicPr>
            <a:picLocks/>
          </p:cNvPicPr>
          <p:nvPr>
            <a:videoFile r:link="rId2"/>
            <p:extLst>
              <p:ext uri="{DAA4B4D4-6D71-4841-9C94-3DE7FCFB9230}">
                <p14:media xmlns:p14="http://schemas.microsoft.com/office/powerpoint/2010/main" r:embed="rId1"/>
              </p:ext>
            </p:extLst>
          </p:nvPr>
        </p:nvPicPr>
        <p:blipFill>
          <a:blip r:embed="rId14"/>
          <a:stretch>
            <a:fillRect/>
          </a:stretch>
        </p:blipFill>
        <p:spPr>
          <a:xfrm>
            <a:off x="1295400" y="5962083"/>
            <a:ext cx="10655301" cy="5993607"/>
          </a:xfrm>
          <a:prstGeom prst="rect">
            <a:avLst/>
          </a:prstGeom>
          <a:ln w="12700">
            <a:miter lim="400000"/>
          </a:ln>
        </p:spPr>
      </p:pic>
      <p:pic>
        <p:nvPicPr>
          <p:cNvPr id="589" name="res1024-woman_poses-6.mp4" descr="res1024-woman_poses-6.mp4"/>
          <p:cNvPicPr>
            <a:picLocks/>
          </p:cNvPicPr>
          <p:nvPr>
            <a:videoFile r:link="rId4"/>
            <p:extLst>
              <p:ext uri="{DAA4B4D4-6D71-4841-9C94-3DE7FCFB9230}">
                <p14:media xmlns:p14="http://schemas.microsoft.com/office/powerpoint/2010/main" r:embed="rId3"/>
              </p:ext>
            </p:extLst>
          </p:nvPr>
        </p:nvPicPr>
        <p:blipFill>
          <a:blip r:embed="rId15"/>
          <a:stretch>
            <a:fillRect/>
          </a:stretch>
        </p:blipFill>
        <p:spPr>
          <a:xfrm>
            <a:off x="12192000" y="5812366"/>
            <a:ext cx="5334000" cy="3000376"/>
          </a:xfrm>
          <a:prstGeom prst="rect">
            <a:avLst/>
          </a:prstGeom>
          <a:ln w="12700">
            <a:miter lim="400000"/>
          </a:ln>
        </p:spPr>
      </p:pic>
      <p:pic>
        <p:nvPicPr>
          <p:cNvPr id="590" name="005.mp4" descr="005.mp4"/>
          <p:cNvPicPr>
            <a:picLocks/>
          </p:cNvPicPr>
          <p:nvPr>
            <a:videoFile r:link="rId6"/>
            <p:extLst>
              <p:ext uri="{DAA4B4D4-6D71-4841-9C94-3DE7FCFB9230}">
                <p14:media xmlns:p14="http://schemas.microsoft.com/office/powerpoint/2010/main" r:embed="rId5"/>
              </p:ext>
            </p:extLst>
          </p:nvPr>
        </p:nvPicPr>
        <p:blipFill>
          <a:blip r:embed="rId16"/>
          <a:stretch>
            <a:fillRect/>
          </a:stretch>
        </p:blipFill>
        <p:spPr>
          <a:xfrm>
            <a:off x="17763704" y="5812366"/>
            <a:ext cx="5334001" cy="3000376"/>
          </a:xfrm>
          <a:prstGeom prst="rect">
            <a:avLst/>
          </a:prstGeom>
          <a:ln w="12700">
            <a:miter lim="400000"/>
          </a:ln>
        </p:spPr>
      </p:pic>
      <p:pic>
        <p:nvPicPr>
          <p:cNvPr id="591" name="66-1.mp4" descr="66-1.mp4"/>
          <p:cNvPicPr>
            <a:picLocks/>
          </p:cNvPicPr>
          <p:nvPr>
            <a:videoFile r:link="rId8"/>
            <p:extLst>
              <p:ext uri="{DAA4B4D4-6D71-4841-9C94-3DE7FCFB9230}">
                <p14:media xmlns:p14="http://schemas.microsoft.com/office/powerpoint/2010/main" r:embed="rId7"/>
              </p:ext>
            </p:extLst>
          </p:nvPr>
        </p:nvPicPr>
        <p:blipFill>
          <a:blip r:embed="rId17"/>
          <a:stretch>
            <a:fillRect/>
          </a:stretch>
        </p:blipFill>
        <p:spPr>
          <a:xfrm>
            <a:off x="12179300" y="8953499"/>
            <a:ext cx="5334000" cy="3000376"/>
          </a:xfrm>
          <a:prstGeom prst="rect">
            <a:avLst/>
          </a:prstGeom>
          <a:ln w="12700">
            <a:miter lim="400000"/>
          </a:ln>
        </p:spPr>
      </p:pic>
      <p:pic>
        <p:nvPicPr>
          <p:cNvPr id="592" name="23-0.mp4" descr="23-0.mp4"/>
          <p:cNvPicPr>
            <a:picLocks/>
          </p:cNvPicPr>
          <p:nvPr>
            <a:videoFile r:link="rId10"/>
            <p:extLst>
              <p:ext uri="{DAA4B4D4-6D71-4841-9C94-3DE7FCFB9230}">
                <p14:media xmlns:p14="http://schemas.microsoft.com/office/powerpoint/2010/main" r:embed="rId9"/>
              </p:ext>
            </p:extLst>
          </p:nvPr>
        </p:nvPicPr>
        <p:blipFill>
          <a:blip r:embed="rId18"/>
          <a:stretch>
            <a:fillRect/>
          </a:stretch>
        </p:blipFill>
        <p:spPr>
          <a:xfrm>
            <a:off x="17763704" y="8953499"/>
            <a:ext cx="5334001" cy="3000376"/>
          </a:xfrm>
          <a:prstGeom prst="rect">
            <a:avLst/>
          </a:prstGeom>
          <a:ln w="12700">
            <a:miter lim="400000"/>
          </a:ln>
        </p:spPr>
      </p:pic>
      <p:sp>
        <p:nvSpPr>
          <p:cNvPr id="4" name="灯片编号占位符 3">
            <a:extLst>
              <a:ext uri="{FF2B5EF4-FFF2-40B4-BE49-F238E27FC236}">
                <a16:creationId xmlns:a16="http://schemas.microsoft.com/office/drawing/2014/main" id="{3ECE8417-FF54-33C0-6479-4986D27DE1C8}"/>
              </a:ext>
            </a:extLst>
          </p:cNvPr>
          <p:cNvSpPr>
            <a:spLocks noGrp="1"/>
          </p:cNvSpPr>
          <p:nvPr>
            <p:ph type="sldNum" sz="quarter" idx="2"/>
          </p:nvPr>
        </p:nvSpPr>
        <p:spPr/>
        <p:txBody>
          <a:bodyPr/>
          <a:lstStyle/>
          <a:p>
            <a:fld id="{86CB4B4D-7CA3-9044-876B-883B54F8677D}" type="slidenum">
              <a:rPr lang="en-US" altLang="zh-CN" smtClean="0"/>
              <a:t>51</a:t>
            </a:fld>
            <a:endParaRPr lang="zh-CN" altLang="en-US"/>
          </a:p>
        </p:txBody>
      </p:sp>
      <p:pic>
        <p:nvPicPr>
          <p:cNvPr id="3" name="图片 2" descr="A qr code on a white background&#10;&#10;AI 生成的内容可能不正确。">
            <a:extLst>
              <a:ext uri="{FF2B5EF4-FFF2-40B4-BE49-F238E27FC236}">
                <a16:creationId xmlns:a16="http://schemas.microsoft.com/office/drawing/2014/main" id="{E0B962A0-5583-DA7F-6CF1-EA99BAF4A5E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9988159" y="2133416"/>
            <a:ext cx="3287037" cy="3287037"/>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84" fill="hold"/>
                                        <p:tgtEl>
                                          <p:spTgt spid="588"/>
                                        </p:tgtEl>
                                      </p:cBhvr>
                                    </p:cmd>
                                  </p:childTnLst>
                                </p:cTn>
                              </p:par>
                              <p:par>
                                <p:cTn id="7" presetID="1" presetClass="mediacall" presetSubtype="0" fill="hold" nodeType="withEffect">
                                  <p:stCondLst>
                                    <p:cond delay="0"/>
                                  </p:stCondLst>
                                  <p:childTnLst>
                                    <p:cmd type="call" cmd="playFrom(0.0)">
                                      <p:cBhvr>
                                        <p:cTn id="8" dur="9084" fill="hold"/>
                                        <p:tgtEl>
                                          <p:spTgt spid="589"/>
                                        </p:tgtEl>
                                      </p:cBhvr>
                                    </p:cmd>
                                  </p:childTnLst>
                                </p:cTn>
                              </p:par>
                              <p:par>
                                <p:cTn id="9" presetID="1" presetClass="mediacall" presetSubtype="0" fill="hold" nodeType="withEffect">
                                  <p:stCondLst>
                                    <p:cond delay="0"/>
                                  </p:stCondLst>
                                  <p:childTnLst>
                                    <p:cmd type="call" cmd="playFrom(0.0)">
                                      <p:cBhvr>
                                        <p:cTn id="10" dur="9334" fill="hold"/>
                                        <p:tgtEl>
                                          <p:spTgt spid="590"/>
                                        </p:tgtEl>
                                      </p:cBhvr>
                                    </p:cmd>
                                  </p:childTnLst>
                                </p:cTn>
                              </p:par>
                              <p:par>
                                <p:cTn id="11" presetID="1" presetClass="mediacall" presetSubtype="0" fill="hold" nodeType="withEffect">
                                  <p:stCondLst>
                                    <p:cond delay="0"/>
                                  </p:stCondLst>
                                  <p:childTnLst>
                                    <p:cmd type="call" cmd="playFrom(0.0)">
                                      <p:cBhvr>
                                        <p:cTn id="12" dur="9084" fill="hold"/>
                                        <p:tgtEl>
                                          <p:spTgt spid="592"/>
                                        </p:tgtEl>
                                      </p:cBhvr>
                                    </p:cmd>
                                  </p:childTnLst>
                                </p:cTn>
                              </p:par>
                              <p:par>
                                <p:cTn id="13" presetID="1" presetClass="mediacall" presetSubtype="0" fill="hold" nodeType="withEffect">
                                  <p:stCondLst>
                                    <p:cond delay="0"/>
                                  </p:stCondLst>
                                  <p:childTnLst>
                                    <p:cmd type="call" cmd="playFrom(0.0)">
                                      <p:cBhvr>
                                        <p:cTn id="14" dur="9084" fill="hold"/>
                                        <p:tgtEl>
                                          <p:spTgt spid="59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15" repeatCount="indefinite" fill="hold" display="0">
                  <p:stCondLst>
                    <p:cond delay="indefinite"/>
                  </p:stCondLst>
                </p:cTn>
                <p:tgtEl>
                  <p:spTgt spid="588"/>
                </p:tgtEl>
              </p:cMediaNode>
            </p:video>
            <p:seq concurrent="1" nextAc="seek">
              <p:cTn id="16" restart="whenNotActive" fill="hold" evtFilter="cancelBubble" nodeType="interactiveSeq">
                <p:stCondLst>
                  <p:cond evt="onClick" delay="0">
                    <p:tgtEl>
                      <p:spTgt spid="588"/>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88"/>
                                        </p:tgtEl>
                                      </p:cBhvr>
                                    </p:cmd>
                                  </p:childTnLst>
                                </p:cTn>
                              </p:par>
                            </p:childTnLst>
                          </p:cTn>
                        </p:par>
                      </p:childTnLst>
                    </p:cTn>
                  </p:par>
                </p:childTnLst>
              </p:cTn>
              <p:nextCondLst>
                <p:cond evt="onClick" delay="0">
                  <p:tgtEl>
                    <p:spTgt spid="588"/>
                  </p:tgtEl>
                </p:cond>
              </p:nextCondLst>
            </p:seq>
            <p:video>
              <p:cMediaNode vol="0">
                <p:cTn id="21" repeatCount="indefinite" fill="hold" display="0">
                  <p:stCondLst>
                    <p:cond delay="indefinite"/>
                  </p:stCondLst>
                </p:cTn>
                <p:tgtEl>
                  <p:spTgt spid="589"/>
                </p:tgtEl>
              </p:cMediaNode>
            </p:video>
            <p:seq concurrent="1" nextAc="seek">
              <p:cTn id="22" restart="whenNotActive" fill="hold" evtFilter="cancelBubble" nodeType="interactiveSeq">
                <p:stCondLst>
                  <p:cond evt="onClick" delay="0">
                    <p:tgtEl>
                      <p:spTgt spid="589"/>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withEffect">
                                  <p:stCondLst>
                                    <p:cond delay="0"/>
                                  </p:stCondLst>
                                  <p:childTnLst>
                                    <p:cmd type="call" cmd="togglePause">
                                      <p:cBhvr>
                                        <p:cTn id="26" dur="1" fill="hold"/>
                                        <p:tgtEl>
                                          <p:spTgt spid="589"/>
                                        </p:tgtEl>
                                      </p:cBhvr>
                                    </p:cmd>
                                  </p:childTnLst>
                                </p:cTn>
                              </p:par>
                            </p:childTnLst>
                          </p:cTn>
                        </p:par>
                      </p:childTnLst>
                    </p:cTn>
                  </p:par>
                </p:childTnLst>
              </p:cTn>
              <p:nextCondLst>
                <p:cond evt="onClick" delay="0">
                  <p:tgtEl>
                    <p:spTgt spid="589"/>
                  </p:tgtEl>
                </p:cond>
              </p:nextCondLst>
            </p:seq>
            <p:video>
              <p:cMediaNode vol="0">
                <p:cTn id="27" repeatCount="indefinite" fill="hold" display="0">
                  <p:stCondLst>
                    <p:cond delay="indefinite"/>
                  </p:stCondLst>
                </p:cTn>
                <p:tgtEl>
                  <p:spTgt spid="590"/>
                </p:tgtEl>
              </p:cMediaNode>
            </p:video>
            <p:seq concurrent="1" nextAc="seek">
              <p:cTn id="28" restart="whenNotActive" fill="hold" evtFilter="cancelBubble" nodeType="interactiveSeq">
                <p:stCondLst>
                  <p:cond evt="onClick" delay="0">
                    <p:tgtEl>
                      <p:spTgt spid="590"/>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withEffect">
                                  <p:stCondLst>
                                    <p:cond delay="0"/>
                                  </p:stCondLst>
                                  <p:childTnLst>
                                    <p:cmd type="call" cmd="togglePause">
                                      <p:cBhvr>
                                        <p:cTn id="32" dur="1" fill="hold"/>
                                        <p:tgtEl>
                                          <p:spTgt spid="590"/>
                                        </p:tgtEl>
                                      </p:cBhvr>
                                    </p:cmd>
                                  </p:childTnLst>
                                </p:cTn>
                              </p:par>
                            </p:childTnLst>
                          </p:cTn>
                        </p:par>
                      </p:childTnLst>
                    </p:cTn>
                  </p:par>
                </p:childTnLst>
              </p:cTn>
              <p:nextCondLst>
                <p:cond evt="onClick" delay="0">
                  <p:tgtEl>
                    <p:spTgt spid="590"/>
                  </p:tgtEl>
                </p:cond>
              </p:nextCondLst>
            </p:seq>
            <p:video>
              <p:cMediaNode vol="0">
                <p:cTn id="33" repeatCount="indefinite" fill="hold" display="0">
                  <p:stCondLst>
                    <p:cond delay="indefinite"/>
                  </p:stCondLst>
                </p:cTn>
                <p:tgtEl>
                  <p:spTgt spid="592"/>
                </p:tgtEl>
              </p:cMediaNode>
            </p:video>
            <p:seq concurrent="1" nextAc="seek">
              <p:cTn id="34" restart="whenNotActive" fill="hold" evtFilter="cancelBubble" nodeType="interactiveSeq">
                <p:stCondLst>
                  <p:cond evt="onClick" delay="0">
                    <p:tgtEl>
                      <p:spTgt spid="592"/>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withEffect">
                                  <p:stCondLst>
                                    <p:cond delay="0"/>
                                  </p:stCondLst>
                                  <p:childTnLst>
                                    <p:cmd type="call" cmd="togglePause">
                                      <p:cBhvr>
                                        <p:cTn id="38" dur="1" fill="hold"/>
                                        <p:tgtEl>
                                          <p:spTgt spid="592"/>
                                        </p:tgtEl>
                                      </p:cBhvr>
                                    </p:cmd>
                                  </p:childTnLst>
                                </p:cTn>
                              </p:par>
                            </p:childTnLst>
                          </p:cTn>
                        </p:par>
                      </p:childTnLst>
                    </p:cTn>
                  </p:par>
                </p:childTnLst>
              </p:cTn>
              <p:nextCondLst>
                <p:cond evt="onClick" delay="0">
                  <p:tgtEl>
                    <p:spTgt spid="592"/>
                  </p:tgtEl>
                </p:cond>
              </p:nextCondLst>
            </p:seq>
            <p:video>
              <p:cMediaNode vol="0">
                <p:cTn id="39" repeatCount="indefinite" fill="hold" display="0">
                  <p:stCondLst>
                    <p:cond delay="indefinite"/>
                  </p:stCondLst>
                </p:cTn>
                <p:tgtEl>
                  <p:spTgt spid="591"/>
                </p:tgtEl>
              </p:cMediaNode>
            </p:video>
            <p:seq concurrent="1" nextAc="seek">
              <p:cTn id="40" restart="whenNotActive" fill="hold" evtFilter="cancelBubble" nodeType="interactiveSeq">
                <p:stCondLst>
                  <p:cond evt="onClick" delay="0">
                    <p:tgtEl>
                      <p:spTgt spid="591"/>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withEffect">
                                  <p:stCondLst>
                                    <p:cond delay="0"/>
                                  </p:stCondLst>
                                  <p:childTnLst>
                                    <p:cmd type="call" cmd="togglePause">
                                      <p:cBhvr>
                                        <p:cTn id="44" dur="1" fill="hold"/>
                                        <p:tgtEl>
                                          <p:spTgt spid="591"/>
                                        </p:tgtEl>
                                      </p:cBhvr>
                                    </p:cmd>
                                  </p:childTnLst>
                                </p:cTn>
                              </p:par>
                            </p:childTnLst>
                          </p:cTn>
                        </p:par>
                      </p:childTnLst>
                    </p:cTn>
                  </p:par>
                </p:childTnLst>
              </p:cTn>
              <p:nextCondLst>
                <p:cond evt="onClick" delay="0">
                  <p:tgtEl>
                    <p:spTgt spid="59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Why Do Existing Models Fail?"/>
          <p:cNvSpPr txBox="1"/>
          <p:nvPr/>
        </p:nvSpPr>
        <p:spPr>
          <a:xfrm>
            <a:off x="1102502" y="1306123"/>
            <a:ext cx="13119944" cy="1113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7200" b="1">
                <a:solidFill>
                  <a:srgbClr val="202124"/>
                </a:solidFill>
                <a:latin typeface="Arial"/>
                <a:ea typeface="Arial"/>
                <a:cs typeface="Arial"/>
                <a:sym typeface="Arial"/>
              </a:defRPr>
            </a:lvl1pPr>
          </a:lstStyle>
          <a:p>
            <a:r>
              <a:t>Why Do Existing Models Fail?</a:t>
            </a:r>
          </a:p>
        </p:txBody>
      </p:sp>
      <p:sp>
        <p:nvSpPr>
          <p:cNvPr id="185" name="Text-guided models struggle with intricate spatial prompts"/>
          <p:cNvSpPr txBox="1"/>
          <p:nvPr/>
        </p:nvSpPr>
        <p:spPr>
          <a:xfrm>
            <a:off x="1202266" y="2890378"/>
            <a:ext cx="20844620" cy="656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defTabSz="457200">
              <a:lnSpc>
                <a:spcPct val="150000"/>
              </a:lnSpc>
              <a:spcBef>
                <a:spcPts val="0"/>
              </a:spcBef>
              <a:defRPr sz="4000">
                <a:solidFill>
                  <a:srgbClr val="202124"/>
                </a:solidFill>
                <a:latin typeface="Arial"/>
                <a:ea typeface="Arial"/>
                <a:cs typeface="Arial"/>
                <a:sym typeface="Arial"/>
              </a:defRPr>
            </a:pPr>
            <a:r>
              <a:rPr dirty="0"/>
              <a:t>Text-guided models struggle with </a:t>
            </a:r>
            <a:r>
              <a:rPr lang="en-US" dirty="0"/>
              <a:t>intricate</a:t>
            </a:r>
            <a:r>
              <a:rPr dirty="0"/>
              <a:t> </a:t>
            </a:r>
            <a:r>
              <a:rPr dirty="0">
                <a:solidFill>
                  <a:schemeClr val="accent5">
                    <a:hueOff val="-82419"/>
                    <a:satOff val="-9513"/>
                    <a:lumOff val="-16343"/>
                  </a:schemeClr>
                </a:solidFill>
              </a:rPr>
              <a:t>spatial</a:t>
            </a:r>
            <a:r>
              <a:rPr dirty="0"/>
              <a:t> prompts</a:t>
            </a:r>
          </a:p>
        </p:txBody>
      </p:sp>
      <p:pic>
        <p:nvPicPr>
          <p:cNvPr id="186" name="pasted-movie.png" descr="pasted-movie.png"/>
          <p:cNvPicPr>
            <a:picLocks noChangeAspect="1"/>
          </p:cNvPicPr>
          <p:nvPr/>
        </p:nvPicPr>
        <p:blipFill>
          <a:blip r:embed="rId3"/>
          <a:stretch>
            <a:fillRect/>
          </a:stretch>
        </p:blipFill>
        <p:spPr>
          <a:xfrm>
            <a:off x="1671976" y="6734574"/>
            <a:ext cx="7683501" cy="3797301"/>
          </a:xfrm>
          <a:prstGeom prst="rect">
            <a:avLst/>
          </a:prstGeom>
          <a:ln w="12700">
            <a:miter lim="400000"/>
          </a:ln>
        </p:spPr>
      </p:pic>
      <p:sp>
        <p:nvSpPr>
          <p:cNvPr id="187" name="Prompt: A dog puts its right arm above a blue ball"/>
          <p:cNvSpPr txBox="1"/>
          <p:nvPr/>
        </p:nvSpPr>
        <p:spPr>
          <a:xfrm>
            <a:off x="1677743" y="5472508"/>
            <a:ext cx="8168655" cy="496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spcBef>
                <a:spcPts val="0"/>
              </a:spcBef>
              <a:defRPr sz="2800">
                <a:solidFill>
                  <a:srgbClr val="595959"/>
                </a:solidFill>
                <a:latin typeface="Arial"/>
                <a:ea typeface="Arial"/>
                <a:cs typeface="Arial"/>
                <a:sym typeface="Arial"/>
              </a:defRPr>
            </a:pPr>
            <a:r>
              <a:rPr dirty="0"/>
              <a:t>Prompt: A dog puts its right arm </a:t>
            </a:r>
            <a:r>
              <a:rPr dirty="0">
                <a:solidFill>
                  <a:schemeClr val="accent5">
                    <a:hueOff val="-82419"/>
                    <a:satOff val="-9513"/>
                    <a:lumOff val="-16343"/>
                  </a:schemeClr>
                </a:solidFill>
              </a:rPr>
              <a:t>above</a:t>
            </a:r>
            <a:r>
              <a:rPr dirty="0"/>
              <a:t> a blue ball</a:t>
            </a:r>
          </a:p>
        </p:txBody>
      </p:sp>
      <p:sp>
        <p:nvSpPr>
          <p:cNvPr id="188" name="Stable Diffusion"/>
          <p:cNvSpPr txBox="1"/>
          <p:nvPr/>
        </p:nvSpPr>
        <p:spPr>
          <a:xfrm>
            <a:off x="2353199" y="6302241"/>
            <a:ext cx="2598466" cy="4963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2800">
                <a:solidFill>
                  <a:srgbClr val="595959"/>
                </a:solidFill>
                <a:latin typeface="Arial"/>
                <a:ea typeface="Arial"/>
                <a:cs typeface="Arial"/>
                <a:sym typeface="Arial"/>
              </a:defRPr>
            </a:lvl1pPr>
          </a:lstStyle>
          <a:p>
            <a:r>
              <a:t>Stable Diffusion</a:t>
            </a:r>
          </a:p>
        </p:txBody>
      </p:sp>
      <p:sp>
        <p:nvSpPr>
          <p:cNvPr id="189" name="DALLE-2"/>
          <p:cNvSpPr txBox="1"/>
          <p:nvPr/>
        </p:nvSpPr>
        <p:spPr>
          <a:xfrm>
            <a:off x="6738932" y="6302241"/>
            <a:ext cx="1557190" cy="4963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2800">
                <a:solidFill>
                  <a:srgbClr val="595959"/>
                </a:solidFill>
                <a:latin typeface="Arial"/>
                <a:ea typeface="Arial"/>
                <a:cs typeface="Arial"/>
                <a:sym typeface="Arial"/>
              </a:defRPr>
            </a:lvl1pPr>
          </a:lstStyle>
          <a:p>
            <a:r>
              <a:t>DALLE-2</a:t>
            </a:r>
          </a:p>
        </p:txBody>
      </p:sp>
      <p:sp>
        <p:nvSpPr>
          <p:cNvPr id="190" name="Avrahami, Omri, et al. &quot;Spatext: Spatio-textual representation for controllable image generation.&quot; CVPR. 2023.…"/>
          <p:cNvSpPr txBox="1"/>
          <p:nvPr/>
        </p:nvSpPr>
        <p:spPr>
          <a:xfrm>
            <a:off x="1206500" y="12611851"/>
            <a:ext cx="14929247" cy="8028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b">
            <a:spAutoFit/>
          </a:bodyPr>
          <a:lstStyle/>
          <a:p>
            <a:pPr defTabSz="457200">
              <a:spcBef>
                <a:spcPts val="0"/>
              </a:spcBef>
              <a:defRPr sz="2400">
                <a:solidFill>
                  <a:srgbClr val="595959"/>
                </a:solidFill>
                <a:latin typeface="Arial"/>
                <a:ea typeface="Arial"/>
                <a:cs typeface="Arial"/>
                <a:sym typeface="Arial"/>
              </a:defRPr>
            </a:pPr>
            <a:r>
              <a:t>Avrahami, Omri, et al. "Spatext: Spatio-textual representation for controllable image generation." </a:t>
            </a:r>
            <a:r>
              <a:rPr i="1"/>
              <a:t>CVPR</a:t>
            </a:r>
            <a:r>
              <a:t>. 2023.</a:t>
            </a:r>
          </a:p>
          <a:p>
            <a:pPr defTabSz="457200">
              <a:spcBef>
                <a:spcPts val="0"/>
              </a:spcBef>
              <a:defRPr sz="2400">
                <a:solidFill>
                  <a:srgbClr val="595959"/>
                </a:solidFill>
                <a:latin typeface="Arial"/>
                <a:ea typeface="Arial"/>
                <a:cs typeface="Arial"/>
                <a:sym typeface="Arial"/>
              </a:defRPr>
            </a:pPr>
            <a:r>
              <a:t>Lian, Long, et al. "Llm-grounded video diffusion models." </a:t>
            </a:r>
            <a:r>
              <a:rPr i="1"/>
              <a:t>ICLR</a:t>
            </a:r>
            <a:r>
              <a:t>. 2024.</a:t>
            </a:r>
          </a:p>
        </p:txBody>
      </p:sp>
      <p:pic>
        <p:nvPicPr>
          <p:cNvPr id="191" name="AGV_vUfjV6FJSD0jdFyJjpeNuT66vkgc07YRrO0fD4Ph1sFNGQUIYPllYO5N8VZ_vbaHziXrEspCyLlkCfp8Md2cVYXmkWITzr_hg4D1oqGx7Ido3-V4ctWM48kjXdvtSfY6nx0Tf1lm6PWaOFwv5rCYzxHFR9SQcXQs=s2048.png" descr="AGV_vUfjV6FJSD0jdFyJjpeNuT66vkgc07YRrO0fD4Ph1sFNGQUIYPllYO5N8VZ_vbaHziXrEspCyLlkCfp8Md2cVYXmkWITzr_hg4D1oqGx7Ido3-V4ctWM48kjXdvtSfY6nx0Tf1lm6PWaOFwv5rCYzxHFR9SQcXQs=s2048.png"/>
          <p:cNvPicPr>
            <a:picLocks noChangeAspect="1"/>
          </p:cNvPicPr>
          <p:nvPr/>
        </p:nvPicPr>
        <p:blipFill>
          <a:blip r:embed="rId4"/>
          <a:srcRect l="50601"/>
          <a:stretch>
            <a:fillRect/>
          </a:stretch>
        </p:blipFill>
        <p:spPr>
          <a:xfrm>
            <a:off x="9578511" y="7663460"/>
            <a:ext cx="1490424" cy="1939587"/>
          </a:xfrm>
          <a:prstGeom prst="rect">
            <a:avLst/>
          </a:prstGeom>
          <a:ln w="12700">
            <a:miter lim="400000"/>
          </a:ln>
        </p:spPr>
      </p:pic>
      <p:sp>
        <p:nvSpPr>
          <p:cNvPr id="4" name="灯片编号占位符 3">
            <a:extLst>
              <a:ext uri="{FF2B5EF4-FFF2-40B4-BE49-F238E27FC236}">
                <a16:creationId xmlns:a16="http://schemas.microsoft.com/office/drawing/2014/main" id="{407FAF6E-C827-B968-EBAB-83AD51DCBA8F}"/>
              </a:ext>
            </a:extLst>
          </p:cNvPr>
          <p:cNvSpPr>
            <a:spLocks noGrp="1"/>
          </p:cNvSpPr>
          <p:nvPr>
            <p:ph type="sldNum" sz="quarter" idx="2"/>
          </p:nvPr>
        </p:nvSpPr>
        <p:spPr/>
        <p:txBody>
          <a:bodyPr/>
          <a:lstStyle/>
          <a:p>
            <a:fld id="{86CB4B4D-7CA3-9044-876B-883B54F8677D}" type="slidenum">
              <a:rPr lang="en-US" altLang="zh-CN" smtClean="0"/>
              <a:t>6</a:t>
            </a:fld>
            <a:endParaRPr lang="zh-CN" alt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iterate>
                                    <p:tmAbs val="0"/>
                                  </p:iterate>
                                  <p:childTnLst>
                                    <p:set>
                                      <p:cBhvr>
                                        <p:cTn id="10" fill="hold"/>
                                        <p:tgtEl>
                                          <p:spTgt spid="18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2" nodeType="afterEffect">
                                  <p:stCondLst>
                                    <p:cond delay="0"/>
                                  </p:stCondLst>
                                  <p:iterate>
                                    <p:tmAbs val="0"/>
                                  </p:iterate>
                                  <p:childTnLst>
                                    <p:set>
                                      <p:cBhvr>
                                        <p:cTn id="13" fill="hold"/>
                                        <p:tgtEl>
                                          <p:spTgt spid="188"/>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3" nodeType="afterEffect">
                                  <p:stCondLst>
                                    <p:cond delay="0"/>
                                  </p:stCondLst>
                                  <p:iterate>
                                    <p:tmAbs val="0"/>
                                  </p:iterate>
                                  <p:childTnLst>
                                    <p:set>
                                      <p:cBhvr>
                                        <p:cTn id="16" fill="hold"/>
                                        <p:tgtEl>
                                          <p:spTgt spid="189"/>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4" nodeType="afterEffect">
                                  <p:stCondLst>
                                    <p:cond delay="0"/>
                                  </p:stCondLst>
                                  <p:iterate>
                                    <p:tmAbs val="0"/>
                                  </p:iterate>
                                  <p:childTnLst>
                                    <p:set>
                                      <p:cBhvr>
                                        <p:cTn id="19" fill="hold"/>
                                        <p:tgtEl>
                                          <p:spTgt spid="1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1" animBg="1" advAuto="0"/>
      <p:bldP spid="187" grpId="0" animBg="1"/>
      <p:bldP spid="188" grpId="2" animBg="1" advAuto="0"/>
      <p:bldP spid="189" grpId="3" animBg="1" advAuto="0"/>
      <p:bldP spid="191" grpId="4"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Why Do Existing Models Fail?"/>
          <p:cNvSpPr txBox="1"/>
          <p:nvPr/>
        </p:nvSpPr>
        <p:spPr>
          <a:xfrm>
            <a:off x="1102502" y="1306123"/>
            <a:ext cx="13119944" cy="1113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7200" b="1">
                <a:solidFill>
                  <a:srgbClr val="202124"/>
                </a:solidFill>
                <a:latin typeface="Arial"/>
                <a:ea typeface="Arial"/>
                <a:cs typeface="Arial"/>
                <a:sym typeface="Arial"/>
              </a:defRPr>
            </a:lvl1pPr>
          </a:lstStyle>
          <a:p>
            <a:r>
              <a:t>Why Do Existing Models Fail?</a:t>
            </a:r>
          </a:p>
        </p:txBody>
      </p:sp>
      <p:sp>
        <p:nvSpPr>
          <p:cNvPr id="194" name="Text-guided models struggle with intricate spatial prompts…"/>
          <p:cNvSpPr txBox="1"/>
          <p:nvPr/>
        </p:nvSpPr>
        <p:spPr>
          <a:xfrm>
            <a:off x="1202266" y="2890378"/>
            <a:ext cx="20844620" cy="1835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defTabSz="457200">
              <a:lnSpc>
                <a:spcPct val="150000"/>
              </a:lnSpc>
              <a:spcBef>
                <a:spcPts val="0"/>
              </a:spcBef>
              <a:defRPr sz="4000">
                <a:solidFill>
                  <a:srgbClr val="202124"/>
                </a:solidFill>
                <a:latin typeface="Arial"/>
                <a:ea typeface="Arial"/>
                <a:cs typeface="Arial"/>
                <a:sym typeface="Arial"/>
              </a:defRPr>
            </a:pPr>
            <a:r>
              <a:rPr dirty="0"/>
              <a:t>Text-guided models struggle with intricate </a:t>
            </a:r>
            <a:r>
              <a:rPr dirty="0">
                <a:solidFill>
                  <a:schemeClr val="accent5">
                    <a:hueOff val="-82419"/>
                    <a:satOff val="-9513"/>
                    <a:lumOff val="-16343"/>
                  </a:schemeClr>
                </a:solidFill>
              </a:rPr>
              <a:t>spatial</a:t>
            </a:r>
            <a:r>
              <a:rPr dirty="0"/>
              <a:t> prompts</a:t>
            </a:r>
          </a:p>
          <a:p>
            <a:pPr marL="529166" indent="-529166" defTabSz="457200">
              <a:lnSpc>
                <a:spcPct val="150000"/>
              </a:lnSpc>
              <a:spcBef>
                <a:spcPts val="0"/>
              </a:spcBef>
              <a:buSzPct val="125000"/>
              <a:buChar char="•"/>
              <a:defRPr sz="4000">
                <a:solidFill>
                  <a:srgbClr val="202124"/>
                </a:solidFill>
                <a:latin typeface="Arial"/>
                <a:ea typeface="Arial"/>
                <a:cs typeface="Arial"/>
                <a:sym typeface="Arial"/>
              </a:defRPr>
            </a:pPr>
            <a:r>
              <a:rPr dirty="0">
                <a:solidFill>
                  <a:srgbClr val="FF0000"/>
                </a:solidFill>
              </a:rPr>
              <a:t>Grounding</a:t>
            </a:r>
            <a:r>
              <a:rPr dirty="0"/>
              <a:t> objects to spatial </a:t>
            </a:r>
            <a:r>
              <a:rPr lang="en-US" dirty="0"/>
              <a:t>locations (e.g. mask, </a:t>
            </a:r>
            <a:r>
              <a:rPr lang="en-US" dirty="0" err="1"/>
              <a:t>bbox</a:t>
            </a:r>
            <a:r>
              <a:rPr lang="en-US" dirty="0"/>
              <a:t>)</a:t>
            </a:r>
            <a:r>
              <a:rPr dirty="0"/>
              <a:t> can greatly improve this</a:t>
            </a:r>
          </a:p>
        </p:txBody>
      </p:sp>
      <p:pic>
        <p:nvPicPr>
          <p:cNvPr id="195" name="pasted-movie.png" descr="pasted-movie.png"/>
          <p:cNvPicPr>
            <a:picLocks noChangeAspect="1"/>
          </p:cNvPicPr>
          <p:nvPr/>
        </p:nvPicPr>
        <p:blipFill>
          <a:blip r:embed="rId3"/>
          <a:stretch>
            <a:fillRect/>
          </a:stretch>
        </p:blipFill>
        <p:spPr>
          <a:xfrm>
            <a:off x="1671976" y="6734574"/>
            <a:ext cx="7683501" cy="3797301"/>
          </a:xfrm>
          <a:prstGeom prst="rect">
            <a:avLst/>
          </a:prstGeom>
          <a:ln w="12700">
            <a:miter lim="400000"/>
          </a:ln>
        </p:spPr>
      </p:pic>
      <p:sp>
        <p:nvSpPr>
          <p:cNvPr id="196" name="Prompt: A dog puts its right arm above a blue ball"/>
          <p:cNvSpPr txBox="1"/>
          <p:nvPr/>
        </p:nvSpPr>
        <p:spPr>
          <a:xfrm>
            <a:off x="1677743" y="5472508"/>
            <a:ext cx="8168655" cy="496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spcBef>
                <a:spcPts val="0"/>
              </a:spcBef>
              <a:defRPr sz="2800">
                <a:solidFill>
                  <a:srgbClr val="595959"/>
                </a:solidFill>
                <a:latin typeface="Arial"/>
                <a:ea typeface="Arial"/>
                <a:cs typeface="Arial"/>
                <a:sym typeface="Arial"/>
              </a:defRPr>
            </a:pPr>
            <a:r>
              <a:t>Prompt: A dog puts its right arm </a:t>
            </a:r>
            <a:r>
              <a:rPr>
                <a:solidFill>
                  <a:schemeClr val="accent5">
                    <a:hueOff val="-82419"/>
                    <a:satOff val="-9513"/>
                    <a:lumOff val="-16343"/>
                  </a:schemeClr>
                </a:solidFill>
              </a:rPr>
              <a:t>above</a:t>
            </a:r>
            <a:r>
              <a:t> a blue ball</a:t>
            </a:r>
          </a:p>
        </p:txBody>
      </p:sp>
      <p:sp>
        <p:nvSpPr>
          <p:cNvPr id="197" name="Stable Diffusion"/>
          <p:cNvSpPr txBox="1"/>
          <p:nvPr/>
        </p:nvSpPr>
        <p:spPr>
          <a:xfrm>
            <a:off x="2353199" y="6302241"/>
            <a:ext cx="2598466" cy="4963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2800">
                <a:solidFill>
                  <a:srgbClr val="595959"/>
                </a:solidFill>
                <a:latin typeface="Arial"/>
                <a:ea typeface="Arial"/>
                <a:cs typeface="Arial"/>
                <a:sym typeface="Arial"/>
              </a:defRPr>
            </a:lvl1pPr>
          </a:lstStyle>
          <a:p>
            <a:r>
              <a:t>Stable Diffusion</a:t>
            </a:r>
          </a:p>
        </p:txBody>
      </p:sp>
      <p:sp>
        <p:nvSpPr>
          <p:cNvPr id="198" name="DALLE-2"/>
          <p:cNvSpPr txBox="1"/>
          <p:nvPr/>
        </p:nvSpPr>
        <p:spPr>
          <a:xfrm>
            <a:off x="6738932" y="6302241"/>
            <a:ext cx="1557190" cy="4963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2800">
                <a:solidFill>
                  <a:srgbClr val="595959"/>
                </a:solidFill>
                <a:latin typeface="Arial"/>
                <a:ea typeface="Arial"/>
                <a:cs typeface="Arial"/>
                <a:sym typeface="Arial"/>
              </a:defRPr>
            </a:lvl1pPr>
          </a:lstStyle>
          <a:p>
            <a:r>
              <a:t>DALLE-2</a:t>
            </a:r>
          </a:p>
        </p:txBody>
      </p:sp>
      <p:pic>
        <p:nvPicPr>
          <p:cNvPr id="199" name="pasted-movie.png" descr="pasted-movie.png"/>
          <p:cNvPicPr>
            <a:picLocks noChangeAspect="1"/>
          </p:cNvPicPr>
          <p:nvPr/>
        </p:nvPicPr>
        <p:blipFill>
          <a:blip r:embed="rId4"/>
          <a:srcRect r="49821"/>
          <a:stretch>
            <a:fillRect/>
          </a:stretch>
        </p:blipFill>
        <p:spPr>
          <a:xfrm>
            <a:off x="12454276" y="6730341"/>
            <a:ext cx="3842743" cy="3771901"/>
          </a:xfrm>
          <a:prstGeom prst="rect">
            <a:avLst/>
          </a:prstGeom>
          <a:ln w="12700">
            <a:miter lim="400000"/>
          </a:ln>
        </p:spPr>
      </p:pic>
      <p:pic>
        <p:nvPicPr>
          <p:cNvPr id="200" name="pasted-movie.png" descr="pasted-movie.png"/>
          <p:cNvPicPr>
            <a:picLocks noChangeAspect="1"/>
          </p:cNvPicPr>
          <p:nvPr/>
        </p:nvPicPr>
        <p:blipFill>
          <a:blip r:embed="rId4"/>
          <a:srcRect l="50120"/>
          <a:stretch>
            <a:fillRect/>
          </a:stretch>
        </p:blipFill>
        <p:spPr>
          <a:xfrm>
            <a:off x="17757253" y="6747274"/>
            <a:ext cx="3819857" cy="3771901"/>
          </a:xfrm>
          <a:prstGeom prst="rect">
            <a:avLst/>
          </a:prstGeom>
          <a:ln w="12700">
            <a:miter lim="400000"/>
          </a:ln>
        </p:spPr>
      </p:pic>
      <p:sp>
        <p:nvSpPr>
          <p:cNvPr id="201" name="Stable Diffusion"/>
          <p:cNvSpPr txBox="1"/>
          <p:nvPr/>
        </p:nvSpPr>
        <p:spPr>
          <a:xfrm>
            <a:off x="13076515" y="5216125"/>
            <a:ext cx="2598465" cy="496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2800">
                <a:solidFill>
                  <a:srgbClr val="595959"/>
                </a:solidFill>
                <a:latin typeface="Arial"/>
                <a:ea typeface="Arial"/>
                <a:cs typeface="Arial"/>
                <a:sym typeface="Arial"/>
              </a:defRPr>
            </a:lvl1pPr>
          </a:lstStyle>
          <a:p>
            <a:r>
              <a:rPr dirty="0"/>
              <a:t>Stable Diffusion</a:t>
            </a:r>
          </a:p>
        </p:txBody>
      </p:sp>
      <p:sp>
        <p:nvSpPr>
          <p:cNvPr id="202" name="+"/>
          <p:cNvSpPr txBox="1"/>
          <p:nvPr/>
        </p:nvSpPr>
        <p:spPr>
          <a:xfrm>
            <a:off x="14214764" y="5726508"/>
            <a:ext cx="321966" cy="496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2800">
                <a:solidFill>
                  <a:srgbClr val="595959"/>
                </a:solidFill>
                <a:latin typeface="Arial"/>
                <a:ea typeface="Arial"/>
                <a:cs typeface="Arial"/>
                <a:sym typeface="Arial"/>
              </a:defRPr>
            </a:lvl1pPr>
          </a:lstStyle>
          <a:p>
            <a:r>
              <a:t>+</a:t>
            </a:r>
          </a:p>
        </p:txBody>
      </p:sp>
      <p:sp>
        <p:nvSpPr>
          <p:cNvPr id="203" name="Object Mask"/>
          <p:cNvSpPr txBox="1"/>
          <p:nvPr/>
        </p:nvSpPr>
        <p:spPr>
          <a:xfrm>
            <a:off x="13330539" y="6219958"/>
            <a:ext cx="2090416" cy="496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2800">
                <a:solidFill>
                  <a:srgbClr val="595959"/>
                </a:solidFill>
                <a:latin typeface="Arial"/>
                <a:ea typeface="Arial"/>
                <a:cs typeface="Arial"/>
                <a:sym typeface="Arial"/>
              </a:defRPr>
            </a:lvl1pPr>
          </a:lstStyle>
          <a:p>
            <a:r>
              <a:t>Object Mask</a:t>
            </a:r>
          </a:p>
        </p:txBody>
      </p:sp>
      <p:sp>
        <p:nvSpPr>
          <p:cNvPr id="204" name="Arrow"/>
          <p:cNvSpPr/>
          <p:nvPr/>
        </p:nvSpPr>
        <p:spPr>
          <a:xfrm>
            <a:off x="16347095" y="8418137"/>
            <a:ext cx="1360282" cy="396309"/>
          </a:xfrm>
          <a:prstGeom prst="rightArrow">
            <a:avLst>
              <a:gd name="adj1" fmla="val 25708"/>
              <a:gd name="adj2" fmla="val 104449"/>
            </a:avLst>
          </a:prstGeom>
          <a:solidFill>
            <a:srgbClr val="929292"/>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205" name="Avrahami, Omri, et al. &quot;Spatext: Spatio-textual representation for controllable image generation.&quot; CVPR. 2023.…"/>
          <p:cNvSpPr txBox="1"/>
          <p:nvPr/>
        </p:nvSpPr>
        <p:spPr>
          <a:xfrm>
            <a:off x="1206500" y="12611851"/>
            <a:ext cx="14929247" cy="8028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b">
            <a:spAutoFit/>
          </a:bodyPr>
          <a:lstStyle/>
          <a:p>
            <a:pPr defTabSz="457200">
              <a:spcBef>
                <a:spcPts val="0"/>
              </a:spcBef>
              <a:defRPr sz="2400">
                <a:solidFill>
                  <a:srgbClr val="595959"/>
                </a:solidFill>
                <a:latin typeface="Arial"/>
                <a:ea typeface="Arial"/>
                <a:cs typeface="Arial"/>
                <a:sym typeface="Arial"/>
              </a:defRPr>
            </a:pPr>
            <a:r>
              <a:t>Avrahami, Omri, et al. "Spatext: Spatio-textual representation for controllable image generation." </a:t>
            </a:r>
            <a:r>
              <a:rPr i="1"/>
              <a:t>CVPR</a:t>
            </a:r>
            <a:r>
              <a:t>. 2023.</a:t>
            </a:r>
          </a:p>
          <a:p>
            <a:pPr defTabSz="457200">
              <a:spcBef>
                <a:spcPts val="0"/>
              </a:spcBef>
              <a:defRPr sz="2400">
                <a:solidFill>
                  <a:srgbClr val="595959"/>
                </a:solidFill>
                <a:latin typeface="Arial"/>
                <a:ea typeface="Arial"/>
                <a:cs typeface="Arial"/>
                <a:sym typeface="Arial"/>
              </a:defRPr>
            </a:pPr>
            <a:r>
              <a:t>Lian, Long, et al. "Llm-grounded video diffusion models." </a:t>
            </a:r>
            <a:r>
              <a:rPr i="1"/>
              <a:t>ICLR</a:t>
            </a:r>
            <a:r>
              <a:t>. 2024.</a:t>
            </a:r>
          </a:p>
        </p:txBody>
      </p:sp>
      <p:pic>
        <p:nvPicPr>
          <p:cNvPr id="206" name="AGV_vUfjV6FJSD0jdFyJjpeNuT66vkgc07YRrO0fD4Ph1sFNGQUIYPllYO5N8VZ_vbaHziXrEspCyLlkCfp8Md2cVYXmkWITzr_hg4D1oqGx7Ido3-V4ctWM48kjXdvtSfY6nx0Tf1lm6PWaOFwv5rCYzxHFR9SQcXQs=s2048.png" descr="AGV_vUfjV6FJSD0jdFyJjpeNuT66vkgc07YRrO0fD4Ph1sFNGQUIYPllYO5N8VZ_vbaHziXrEspCyLlkCfp8Md2cVYXmkWITzr_hg4D1oqGx7Ido3-V4ctWM48kjXdvtSfY6nx0Tf1lm6PWaOFwv5rCYzxHFR9SQcXQs=s2048.png"/>
          <p:cNvPicPr>
            <a:picLocks noChangeAspect="1"/>
          </p:cNvPicPr>
          <p:nvPr/>
        </p:nvPicPr>
        <p:blipFill>
          <a:blip r:embed="rId5"/>
          <a:srcRect r="50634"/>
          <a:stretch>
            <a:fillRect/>
          </a:stretch>
        </p:blipFill>
        <p:spPr>
          <a:xfrm>
            <a:off x="21954066" y="7646527"/>
            <a:ext cx="1489431" cy="1939587"/>
          </a:xfrm>
          <a:prstGeom prst="rect">
            <a:avLst/>
          </a:prstGeom>
          <a:ln w="12700">
            <a:miter lim="400000"/>
          </a:ln>
        </p:spPr>
      </p:pic>
      <p:pic>
        <p:nvPicPr>
          <p:cNvPr id="207" name="AGV_vUfjV6FJSD0jdFyJjpeNuT66vkgc07YRrO0fD4Ph1sFNGQUIYPllYO5N8VZ_vbaHziXrEspCyLlkCfp8Md2cVYXmkWITzr_hg4D1oqGx7Ido3-V4ctWM48kjXdvtSfY6nx0Tf1lm6PWaOFwv5rCYzxHFR9SQcXQs=s2048.png" descr="AGV_vUfjV6FJSD0jdFyJjpeNuT66vkgc07YRrO0fD4Ph1sFNGQUIYPllYO5N8VZ_vbaHziXrEspCyLlkCfp8Md2cVYXmkWITzr_hg4D1oqGx7Ido3-V4ctWM48kjXdvtSfY6nx0Tf1lm6PWaOFwv5rCYzxHFR9SQcXQs=s2048.png"/>
          <p:cNvPicPr>
            <a:picLocks noChangeAspect="1"/>
          </p:cNvPicPr>
          <p:nvPr/>
        </p:nvPicPr>
        <p:blipFill>
          <a:blip r:embed="rId5"/>
          <a:srcRect l="50601"/>
          <a:stretch>
            <a:fillRect/>
          </a:stretch>
        </p:blipFill>
        <p:spPr>
          <a:xfrm>
            <a:off x="9578511" y="7663460"/>
            <a:ext cx="1490424" cy="1939587"/>
          </a:xfrm>
          <a:prstGeom prst="rect">
            <a:avLst/>
          </a:prstGeom>
          <a:ln w="12700">
            <a:miter lim="400000"/>
          </a:ln>
        </p:spPr>
      </p:pic>
      <p:sp>
        <p:nvSpPr>
          <p:cNvPr id="4" name="灯片编号占位符 3">
            <a:extLst>
              <a:ext uri="{FF2B5EF4-FFF2-40B4-BE49-F238E27FC236}">
                <a16:creationId xmlns:a16="http://schemas.microsoft.com/office/drawing/2014/main" id="{60AE00D8-CA65-A3D4-7BED-6BF569E5F060}"/>
              </a:ext>
            </a:extLst>
          </p:cNvPr>
          <p:cNvSpPr>
            <a:spLocks noGrp="1"/>
          </p:cNvSpPr>
          <p:nvPr>
            <p:ph type="sldNum" sz="quarter" idx="2"/>
          </p:nvPr>
        </p:nvSpPr>
        <p:spPr/>
        <p:txBody>
          <a:bodyPr/>
          <a:lstStyle/>
          <a:p>
            <a:fld id="{86CB4B4D-7CA3-9044-876B-883B54F8677D}" type="slidenum">
              <a:rPr lang="en-US" altLang="zh-CN" smtClean="0"/>
              <a:t>7</a:t>
            </a:fld>
            <a:endParaRPr lang="zh-CN" alt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204"/>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2" nodeType="afterEffect">
                                  <p:stCondLst>
                                    <p:cond delay="0"/>
                                  </p:stCondLst>
                                  <p:iterate>
                                    <p:tmAbs val="0"/>
                                  </p:iterate>
                                  <p:childTnLst>
                                    <p:set>
                                      <p:cBhvr>
                                        <p:cTn id="19" fill="hold"/>
                                        <p:tgtEl>
                                          <p:spTgt spid="200"/>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3" nodeType="afterEffect">
                                  <p:stCondLst>
                                    <p:cond delay="0"/>
                                  </p:stCondLst>
                                  <p:iterate>
                                    <p:tmAbs val="0"/>
                                  </p:iterate>
                                  <p:childTnLst>
                                    <p:set>
                                      <p:cBhvr>
                                        <p:cTn id="22" fill="hold"/>
                                        <p:tgtEl>
                                          <p:spTgt spid="2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2" animBg="1" advAuto="0"/>
      <p:bldP spid="201" grpId="0" animBg="1"/>
      <p:bldP spid="202" grpId="0" animBg="1"/>
      <p:bldP spid="203" grpId="0" animBg="1"/>
      <p:bldP spid="204" grpId="1" animBg="1" advAuto="0"/>
      <p:bldP spid="206" grpId="3"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Why Do Existing Models Fail?"/>
          <p:cNvSpPr txBox="1"/>
          <p:nvPr/>
        </p:nvSpPr>
        <p:spPr>
          <a:xfrm>
            <a:off x="1102502" y="1306123"/>
            <a:ext cx="13119944" cy="1113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7200" b="1">
                <a:solidFill>
                  <a:srgbClr val="202124"/>
                </a:solidFill>
                <a:latin typeface="Arial"/>
                <a:ea typeface="Arial"/>
                <a:cs typeface="Arial"/>
                <a:sym typeface="Arial"/>
              </a:defRPr>
            </a:lvl1pPr>
          </a:lstStyle>
          <a:p>
            <a:r>
              <a:t>Why Do Existing Models Fail?</a:t>
            </a:r>
          </a:p>
        </p:txBody>
      </p:sp>
      <p:sp>
        <p:nvSpPr>
          <p:cNvPr id="210" name="Similarly, a multi-event prompt has complicated temporal structure…"/>
          <p:cNvSpPr txBox="1"/>
          <p:nvPr/>
        </p:nvSpPr>
        <p:spPr>
          <a:xfrm>
            <a:off x="1202266" y="2890378"/>
            <a:ext cx="20844620" cy="15054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defTabSz="457200">
              <a:lnSpc>
                <a:spcPct val="150000"/>
              </a:lnSpc>
              <a:spcBef>
                <a:spcPts val="0"/>
              </a:spcBef>
              <a:defRPr sz="4000">
                <a:solidFill>
                  <a:srgbClr val="202124"/>
                </a:solidFill>
                <a:latin typeface="Arial"/>
                <a:ea typeface="Arial"/>
                <a:cs typeface="Arial"/>
                <a:sym typeface="Arial"/>
              </a:defRPr>
            </a:pPr>
            <a:r>
              <a:t>Similarly, a multi-event prompt has complicated </a:t>
            </a:r>
            <a:r>
              <a:rPr>
                <a:solidFill>
                  <a:schemeClr val="accent5">
                    <a:hueOff val="-82419"/>
                    <a:satOff val="-9513"/>
                    <a:lumOff val="-16343"/>
                  </a:schemeClr>
                </a:solidFill>
              </a:rPr>
              <a:t>temporal structure</a:t>
            </a:r>
          </a:p>
          <a:p>
            <a:pPr marL="529166" indent="-529166" defTabSz="457200">
              <a:lnSpc>
                <a:spcPct val="150000"/>
              </a:lnSpc>
              <a:spcBef>
                <a:spcPts val="0"/>
              </a:spcBef>
              <a:buSzPct val="125000"/>
              <a:buChar char="•"/>
              <a:defRPr sz="4000">
                <a:solidFill>
                  <a:srgbClr val="202124"/>
                </a:solidFill>
                <a:latin typeface="Arial"/>
                <a:ea typeface="Arial"/>
                <a:cs typeface="Arial"/>
                <a:sym typeface="Arial"/>
              </a:defRPr>
            </a:pPr>
            <a:r>
              <a:t>Models need to reason the time span of each event</a:t>
            </a:r>
          </a:p>
        </p:txBody>
      </p:sp>
      <p:sp>
        <p:nvSpPr>
          <p:cNvPr id="4" name="灯片编号占位符 3">
            <a:extLst>
              <a:ext uri="{FF2B5EF4-FFF2-40B4-BE49-F238E27FC236}">
                <a16:creationId xmlns:a16="http://schemas.microsoft.com/office/drawing/2014/main" id="{9DBB59E8-75CB-84F5-9DC1-047FA08D80FD}"/>
              </a:ext>
            </a:extLst>
          </p:cNvPr>
          <p:cNvSpPr>
            <a:spLocks noGrp="1"/>
          </p:cNvSpPr>
          <p:nvPr>
            <p:ph type="sldNum" sz="quarter" idx="2"/>
          </p:nvPr>
        </p:nvSpPr>
        <p:spPr/>
        <p:txBody>
          <a:bodyPr/>
          <a:lstStyle/>
          <a:p>
            <a:fld id="{86CB4B4D-7CA3-9044-876B-883B54F8677D}" type="slidenum">
              <a:rPr lang="en-US" altLang="zh-CN" smtClean="0"/>
              <a:t>8</a:t>
            </a:fld>
            <a:endParaRPr lang="zh-CN" altLang="en-US"/>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Why Do Existing Models Fail?"/>
          <p:cNvSpPr txBox="1"/>
          <p:nvPr/>
        </p:nvSpPr>
        <p:spPr>
          <a:xfrm>
            <a:off x="1102502" y="1306123"/>
            <a:ext cx="13119944" cy="1113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7200" b="1">
                <a:solidFill>
                  <a:srgbClr val="202124"/>
                </a:solidFill>
                <a:latin typeface="Arial"/>
                <a:ea typeface="Arial"/>
                <a:cs typeface="Arial"/>
                <a:sym typeface="Arial"/>
              </a:defRPr>
            </a:lvl1pPr>
          </a:lstStyle>
          <a:p>
            <a:r>
              <a:t>Why Do Existing Models Fail?</a:t>
            </a:r>
          </a:p>
        </p:txBody>
      </p:sp>
      <p:sp>
        <p:nvSpPr>
          <p:cNvPr id="213" name="Similarly, a multi-event prompt has complicated temporal structure…"/>
          <p:cNvSpPr txBox="1"/>
          <p:nvPr/>
        </p:nvSpPr>
        <p:spPr>
          <a:xfrm>
            <a:off x="1202266" y="2890378"/>
            <a:ext cx="20844620" cy="40522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defTabSz="457200">
              <a:lnSpc>
                <a:spcPct val="150000"/>
              </a:lnSpc>
              <a:spcBef>
                <a:spcPts val="0"/>
              </a:spcBef>
              <a:defRPr sz="4000">
                <a:solidFill>
                  <a:srgbClr val="202124"/>
                </a:solidFill>
                <a:latin typeface="Arial"/>
                <a:ea typeface="Arial"/>
                <a:cs typeface="Arial"/>
                <a:sym typeface="Arial"/>
              </a:defRPr>
            </a:pPr>
            <a:r>
              <a:rPr dirty="0"/>
              <a:t>Similarly, a multi-event prompt has complicated </a:t>
            </a:r>
            <a:r>
              <a:rPr dirty="0">
                <a:solidFill>
                  <a:schemeClr val="accent5">
                    <a:hueOff val="-82419"/>
                    <a:satOff val="-9513"/>
                    <a:lumOff val="-16343"/>
                  </a:schemeClr>
                </a:solidFill>
              </a:rPr>
              <a:t>temporal structure</a:t>
            </a:r>
          </a:p>
          <a:p>
            <a:pPr marL="529166" indent="-529166" defTabSz="457200">
              <a:lnSpc>
                <a:spcPct val="150000"/>
              </a:lnSpc>
              <a:spcBef>
                <a:spcPts val="0"/>
              </a:spcBef>
              <a:buSzPct val="125000"/>
              <a:buChar char="•"/>
              <a:defRPr sz="4000">
                <a:solidFill>
                  <a:srgbClr val="202124"/>
                </a:solidFill>
                <a:latin typeface="Arial"/>
                <a:ea typeface="Arial"/>
                <a:cs typeface="Arial"/>
                <a:sym typeface="Arial"/>
              </a:defRPr>
            </a:pPr>
            <a:r>
              <a:rPr dirty="0"/>
              <a:t>Models need to reason the time span of each event</a:t>
            </a:r>
          </a:p>
          <a:p>
            <a:pPr defTabSz="457200">
              <a:lnSpc>
                <a:spcPct val="150000"/>
              </a:lnSpc>
              <a:spcBef>
                <a:spcPts val="0"/>
              </a:spcBef>
              <a:defRPr sz="4000">
                <a:solidFill>
                  <a:srgbClr val="202124"/>
                </a:solidFill>
                <a:latin typeface="Arial"/>
                <a:ea typeface="Arial"/>
                <a:cs typeface="Arial"/>
                <a:sym typeface="Arial"/>
              </a:defRPr>
            </a:pPr>
            <a:endParaRPr dirty="0"/>
          </a:p>
          <a:p>
            <a:pPr defTabSz="457200">
              <a:lnSpc>
                <a:spcPct val="150000"/>
              </a:lnSpc>
              <a:spcBef>
                <a:spcPts val="0"/>
              </a:spcBef>
              <a:defRPr sz="4000">
                <a:solidFill>
                  <a:srgbClr val="202124"/>
                </a:solidFill>
                <a:latin typeface="Arial"/>
                <a:ea typeface="Arial"/>
                <a:cs typeface="Arial"/>
                <a:sym typeface="Arial"/>
              </a:defRPr>
            </a:pPr>
            <a:r>
              <a:rPr dirty="0"/>
              <a:t>We address it with explicit </a:t>
            </a:r>
            <a:r>
              <a:rPr dirty="0">
                <a:solidFill>
                  <a:schemeClr val="accent5">
                    <a:hueOff val="-82419"/>
                    <a:satOff val="-9513"/>
                    <a:lumOff val="-16343"/>
                  </a:schemeClr>
                </a:solidFill>
              </a:rPr>
              <a:t>temporal grounding</a:t>
            </a:r>
            <a:r>
              <a:rPr dirty="0"/>
              <a:t> of events</a:t>
            </a:r>
          </a:p>
          <a:p>
            <a:pPr marL="529166" indent="-529166" defTabSz="457200">
              <a:lnSpc>
                <a:spcPct val="150000"/>
              </a:lnSpc>
              <a:spcBef>
                <a:spcPts val="0"/>
              </a:spcBef>
              <a:buSzPct val="125000"/>
              <a:buChar char="•"/>
              <a:defRPr sz="4000">
                <a:solidFill>
                  <a:srgbClr val="202124"/>
                </a:solidFill>
                <a:latin typeface="Arial"/>
                <a:ea typeface="Arial"/>
                <a:cs typeface="Arial"/>
                <a:sym typeface="Arial"/>
              </a:defRPr>
            </a:pPr>
            <a:r>
              <a:rPr dirty="0"/>
              <a:t>Associate each event with a time range</a:t>
            </a:r>
          </a:p>
        </p:txBody>
      </p:sp>
      <p:sp>
        <p:nvSpPr>
          <p:cNvPr id="5" name="Object Mask">
            <a:extLst>
              <a:ext uri="{FF2B5EF4-FFF2-40B4-BE49-F238E27FC236}">
                <a16:creationId xmlns:a16="http://schemas.microsoft.com/office/drawing/2014/main" id="{AF86F85C-F711-783D-DAEF-1B291531C181}"/>
              </a:ext>
            </a:extLst>
          </p:cNvPr>
          <p:cNvSpPr txBox="1"/>
          <p:nvPr/>
        </p:nvSpPr>
        <p:spPr>
          <a:xfrm>
            <a:off x="7662474" y="9166587"/>
            <a:ext cx="3326232" cy="533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defTabSz="457200">
              <a:spcBef>
                <a:spcPts val="0"/>
              </a:spcBef>
              <a:defRPr sz="2800">
                <a:solidFill>
                  <a:srgbClr val="595959"/>
                </a:solidFill>
                <a:latin typeface="Arial"/>
                <a:ea typeface="Arial"/>
                <a:cs typeface="Arial"/>
                <a:sym typeface="Arial"/>
              </a:defRPr>
            </a:lvl1pPr>
          </a:lstStyle>
          <a:p>
            <a:r>
              <a:rPr lang="en-US" dirty="0"/>
              <a:t>Temporal grounding</a:t>
            </a:r>
            <a:endParaRPr dirty="0"/>
          </a:p>
        </p:txBody>
      </p:sp>
      <p:sp>
        <p:nvSpPr>
          <p:cNvPr id="6" name="Prompt: A man raises his arms up, then lowers them down, then extends to his left, and finally to his right">
            <a:extLst>
              <a:ext uri="{FF2B5EF4-FFF2-40B4-BE49-F238E27FC236}">
                <a16:creationId xmlns:a16="http://schemas.microsoft.com/office/drawing/2014/main" id="{C947CE90-61DA-BCEC-1CDA-49F3334E6C2C}"/>
              </a:ext>
            </a:extLst>
          </p:cNvPr>
          <p:cNvSpPr txBox="1"/>
          <p:nvPr/>
        </p:nvSpPr>
        <p:spPr>
          <a:xfrm>
            <a:off x="1846215" y="9574126"/>
            <a:ext cx="5334232" cy="13952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defTabSz="457200">
              <a:spcBef>
                <a:spcPts val="0"/>
              </a:spcBef>
              <a:defRPr sz="2800">
                <a:solidFill>
                  <a:srgbClr val="595959"/>
                </a:solidFill>
                <a:latin typeface="Arial"/>
                <a:ea typeface="Arial"/>
                <a:cs typeface="Arial"/>
                <a:sym typeface="Arial"/>
              </a:defRPr>
            </a:pPr>
            <a:r>
              <a:rPr dirty="0"/>
              <a:t>A man </a:t>
            </a:r>
            <a:r>
              <a:rPr dirty="0">
                <a:solidFill>
                  <a:schemeClr val="accent5">
                    <a:hueOff val="-82419"/>
                    <a:satOff val="-9513"/>
                    <a:lumOff val="-16343"/>
                  </a:schemeClr>
                </a:solidFill>
              </a:rPr>
              <a:t>raises his arms up</a:t>
            </a:r>
            <a:r>
              <a:rPr dirty="0"/>
              <a:t>, </a:t>
            </a:r>
            <a:r>
              <a:rPr i="1" dirty="0"/>
              <a:t>then</a:t>
            </a:r>
            <a:r>
              <a:rPr dirty="0"/>
              <a:t> lowers them </a:t>
            </a:r>
            <a:r>
              <a:rPr dirty="0">
                <a:solidFill>
                  <a:schemeClr val="accent5">
                    <a:hueOff val="-82419"/>
                    <a:satOff val="-9513"/>
                    <a:lumOff val="-16343"/>
                  </a:schemeClr>
                </a:solidFill>
              </a:rPr>
              <a:t>down</a:t>
            </a:r>
            <a:r>
              <a:rPr dirty="0"/>
              <a:t>, </a:t>
            </a:r>
            <a:r>
              <a:rPr i="1" dirty="0"/>
              <a:t>then</a:t>
            </a:r>
            <a:r>
              <a:rPr dirty="0"/>
              <a:t> extends to his </a:t>
            </a:r>
            <a:r>
              <a:rPr dirty="0">
                <a:solidFill>
                  <a:schemeClr val="accent5">
                    <a:hueOff val="-82419"/>
                    <a:satOff val="-9513"/>
                    <a:lumOff val="-16343"/>
                  </a:schemeClr>
                </a:solidFill>
              </a:rPr>
              <a:t>left</a:t>
            </a:r>
            <a:r>
              <a:rPr dirty="0"/>
              <a:t>, and </a:t>
            </a:r>
            <a:r>
              <a:rPr i="1" dirty="0"/>
              <a:t>finally</a:t>
            </a:r>
            <a:r>
              <a:rPr dirty="0"/>
              <a:t> to his </a:t>
            </a:r>
            <a:r>
              <a:rPr dirty="0">
                <a:solidFill>
                  <a:schemeClr val="accent5">
                    <a:hueOff val="-82419"/>
                    <a:satOff val="-9513"/>
                    <a:lumOff val="-16343"/>
                  </a:schemeClr>
                </a:solidFill>
              </a:rPr>
              <a:t>right</a:t>
            </a:r>
          </a:p>
        </p:txBody>
      </p:sp>
      <p:sp>
        <p:nvSpPr>
          <p:cNvPr id="7" name="Arrow">
            <a:extLst>
              <a:ext uri="{FF2B5EF4-FFF2-40B4-BE49-F238E27FC236}">
                <a16:creationId xmlns:a16="http://schemas.microsoft.com/office/drawing/2014/main" id="{557D1D7B-F4F2-730D-61CE-CEA835F40FEF}"/>
              </a:ext>
            </a:extLst>
          </p:cNvPr>
          <p:cNvSpPr/>
          <p:nvPr/>
        </p:nvSpPr>
        <p:spPr>
          <a:xfrm>
            <a:off x="8351800" y="9911441"/>
            <a:ext cx="2097080" cy="720623"/>
          </a:xfrm>
          <a:prstGeom prst="rightArrow">
            <a:avLst>
              <a:gd name="adj1" fmla="val 25708"/>
              <a:gd name="adj2" fmla="val 88556"/>
            </a:avLst>
          </a:prstGeom>
          <a:solidFill>
            <a:srgbClr val="929292"/>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grpSp>
        <p:nvGrpSpPr>
          <p:cNvPr id="28" name="组合 27">
            <a:extLst>
              <a:ext uri="{FF2B5EF4-FFF2-40B4-BE49-F238E27FC236}">
                <a16:creationId xmlns:a16="http://schemas.microsoft.com/office/drawing/2014/main" id="{8C16C41F-4143-17CD-7512-77A606D37958}"/>
              </a:ext>
            </a:extLst>
          </p:cNvPr>
          <p:cNvGrpSpPr/>
          <p:nvPr/>
        </p:nvGrpSpPr>
        <p:grpSpPr>
          <a:xfrm>
            <a:off x="11377891" y="7997904"/>
            <a:ext cx="8447848" cy="4243388"/>
            <a:chOff x="10742891" y="7599971"/>
            <a:chExt cx="8447848" cy="4243388"/>
          </a:xfrm>
        </p:grpSpPr>
        <p:sp>
          <p:nvSpPr>
            <p:cNvPr id="3" name="Prompt:…">
              <a:extLst>
                <a:ext uri="{FF2B5EF4-FFF2-40B4-BE49-F238E27FC236}">
                  <a16:creationId xmlns:a16="http://schemas.microsoft.com/office/drawing/2014/main" id="{41B8FE29-6188-42A4-04D0-D2130714A4E1}"/>
                </a:ext>
              </a:extLst>
            </p:cNvPr>
            <p:cNvSpPr txBox="1"/>
            <p:nvPr/>
          </p:nvSpPr>
          <p:spPr>
            <a:xfrm>
              <a:off x="12024593" y="8056135"/>
              <a:ext cx="7166146" cy="34390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marL="13335" defTabSz="457200">
                <a:lnSpc>
                  <a:spcPct val="150000"/>
                </a:lnSpc>
                <a:spcBef>
                  <a:spcPts val="0"/>
                </a:spcBef>
                <a:buClr>
                  <a:srgbClr val="000000"/>
                </a:buClr>
                <a:buSzPct val="100000"/>
                <a:defRPr sz="2800">
                  <a:solidFill>
                    <a:srgbClr val="A96424"/>
                  </a:solidFill>
                  <a:latin typeface="Arial"/>
                  <a:ea typeface="Arial"/>
                  <a:cs typeface="Arial"/>
                  <a:sym typeface="Arial"/>
                </a:defRPr>
              </a:pPr>
              <a:r>
                <a:rPr dirty="0"/>
                <a:t>A man raises his arms up</a:t>
              </a:r>
              <a:endParaRPr lang="en-US" dirty="0"/>
            </a:p>
            <a:p>
              <a:pPr marL="13335" defTabSz="457200">
                <a:lnSpc>
                  <a:spcPct val="150000"/>
                </a:lnSpc>
                <a:spcBef>
                  <a:spcPts val="0"/>
                </a:spcBef>
                <a:buClr>
                  <a:srgbClr val="000000"/>
                </a:buClr>
                <a:buSzPct val="100000"/>
                <a:defRPr sz="2800">
                  <a:solidFill>
                    <a:srgbClr val="A96424"/>
                  </a:solidFill>
                  <a:latin typeface="Arial"/>
                  <a:ea typeface="Arial"/>
                  <a:cs typeface="Arial"/>
                  <a:sym typeface="Arial"/>
                </a:defRPr>
              </a:pPr>
              <a:endParaRPr sz="1400" dirty="0"/>
            </a:p>
            <a:p>
              <a:pPr marL="13335" defTabSz="457200">
                <a:lnSpc>
                  <a:spcPct val="150000"/>
                </a:lnSpc>
                <a:spcBef>
                  <a:spcPts val="0"/>
                </a:spcBef>
                <a:buClr>
                  <a:srgbClr val="000000"/>
                </a:buClr>
                <a:buSzPct val="100000"/>
                <a:defRPr sz="2800">
                  <a:solidFill>
                    <a:srgbClr val="48752C"/>
                  </a:solidFill>
                  <a:latin typeface="Arial"/>
                  <a:ea typeface="Arial"/>
                  <a:cs typeface="Arial"/>
                  <a:sym typeface="Arial"/>
                </a:defRPr>
              </a:pPr>
              <a:r>
                <a:rPr lang="en-US" dirty="0"/>
                <a:t>He </a:t>
              </a:r>
              <a:r>
                <a:rPr dirty="0"/>
                <a:t>lowers them down</a:t>
              </a:r>
              <a:endParaRPr lang="en-US" dirty="0"/>
            </a:p>
            <a:p>
              <a:pPr marL="13335" defTabSz="457200">
                <a:lnSpc>
                  <a:spcPct val="150000"/>
                </a:lnSpc>
                <a:spcBef>
                  <a:spcPts val="0"/>
                </a:spcBef>
                <a:buClr>
                  <a:srgbClr val="000000"/>
                </a:buClr>
                <a:buSzPct val="100000"/>
                <a:defRPr sz="2800">
                  <a:solidFill>
                    <a:srgbClr val="48752C"/>
                  </a:solidFill>
                  <a:latin typeface="Arial"/>
                  <a:ea typeface="Arial"/>
                  <a:cs typeface="Arial"/>
                  <a:sym typeface="Arial"/>
                </a:defRPr>
              </a:pPr>
              <a:endParaRPr sz="1000" dirty="0"/>
            </a:p>
            <a:p>
              <a:pPr marL="13335" defTabSz="457200">
                <a:lnSpc>
                  <a:spcPct val="150000"/>
                </a:lnSpc>
                <a:spcBef>
                  <a:spcPts val="0"/>
                </a:spcBef>
                <a:buClr>
                  <a:srgbClr val="000000"/>
                </a:buClr>
                <a:buSzPct val="100000"/>
                <a:defRPr sz="2800">
                  <a:solidFill>
                    <a:srgbClr val="6B2248"/>
                  </a:solidFill>
                  <a:latin typeface="Arial"/>
                  <a:ea typeface="Arial"/>
                  <a:cs typeface="Arial"/>
                  <a:sym typeface="Arial"/>
                </a:defRPr>
              </a:pPr>
              <a:r>
                <a:rPr lang="en-US" dirty="0"/>
                <a:t>He </a:t>
              </a:r>
              <a:r>
                <a:rPr dirty="0"/>
                <a:t>extends to his left</a:t>
              </a:r>
            </a:p>
            <a:p>
              <a:pPr marL="13335" defTabSz="457200">
                <a:lnSpc>
                  <a:spcPct val="150000"/>
                </a:lnSpc>
                <a:spcBef>
                  <a:spcPts val="0"/>
                </a:spcBef>
                <a:buClr>
                  <a:srgbClr val="000000"/>
                </a:buClr>
                <a:buSzPct val="100000"/>
                <a:defRPr sz="2800">
                  <a:solidFill>
                    <a:srgbClr val="3274B4"/>
                  </a:solidFill>
                  <a:latin typeface="Arial"/>
                  <a:ea typeface="Arial"/>
                  <a:cs typeface="Arial"/>
                  <a:sym typeface="Arial"/>
                </a:defRPr>
              </a:pPr>
              <a:endParaRPr lang="en-US" sz="800" dirty="0"/>
            </a:p>
            <a:p>
              <a:pPr marL="13335" defTabSz="457200">
                <a:lnSpc>
                  <a:spcPct val="150000"/>
                </a:lnSpc>
                <a:spcBef>
                  <a:spcPts val="0"/>
                </a:spcBef>
                <a:buClr>
                  <a:srgbClr val="000000"/>
                </a:buClr>
                <a:buSzPct val="100000"/>
                <a:defRPr sz="2800">
                  <a:solidFill>
                    <a:srgbClr val="3274B4"/>
                  </a:solidFill>
                  <a:latin typeface="Arial"/>
                  <a:ea typeface="Arial"/>
                  <a:cs typeface="Arial"/>
                  <a:sym typeface="Arial"/>
                </a:defRPr>
              </a:pPr>
              <a:r>
                <a:rPr lang="en-US" dirty="0"/>
                <a:t>He </a:t>
              </a:r>
              <a:r>
                <a:rPr dirty="0"/>
                <a:t>extends to his right</a:t>
              </a:r>
            </a:p>
          </p:txBody>
        </p:sp>
        <p:cxnSp>
          <p:nvCxnSpPr>
            <p:cNvPr id="9" name="直接连接符 8">
              <a:extLst>
                <a:ext uri="{FF2B5EF4-FFF2-40B4-BE49-F238E27FC236}">
                  <a16:creationId xmlns:a16="http://schemas.microsoft.com/office/drawing/2014/main" id="{96266179-3C21-4DCE-2DA9-D92F76819B12}"/>
                </a:ext>
              </a:extLst>
            </p:cNvPr>
            <p:cNvCxnSpPr/>
            <p:nvPr/>
          </p:nvCxnSpPr>
          <p:spPr>
            <a:xfrm>
              <a:off x="11624576" y="8056345"/>
              <a:ext cx="0" cy="911364"/>
            </a:xfrm>
            <a:prstGeom prst="line">
              <a:avLst/>
            </a:prstGeom>
            <a:ln w="57150">
              <a:solidFill>
                <a:srgbClr val="A96424"/>
              </a:solidFill>
            </a:ln>
          </p:spPr>
          <p:style>
            <a:lnRef idx="1">
              <a:schemeClr val="dk1"/>
            </a:lnRef>
            <a:fillRef idx="0">
              <a:schemeClr val="dk1"/>
            </a:fillRef>
            <a:effectRef idx="0">
              <a:schemeClr val="dk1"/>
            </a:effectRef>
            <a:fontRef idx="minor">
              <a:schemeClr val="tx1"/>
            </a:fontRef>
          </p:style>
        </p:cxnSp>
        <p:cxnSp>
          <p:nvCxnSpPr>
            <p:cNvPr id="10" name="直接连接符 9">
              <a:extLst>
                <a:ext uri="{FF2B5EF4-FFF2-40B4-BE49-F238E27FC236}">
                  <a16:creationId xmlns:a16="http://schemas.microsoft.com/office/drawing/2014/main" id="{B5D195E7-2256-6092-5FBF-F57133294159}"/>
                </a:ext>
              </a:extLst>
            </p:cNvPr>
            <p:cNvCxnSpPr/>
            <p:nvPr/>
          </p:nvCxnSpPr>
          <p:spPr>
            <a:xfrm>
              <a:off x="11624576" y="8962629"/>
              <a:ext cx="0" cy="911364"/>
            </a:xfrm>
            <a:prstGeom prst="line">
              <a:avLst/>
            </a:prstGeom>
            <a:ln w="57150">
              <a:solidFill>
                <a:srgbClr val="48752C"/>
              </a:solidFill>
            </a:ln>
          </p:spPr>
          <p:style>
            <a:lnRef idx="1">
              <a:schemeClr val="dk1"/>
            </a:lnRef>
            <a:fillRef idx="0">
              <a:schemeClr val="dk1"/>
            </a:fillRef>
            <a:effectRef idx="0">
              <a:schemeClr val="dk1"/>
            </a:effectRef>
            <a:fontRef idx="minor">
              <a:schemeClr val="tx1"/>
            </a:fontRef>
          </p:style>
        </p:cxnSp>
        <p:cxnSp>
          <p:nvCxnSpPr>
            <p:cNvPr id="11" name="直接连接符 10">
              <a:extLst>
                <a:ext uri="{FF2B5EF4-FFF2-40B4-BE49-F238E27FC236}">
                  <a16:creationId xmlns:a16="http://schemas.microsoft.com/office/drawing/2014/main" id="{DC52C806-EC73-CA5E-C6F3-566448962EE1}"/>
                </a:ext>
              </a:extLst>
            </p:cNvPr>
            <p:cNvCxnSpPr/>
            <p:nvPr/>
          </p:nvCxnSpPr>
          <p:spPr>
            <a:xfrm>
              <a:off x="11624576" y="9873993"/>
              <a:ext cx="0" cy="911364"/>
            </a:xfrm>
            <a:prstGeom prst="line">
              <a:avLst/>
            </a:prstGeom>
            <a:ln w="57150">
              <a:solidFill>
                <a:srgbClr val="6B2248"/>
              </a:solidFill>
            </a:ln>
          </p:spPr>
          <p:style>
            <a:lnRef idx="1">
              <a:schemeClr val="dk1"/>
            </a:lnRef>
            <a:fillRef idx="0">
              <a:schemeClr val="dk1"/>
            </a:fillRef>
            <a:effectRef idx="0">
              <a:schemeClr val="dk1"/>
            </a:effectRef>
            <a:fontRef idx="minor">
              <a:schemeClr val="tx1"/>
            </a:fontRef>
          </p:style>
        </p:cxnSp>
        <p:cxnSp>
          <p:nvCxnSpPr>
            <p:cNvPr id="12" name="直接连接符 11">
              <a:extLst>
                <a:ext uri="{FF2B5EF4-FFF2-40B4-BE49-F238E27FC236}">
                  <a16:creationId xmlns:a16="http://schemas.microsoft.com/office/drawing/2014/main" id="{CCAC50E7-3180-7884-6A8A-26825B7AC55C}"/>
                </a:ext>
              </a:extLst>
            </p:cNvPr>
            <p:cNvCxnSpPr/>
            <p:nvPr/>
          </p:nvCxnSpPr>
          <p:spPr>
            <a:xfrm>
              <a:off x="11624576" y="10664431"/>
              <a:ext cx="0" cy="911364"/>
            </a:xfrm>
            <a:prstGeom prst="line">
              <a:avLst/>
            </a:prstGeom>
            <a:ln w="57150">
              <a:solidFill>
                <a:srgbClr val="3274B4"/>
              </a:solidFill>
            </a:ln>
          </p:spPr>
          <p:style>
            <a:lnRef idx="1">
              <a:schemeClr val="dk1"/>
            </a:lnRef>
            <a:fillRef idx="0">
              <a:schemeClr val="dk1"/>
            </a:fillRef>
            <a:effectRef idx="0">
              <a:schemeClr val="dk1"/>
            </a:effectRef>
            <a:fontRef idx="minor">
              <a:schemeClr val="tx1"/>
            </a:fontRef>
          </p:style>
        </p:cxnSp>
        <p:cxnSp>
          <p:nvCxnSpPr>
            <p:cNvPr id="18" name="直接连接符 17">
              <a:extLst>
                <a:ext uri="{FF2B5EF4-FFF2-40B4-BE49-F238E27FC236}">
                  <a16:creationId xmlns:a16="http://schemas.microsoft.com/office/drawing/2014/main" id="{80ADEE64-78B8-F728-554A-F0EA89D12226}"/>
                </a:ext>
              </a:extLst>
            </p:cNvPr>
            <p:cNvCxnSpPr>
              <a:cxnSpLocks/>
            </p:cNvCxnSpPr>
            <p:nvPr/>
          </p:nvCxnSpPr>
          <p:spPr>
            <a:xfrm>
              <a:off x="11596860" y="9873993"/>
              <a:ext cx="203357" cy="0"/>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cxnSp>
          <p:nvCxnSpPr>
            <p:cNvPr id="19" name="直接连接符 18">
              <a:extLst>
                <a:ext uri="{FF2B5EF4-FFF2-40B4-BE49-F238E27FC236}">
                  <a16:creationId xmlns:a16="http://schemas.microsoft.com/office/drawing/2014/main" id="{B7196103-6AC1-E279-18BD-0DB1ACF3EE60}"/>
                </a:ext>
              </a:extLst>
            </p:cNvPr>
            <p:cNvCxnSpPr>
              <a:cxnSpLocks/>
            </p:cNvCxnSpPr>
            <p:nvPr/>
          </p:nvCxnSpPr>
          <p:spPr>
            <a:xfrm>
              <a:off x="11596158" y="8966182"/>
              <a:ext cx="203357" cy="0"/>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cxnSp>
          <p:nvCxnSpPr>
            <p:cNvPr id="20" name="直接连接符 19">
              <a:extLst>
                <a:ext uri="{FF2B5EF4-FFF2-40B4-BE49-F238E27FC236}">
                  <a16:creationId xmlns:a16="http://schemas.microsoft.com/office/drawing/2014/main" id="{478C6D07-A804-D140-2F32-BCCE08FD5326}"/>
                </a:ext>
              </a:extLst>
            </p:cNvPr>
            <p:cNvCxnSpPr>
              <a:cxnSpLocks/>
            </p:cNvCxnSpPr>
            <p:nvPr/>
          </p:nvCxnSpPr>
          <p:spPr>
            <a:xfrm>
              <a:off x="11596157" y="8078948"/>
              <a:ext cx="203357" cy="0"/>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cxnSp>
          <p:nvCxnSpPr>
            <p:cNvPr id="21" name="直接连接符 20">
              <a:extLst>
                <a:ext uri="{FF2B5EF4-FFF2-40B4-BE49-F238E27FC236}">
                  <a16:creationId xmlns:a16="http://schemas.microsoft.com/office/drawing/2014/main" id="{C0BACCC2-A723-3CF7-F6B4-AC1CCA11E5F2}"/>
                </a:ext>
              </a:extLst>
            </p:cNvPr>
            <p:cNvCxnSpPr>
              <a:cxnSpLocks/>
            </p:cNvCxnSpPr>
            <p:nvPr/>
          </p:nvCxnSpPr>
          <p:spPr>
            <a:xfrm>
              <a:off x="11596157" y="10652209"/>
              <a:ext cx="203357" cy="0"/>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cxnSp>
          <p:nvCxnSpPr>
            <p:cNvPr id="22" name="直接连接符 21">
              <a:extLst>
                <a:ext uri="{FF2B5EF4-FFF2-40B4-BE49-F238E27FC236}">
                  <a16:creationId xmlns:a16="http://schemas.microsoft.com/office/drawing/2014/main" id="{E2B4316E-BF9D-8618-2F3B-432D404BFDCB}"/>
                </a:ext>
              </a:extLst>
            </p:cNvPr>
            <p:cNvCxnSpPr>
              <a:cxnSpLocks/>
            </p:cNvCxnSpPr>
            <p:nvPr/>
          </p:nvCxnSpPr>
          <p:spPr>
            <a:xfrm>
              <a:off x="11596022" y="11575795"/>
              <a:ext cx="203357" cy="0"/>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sp>
          <p:nvSpPr>
            <p:cNvPr id="23" name="Prompt:…">
              <a:extLst>
                <a:ext uri="{FF2B5EF4-FFF2-40B4-BE49-F238E27FC236}">
                  <a16:creationId xmlns:a16="http://schemas.microsoft.com/office/drawing/2014/main" id="{7BE2A0AE-9658-D03D-0083-822A9C305206}"/>
                </a:ext>
              </a:extLst>
            </p:cNvPr>
            <p:cNvSpPr txBox="1"/>
            <p:nvPr/>
          </p:nvSpPr>
          <p:spPr>
            <a:xfrm>
              <a:off x="10742893" y="7599971"/>
              <a:ext cx="954807" cy="6690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marL="13335" defTabSz="457200">
                <a:lnSpc>
                  <a:spcPct val="150000"/>
                </a:lnSpc>
                <a:spcBef>
                  <a:spcPts val="0"/>
                </a:spcBef>
                <a:buClr>
                  <a:srgbClr val="000000"/>
                </a:buClr>
                <a:buSzPct val="100000"/>
                <a:defRPr sz="2800">
                  <a:solidFill>
                    <a:srgbClr val="A96424"/>
                  </a:solidFill>
                  <a:latin typeface="Arial"/>
                  <a:ea typeface="Arial"/>
                  <a:cs typeface="Arial"/>
                  <a:sym typeface="Arial"/>
                </a:defRPr>
              </a:pPr>
              <a:r>
                <a:rPr lang="en-US" dirty="0">
                  <a:solidFill>
                    <a:schemeClr val="tx1"/>
                  </a:solidFill>
                </a:rPr>
                <a:t>0.0s</a:t>
              </a:r>
              <a:endParaRPr dirty="0">
                <a:solidFill>
                  <a:schemeClr val="tx1"/>
                </a:solidFill>
              </a:endParaRPr>
            </a:p>
          </p:txBody>
        </p:sp>
        <p:sp>
          <p:nvSpPr>
            <p:cNvPr id="24" name="Prompt:…">
              <a:extLst>
                <a:ext uri="{FF2B5EF4-FFF2-40B4-BE49-F238E27FC236}">
                  <a16:creationId xmlns:a16="http://schemas.microsoft.com/office/drawing/2014/main" id="{1C1135A7-71DA-B7E3-45AD-99F18BCD3C3C}"/>
                </a:ext>
              </a:extLst>
            </p:cNvPr>
            <p:cNvSpPr txBox="1"/>
            <p:nvPr/>
          </p:nvSpPr>
          <p:spPr>
            <a:xfrm>
              <a:off x="10742893" y="8506255"/>
              <a:ext cx="954807" cy="6690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marL="13335" defTabSz="457200">
                <a:lnSpc>
                  <a:spcPct val="150000"/>
                </a:lnSpc>
                <a:spcBef>
                  <a:spcPts val="0"/>
                </a:spcBef>
                <a:buClr>
                  <a:srgbClr val="000000"/>
                </a:buClr>
                <a:buSzPct val="100000"/>
                <a:defRPr sz="2800">
                  <a:solidFill>
                    <a:srgbClr val="A96424"/>
                  </a:solidFill>
                  <a:latin typeface="Arial"/>
                  <a:ea typeface="Arial"/>
                  <a:cs typeface="Arial"/>
                  <a:sym typeface="Arial"/>
                </a:defRPr>
              </a:pPr>
              <a:r>
                <a:rPr lang="en-US" dirty="0">
                  <a:solidFill>
                    <a:schemeClr val="tx1"/>
                  </a:solidFill>
                </a:rPr>
                <a:t>2.3s</a:t>
              </a:r>
              <a:endParaRPr dirty="0">
                <a:solidFill>
                  <a:schemeClr val="tx1"/>
                </a:solidFill>
              </a:endParaRPr>
            </a:p>
          </p:txBody>
        </p:sp>
        <p:sp>
          <p:nvSpPr>
            <p:cNvPr id="25" name="Prompt:…">
              <a:extLst>
                <a:ext uri="{FF2B5EF4-FFF2-40B4-BE49-F238E27FC236}">
                  <a16:creationId xmlns:a16="http://schemas.microsoft.com/office/drawing/2014/main" id="{9F65F296-F797-FF4C-62D7-22A5200FEA62}"/>
                </a:ext>
              </a:extLst>
            </p:cNvPr>
            <p:cNvSpPr txBox="1"/>
            <p:nvPr/>
          </p:nvSpPr>
          <p:spPr>
            <a:xfrm>
              <a:off x="10742893" y="9441125"/>
              <a:ext cx="954807" cy="6690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marL="13335" defTabSz="457200">
                <a:lnSpc>
                  <a:spcPct val="150000"/>
                </a:lnSpc>
                <a:spcBef>
                  <a:spcPts val="0"/>
                </a:spcBef>
                <a:buClr>
                  <a:srgbClr val="000000"/>
                </a:buClr>
                <a:buSzPct val="100000"/>
                <a:defRPr sz="2800">
                  <a:solidFill>
                    <a:srgbClr val="A96424"/>
                  </a:solidFill>
                  <a:latin typeface="Arial"/>
                  <a:ea typeface="Arial"/>
                  <a:cs typeface="Arial"/>
                  <a:sym typeface="Arial"/>
                </a:defRPr>
              </a:pPr>
              <a:r>
                <a:rPr lang="en-US" dirty="0">
                  <a:solidFill>
                    <a:schemeClr val="tx1"/>
                  </a:solidFill>
                </a:rPr>
                <a:t>4.5s</a:t>
              </a:r>
              <a:endParaRPr dirty="0">
                <a:solidFill>
                  <a:schemeClr val="tx1"/>
                </a:solidFill>
              </a:endParaRPr>
            </a:p>
          </p:txBody>
        </p:sp>
        <p:sp>
          <p:nvSpPr>
            <p:cNvPr id="26" name="Prompt:…">
              <a:extLst>
                <a:ext uri="{FF2B5EF4-FFF2-40B4-BE49-F238E27FC236}">
                  <a16:creationId xmlns:a16="http://schemas.microsoft.com/office/drawing/2014/main" id="{3CC0E191-824B-1214-E2A4-72889E499089}"/>
                </a:ext>
              </a:extLst>
            </p:cNvPr>
            <p:cNvSpPr txBox="1"/>
            <p:nvPr/>
          </p:nvSpPr>
          <p:spPr>
            <a:xfrm>
              <a:off x="10742892" y="10263041"/>
              <a:ext cx="954807" cy="6690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marL="13335" defTabSz="457200">
                <a:lnSpc>
                  <a:spcPct val="150000"/>
                </a:lnSpc>
                <a:spcBef>
                  <a:spcPts val="0"/>
                </a:spcBef>
                <a:buClr>
                  <a:srgbClr val="000000"/>
                </a:buClr>
                <a:buSzPct val="100000"/>
                <a:defRPr sz="2800">
                  <a:solidFill>
                    <a:srgbClr val="A96424"/>
                  </a:solidFill>
                  <a:latin typeface="Arial"/>
                  <a:ea typeface="Arial"/>
                  <a:cs typeface="Arial"/>
                  <a:sym typeface="Arial"/>
                </a:defRPr>
              </a:pPr>
              <a:r>
                <a:rPr lang="en-US" dirty="0">
                  <a:solidFill>
                    <a:schemeClr val="tx1"/>
                  </a:solidFill>
                </a:rPr>
                <a:t>6.8s</a:t>
              </a:r>
              <a:endParaRPr dirty="0">
                <a:solidFill>
                  <a:schemeClr val="tx1"/>
                </a:solidFill>
              </a:endParaRPr>
            </a:p>
          </p:txBody>
        </p:sp>
        <p:sp>
          <p:nvSpPr>
            <p:cNvPr id="27" name="Prompt:…">
              <a:extLst>
                <a:ext uri="{FF2B5EF4-FFF2-40B4-BE49-F238E27FC236}">
                  <a16:creationId xmlns:a16="http://schemas.microsoft.com/office/drawing/2014/main" id="{836B8F38-17BF-6F6D-28B3-74436A939299}"/>
                </a:ext>
              </a:extLst>
            </p:cNvPr>
            <p:cNvSpPr txBox="1"/>
            <p:nvPr/>
          </p:nvSpPr>
          <p:spPr>
            <a:xfrm>
              <a:off x="10742891" y="11174265"/>
              <a:ext cx="954807" cy="6690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marL="13335" defTabSz="457200">
                <a:lnSpc>
                  <a:spcPct val="150000"/>
                </a:lnSpc>
                <a:spcBef>
                  <a:spcPts val="0"/>
                </a:spcBef>
                <a:buClr>
                  <a:srgbClr val="000000"/>
                </a:buClr>
                <a:buSzPct val="100000"/>
                <a:defRPr sz="2800">
                  <a:solidFill>
                    <a:srgbClr val="A96424"/>
                  </a:solidFill>
                  <a:latin typeface="Arial"/>
                  <a:ea typeface="Arial"/>
                  <a:cs typeface="Arial"/>
                  <a:sym typeface="Arial"/>
                </a:defRPr>
              </a:pPr>
              <a:r>
                <a:rPr lang="en-US" dirty="0">
                  <a:solidFill>
                    <a:schemeClr val="tx1"/>
                  </a:solidFill>
                </a:rPr>
                <a:t>9.1s</a:t>
              </a:r>
              <a:endParaRPr dirty="0">
                <a:solidFill>
                  <a:schemeClr val="tx1"/>
                </a:solidFill>
              </a:endParaRPr>
            </a:p>
          </p:txBody>
        </p:sp>
      </p:grpSp>
      <p:sp>
        <p:nvSpPr>
          <p:cNvPr id="8" name="灯片编号占位符 7">
            <a:extLst>
              <a:ext uri="{FF2B5EF4-FFF2-40B4-BE49-F238E27FC236}">
                <a16:creationId xmlns:a16="http://schemas.microsoft.com/office/drawing/2014/main" id="{05E62555-DDAE-4AAD-4DF9-004A6D9DF773}"/>
              </a:ext>
            </a:extLst>
          </p:cNvPr>
          <p:cNvSpPr>
            <a:spLocks noGrp="1"/>
          </p:cNvSpPr>
          <p:nvPr>
            <p:ph type="sldNum" sz="quarter" idx="2"/>
          </p:nvPr>
        </p:nvSpPr>
        <p:spPr/>
        <p:txBody>
          <a:bodyPr/>
          <a:lstStyle/>
          <a:p>
            <a:fld id="{86CB4B4D-7CA3-9044-876B-883B54F8677D}" type="slidenum">
              <a:rPr lang="en-US" altLang="zh-CN" smtClean="0"/>
              <a:t>9</a:t>
            </a:fld>
            <a:endParaRPr lang="zh-CN"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538</TotalTime>
  <Words>5167</Words>
  <Application>Microsoft Office PowerPoint</Application>
  <PresentationFormat>自定义</PresentationFormat>
  <Paragraphs>419</Paragraphs>
  <Slides>51</Slides>
  <Notes>50</Notes>
  <HiddenSlides>1</HiddenSlides>
  <MMClips>58</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51</vt:i4>
      </vt:variant>
    </vt:vector>
  </HeadingPairs>
  <TitlesOfParts>
    <vt:vector size="56" baseType="lpstr">
      <vt:lpstr>Helvetica Neue</vt:lpstr>
      <vt:lpstr>Helvetica Neue Light</vt:lpstr>
      <vt:lpstr>Helvetica Neue Medium</vt:lpstr>
      <vt:lpstr>Arial</vt:lpstr>
      <vt:lpstr>White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Ziyi Wu</cp:lastModifiedBy>
  <cp:revision>158</cp:revision>
  <dcterms:modified xsi:type="dcterms:W3CDTF">2025-06-05T19:33:16Z</dcterms:modified>
</cp:coreProperties>
</file>