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3"/>
  </p:notesMasterIdLst>
  <p:sldIdLst>
    <p:sldId id="256" r:id="rId2"/>
    <p:sldId id="257" r:id="rId3"/>
    <p:sldId id="258" r:id="rId4"/>
    <p:sldId id="292" r:id="rId5"/>
    <p:sldId id="261" r:id="rId6"/>
    <p:sldId id="293" r:id="rId7"/>
    <p:sldId id="264" r:id="rId8"/>
    <p:sldId id="265" r:id="rId9"/>
    <p:sldId id="266" r:id="rId10"/>
    <p:sldId id="267" r:id="rId11"/>
    <p:sldId id="268" r:id="rId12"/>
    <p:sldId id="294" r:id="rId13"/>
    <p:sldId id="270" r:id="rId14"/>
    <p:sldId id="271" r:id="rId15"/>
    <p:sldId id="272" r:id="rId16"/>
    <p:sldId id="295" r:id="rId17"/>
    <p:sldId id="273" r:id="rId18"/>
    <p:sldId id="274" r:id="rId19"/>
    <p:sldId id="275" r:id="rId20"/>
    <p:sldId id="276" r:id="rId21"/>
    <p:sldId id="277" r:id="rId22"/>
    <p:sldId id="278" r:id="rId23"/>
    <p:sldId id="279" r:id="rId24"/>
    <p:sldId id="280" r:id="rId25"/>
    <p:sldId id="282" r:id="rId26"/>
    <p:sldId id="283" r:id="rId27"/>
    <p:sldId id="284" r:id="rId28"/>
    <p:sldId id="285" r:id="rId29"/>
    <p:sldId id="286" r:id="rId30"/>
    <p:sldId id="288" r:id="rId31"/>
    <p:sldId id="289" r:id="rId32"/>
    <p:sldId id="290" r:id="rId33"/>
    <p:sldId id="296" r:id="rId34"/>
    <p:sldId id="302" r:id="rId35"/>
    <p:sldId id="297" r:id="rId36"/>
    <p:sldId id="298" r:id="rId37"/>
    <p:sldId id="299" r:id="rId38"/>
    <p:sldId id="300" r:id="rId39"/>
    <p:sldId id="301" r:id="rId40"/>
    <p:sldId id="291" r:id="rId41"/>
    <p:sldId id="303" r:id="rId4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399" autoAdjust="0"/>
  </p:normalViewPr>
  <p:slideViewPr>
    <p:cSldViewPr snapToGrid="0">
      <p:cViewPr varScale="1">
        <p:scale>
          <a:sx n="104" d="100"/>
          <a:sy n="104" d="100"/>
        </p:scale>
        <p:origin x="822" y="10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5ed1a7d13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5ed1a7d13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Today I’ll present our recent work </a:t>
            </a:r>
            <a:r>
              <a:rPr lang="en-US" dirty="0" err="1"/>
              <a:t>DenseDPO</a:t>
            </a:r>
            <a:r>
              <a:rPr lang="en-US" dirty="0"/>
              <a:t>, which is published at </a:t>
            </a:r>
            <a:r>
              <a:rPr lang="en-US" dirty="0" err="1"/>
              <a:t>NeurIPS</a:t>
            </a:r>
            <a:r>
              <a:rPr lang="en-US" dirty="0"/>
              <a:t> 2025 as a Spotlight presentation. This work was done during my internship at Snap research with these amazing collaborators. In this work, we propose a </a:t>
            </a:r>
            <a:r>
              <a:rPr lang="en-US" altLang="zh-CN" dirty="0"/>
              <a:t>diffusion </a:t>
            </a:r>
            <a:r>
              <a:rPr lang="en-US" dirty="0"/>
              <a:t>post-training method that enables us to generate videos from challenging text prompts.</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35ed1a7d134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35ed1a7d134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5ed1a7d134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35ed1a7d134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Previous diffusion DPO papers are mostly on image generation. Here we directly borrow it to video diffusion</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a:extLst>
            <a:ext uri="{FF2B5EF4-FFF2-40B4-BE49-F238E27FC236}">
              <a16:creationId xmlns:a16="http://schemas.microsoft.com/office/drawing/2014/main" id="{1B324652-6E64-7A5F-9411-66F6C94DE493}"/>
            </a:ext>
          </a:extLst>
        </p:cNvPr>
        <p:cNvGrpSpPr/>
        <p:nvPr/>
      </p:nvGrpSpPr>
      <p:grpSpPr>
        <a:xfrm>
          <a:off x="0" y="0"/>
          <a:ext cx="0" cy="0"/>
          <a:chOff x="0" y="0"/>
          <a:chExt cx="0" cy="0"/>
        </a:xfrm>
      </p:grpSpPr>
      <p:sp>
        <p:nvSpPr>
          <p:cNvPr id="181" name="Google Shape;181;g35ed1a7d134_0_201:notes">
            <a:extLst>
              <a:ext uri="{FF2B5EF4-FFF2-40B4-BE49-F238E27FC236}">
                <a16:creationId xmlns:a16="http://schemas.microsoft.com/office/drawing/2014/main" id="{BB9467D9-A4B5-562E-1540-BB0E4E7EFF9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35ed1a7d134_0_201:notes">
            <a:extLst>
              <a:ext uri="{FF2B5EF4-FFF2-40B4-BE49-F238E27FC236}">
                <a16:creationId xmlns:a16="http://schemas.microsoft.com/office/drawing/2014/main" id="{6BBADD3B-FE16-C2BE-17AD-5DFC5D63F9C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Given a text prompt, we again generate 2 videos, and ask which one is better</a:t>
            </a:r>
            <a:endParaRPr dirty="0"/>
          </a:p>
        </p:txBody>
      </p:sp>
    </p:spTree>
    <p:extLst>
      <p:ext uri="{BB962C8B-B14F-4D97-AF65-F5344CB8AC3E}">
        <p14:creationId xmlns:p14="http://schemas.microsoft.com/office/powerpoint/2010/main" val="1418670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5ed1a7d134_0_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35ed1a7d134_0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For ease of comparison, I’m showing some frames here</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35ed1a7d134_0_2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35ed1a7d134_0_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If you ask me, my first impression is the second video looks pretty oversaturated, plus some frames have weird limbs. So I’ll prefer the first one as it has better visual quality and looks more stable</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5ed1a7d134_0_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35ed1a7d134_0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However, if you look closer, the first woman is not really doing leg exercise in the text prompt right? We have seen many such cases in the human annotations we got, where labelers pay more attention to the local artifacts rather than global text alignment</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a:extLst>
            <a:ext uri="{FF2B5EF4-FFF2-40B4-BE49-F238E27FC236}">
              <a16:creationId xmlns:a16="http://schemas.microsoft.com/office/drawing/2014/main" id="{D7FFD7B8-75D4-2694-F08C-FB125A3B383E}"/>
            </a:ext>
          </a:extLst>
        </p:cNvPr>
        <p:cNvGrpSpPr/>
        <p:nvPr/>
      </p:nvGrpSpPr>
      <p:grpSpPr>
        <a:xfrm>
          <a:off x="0" y="0"/>
          <a:ext cx="0" cy="0"/>
          <a:chOff x="0" y="0"/>
          <a:chExt cx="0" cy="0"/>
        </a:xfrm>
      </p:grpSpPr>
      <p:sp>
        <p:nvSpPr>
          <p:cNvPr id="218" name="Google Shape;218;g35ed1a7d134_0_263:notes">
            <a:extLst>
              <a:ext uri="{FF2B5EF4-FFF2-40B4-BE49-F238E27FC236}">
                <a16:creationId xmlns:a16="http://schemas.microsoft.com/office/drawing/2014/main" id="{0867715D-A860-7584-B3E3-58AEEF7F9D9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35ed1a7d134_0_263:notes">
            <a:extLst>
              <a:ext uri="{FF2B5EF4-FFF2-40B4-BE49-F238E27FC236}">
                <a16:creationId xmlns:a16="http://schemas.microsoft.com/office/drawing/2014/main" id="{8D28F5DF-2BB2-8193-157B-68AB1004947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CN" sz="1100" b="0" i="0" u="none" strike="noStrike" cap="none" dirty="0">
                <a:solidFill>
                  <a:srgbClr val="000000"/>
                </a:solidFill>
                <a:effectLst/>
                <a:latin typeface="Arial"/>
                <a:ea typeface="Arial"/>
                <a:cs typeface="Arial"/>
                <a:sym typeface="Arial"/>
              </a:rPr>
              <a:t>The root cause is that video quality depends on many factors, such as Visual Quality, Text Alignment, Temporal Consistency, and Dynamic Degree. What‘s worse, these factors can conflict. For example, current video models are good at generating high-quality, but slow-motion videos, like this panda moves around; but</a:t>
            </a:r>
            <a:r>
              <a:rPr lang="zh-CN" altLang="en-US" sz="1100" b="0" i="0" u="none" strike="noStrike" cap="none" dirty="0">
                <a:solidFill>
                  <a:srgbClr val="000000"/>
                </a:solidFill>
                <a:effectLst/>
                <a:latin typeface="Arial"/>
                <a:ea typeface="Arial"/>
                <a:cs typeface="Arial"/>
                <a:sym typeface="Arial"/>
              </a:rPr>
              <a:t> </a:t>
            </a:r>
            <a:r>
              <a:rPr lang="en-US" altLang="zh-CN" sz="1100" b="0" i="0" u="none" strike="noStrike" cap="none" dirty="0">
                <a:solidFill>
                  <a:srgbClr val="000000"/>
                </a:solidFill>
                <a:effectLst/>
                <a:latin typeface="Arial"/>
                <a:ea typeface="Arial"/>
                <a:cs typeface="Arial"/>
                <a:sym typeface="Arial"/>
              </a:rPr>
              <a:t>if the text prompt requires large dynamics like breakdancing, you often get some distortions, as shown on the right</a:t>
            </a:r>
            <a:endParaRPr dirty="0"/>
          </a:p>
        </p:txBody>
      </p:sp>
    </p:spTree>
    <p:extLst>
      <p:ext uri="{BB962C8B-B14F-4D97-AF65-F5344CB8AC3E}">
        <p14:creationId xmlns:p14="http://schemas.microsoft.com/office/powerpoint/2010/main" val="26492820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35ed1a7d13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35ed1a7d13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sz="1100" b="0" i="0" u="none" strike="noStrike" cap="none" dirty="0">
                <a:solidFill>
                  <a:srgbClr val="000000"/>
                </a:solidFill>
                <a:effectLst/>
                <a:latin typeface="Arial"/>
                <a:ea typeface="Arial"/>
                <a:cs typeface="Arial"/>
                <a:sym typeface="Arial"/>
              </a:rPr>
              <a:t>Now, if you asks me to label preference, I hate artifacts, so I will select this slow-motion video as winning. We call this the motion bias. As a result, the</a:t>
            </a:r>
            <a:r>
              <a:rPr lang="zh-CN" altLang="en-US" sz="1100" b="0" i="0" u="none" strike="noStrike" cap="none" dirty="0">
                <a:solidFill>
                  <a:srgbClr val="000000"/>
                </a:solidFill>
                <a:effectLst/>
                <a:latin typeface="Arial"/>
                <a:ea typeface="Arial"/>
                <a:cs typeface="Arial"/>
                <a:sym typeface="Arial"/>
              </a:rPr>
              <a:t> </a:t>
            </a:r>
            <a:r>
              <a:rPr lang="en-US" altLang="zh-CN" sz="1100" b="0" i="0" u="none" strike="noStrike" cap="none" dirty="0">
                <a:solidFill>
                  <a:srgbClr val="000000"/>
                </a:solidFill>
                <a:effectLst/>
                <a:latin typeface="Arial"/>
                <a:ea typeface="Arial"/>
                <a:cs typeface="Arial"/>
                <a:sym typeface="Arial"/>
              </a:rPr>
              <a:t>preference</a:t>
            </a:r>
            <a:r>
              <a:rPr lang="zh-CN" altLang="en-US" sz="1100" b="0" i="0" u="none" strike="noStrike" cap="none" dirty="0">
                <a:solidFill>
                  <a:srgbClr val="000000"/>
                </a:solidFill>
                <a:effectLst/>
                <a:latin typeface="Arial"/>
                <a:ea typeface="Arial"/>
                <a:cs typeface="Arial"/>
                <a:sym typeface="Arial"/>
              </a:rPr>
              <a:t> </a:t>
            </a:r>
            <a:r>
              <a:rPr lang="en-US" altLang="zh-CN" sz="1100" b="0" i="0" u="none" strike="noStrike" cap="none" dirty="0">
                <a:solidFill>
                  <a:srgbClr val="000000"/>
                </a:solidFill>
                <a:effectLst/>
                <a:latin typeface="Arial"/>
                <a:ea typeface="Arial"/>
                <a:cs typeface="Arial"/>
                <a:sym typeface="Arial"/>
              </a:rPr>
              <a:t>data</a:t>
            </a:r>
            <a:r>
              <a:rPr lang="zh-CN" altLang="en-US" sz="1100" b="0" i="0" u="none" strike="noStrike" cap="none" dirty="0">
                <a:solidFill>
                  <a:srgbClr val="000000"/>
                </a:solidFill>
                <a:effectLst/>
                <a:latin typeface="Arial"/>
                <a:ea typeface="Arial"/>
                <a:cs typeface="Arial"/>
                <a:sym typeface="Arial"/>
              </a:rPr>
              <a:t> </a:t>
            </a:r>
            <a:r>
              <a:rPr lang="en-US" altLang="zh-CN" sz="1100" b="0" i="0" u="none" strike="noStrike" cap="none" dirty="0">
                <a:solidFill>
                  <a:srgbClr val="000000"/>
                </a:solidFill>
                <a:effectLst/>
                <a:latin typeface="Arial"/>
                <a:ea typeface="Arial"/>
                <a:cs typeface="Arial"/>
                <a:sym typeface="Arial"/>
              </a:rPr>
              <a:t>is dominated by these clean but static videos as winning samples, and if you train DPO on it, the model is reinforced to generate increasingly more static videos</a:t>
            </a:r>
            <a:endParaRPr lang="en-US" altLang="zh-CN"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35ed1a7d134_1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35ed1a7d134_1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CN" sz="1100" b="0" i="0" u="none" strike="noStrike" cap="none" dirty="0">
                <a:solidFill>
                  <a:srgbClr val="000000"/>
                </a:solidFill>
                <a:effectLst/>
                <a:latin typeface="Arial"/>
                <a:ea typeface="Arial"/>
                <a:cs typeface="Arial"/>
                <a:sym typeface="Arial"/>
              </a:rPr>
              <a:t>To solve this motion bias, we propose </a:t>
            </a:r>
            <a:r>
              <a:rPr lang="en-US" altLang="zh-CN" sz="1100" b="0" i="0" u="none" strike="noStrike" cap="none" dirty="0" err="1">
                <a:solidFill>
                  <a:srgbClr val="000000"/>
                </a:solidFill>
                <a:effectLst/>
                <a:latin typeface="Arial"/>
                <a:ea typeface="Arial"/>
                <a:cs typeface="Arial"/>
                <a:sym typeface="Arial"/>
              </a:rPr>
              <a:t>StructuralDPO</a:t>
            </a:r>
            <a:r>
              <a:rPr lang="en-US" altLang="zh-CN" sz="1100" b="0" i="0" u="none" strike="noStrike" cap="none" dirty="0">
                <a:solidFill>
                  <a:srgbClr val="000000"/>
                </a:solidFill>
                <a:effectLst/>
                <a:latin typeface="Arial"/>
                <a:ea typeface="Arial"/>
                <a:cs typeface="Arial"/>
                <a:sym typeface="Arial"/>
              </a:rPr>
              <a:t>. The idea is simple, if motion and visual quality are conflicting, why don't we fix the motion of both videos, and only compare visual quality? In vanilla DPO, we sample 2 videos from purely random noise. In contrast, in </a:t>
            </a:r>
            <a:r>
              <a:rPr lang="en-US" altLang="zh-CN" sz="1100" b="0" i="0" u="none" strike="noStrike" cap="none" dirty="0" err="1">
                <a:solidFill>
                  <a:srgbClr val="000000"/>
                </a:solidFill>
                <a:effectLst/>
                <a:latin typeface="Arial"/>
                <a:ea typeface="Arial"/>
                <a:cs typeface="Arial"/>
                <a:sym typeface="Arial"/>
              </a:rPr>
              <a:t>StructuralDPO</a:t>
            </a:r>
            <a:r>
              <a:rPr lang="en-US" altLang="zh-CN" sz="1100" b="0" i="0" u="none" strike="noStrike" cap="none" dirty="0">
                <a:solidFill>
                  <a:srgbClr val="000000"/>
                </a:solidFill>
                <a:effectLst/>
                <a:latin typeface="Arial"/>
                <a:ea typeface="Arial"/>
                <a:cs typeface="Arial"/>
                <a:sym typeface="Arial"/>
              </a:rPr>
              <a:t>, we use guided generation from partially noised videos</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35ed1a7d134_4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35ed1a7d134_4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Concretely, </a:t>
            </a:r>
            <a:r>
              <a:rPr lang="en-US" altLang="zh-CN" sz="1100" b="0" i="0" u="none" strike="noStrike" cap="none" dirty="0">
                <a:solidFill>
                  <a:srgbClr val="000000"/>
                </a:solidFill>
                <a:effectLst/>
                <a:latin typeface="Arial"/>
                <a:ea typeface="Arial"/>
                <a:cs typeface="Arial"/>
                <a:sym typeface="Arial"/>
              </a:rPr>
              <a:t>we take a GT video corresponding to the text prompt</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35ed1a7d134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35ed1a7d134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Since the release of Sora around 2 year ago, we have seen tremendous progress in video generators. </a:t>
            </a:r>
            <a:r>
              <a:rPr lang="en-US" altLang="zh-CN" sz="1100" b="0" i="0" u="none" strike="noStrike" cap="none" dirty="0">
                <a:solidFill>
                  <a:srgbClr val="000000"/>
                </a:solidFill>
                <a:effectLst/>
                <a:latin typeface="Arial"/>
                <a:ea typeface="Arial"/>
                <a:cs typeface="Arial"/>
                <a:sym typeface="Arial"/>
              </a:rPr>
              <a:t>They are pre-trained on large-scale text-video datasets and can produce impressive results.</a:t>
            </a:r>
          </a:p>
          <a:p>
            <a:pPr marL="0" lvl="0" indent="0" algn="l" rtl="0">
              <a:spcBef>
                <a:spcPts val="0"/>
              </a:spcBef>
              <a:spcAft>
                <a:spcPts val="0"/>
              </a:spcAft>
              <a:buNone/>
            </a:pPr>
            <a:r>
              <a:rPr lang="en-US" sz="1100" b="0" i="0" u="none" strike="noStrike" cap="none" dirty="0">
                <a:solidFill>
                  <a:srgbClr val="000000"/>
                </a:solidFill>
                <a:effectLst/>
                <a:latin typeface="Arial"/>
                <a:cs typeface="Arial"/>
                <a:sym typeface="Arial"/>
              </a:rPr>
              <a:t>However, they still struggle with generating complex motions like this woman doing pop dancing, you see a lot of weird deformation of the human body; and they often fail to compose novel concepts like here we want to generate a giraffe walking along a tightrope, it generates both objects, but the giraffe is not really walking on the tightrope</a:t>
            </a:r>
          </a:p>
          <a:p>
            <a:pPr marL="0" lvl="0" indent="0" algn="l" rtl="0">
              <a:spcBef>
                <a:spcPts val="0"/>
              </a:spcBef>
              <a:spcAft>
                <a:spcPts val="0"/>
              </a:spcAft>
              <a:buNone/>
            </a:pPr>
            <a:r>
              <a:rPr lang="en-US" sz="1100" b="0" i="0" u="none" strike="noStrike" cap="none" dirty="0">
                <a:solidFill>
                  <a:srgbClr val="000000"/>
                </a:solidFill>
                <a:effectLst/>
                <a:latin typeface="Arial"/>
                <a:cs typeface="Arial"/>
                <a:sym typeface="Arial"/>
              </a:rPr>
              <a:t>One potential fix is collecting a lot of videos with challenging prompts and fine-tune on it, which is called supervised fine-tuning, SFT. However, recent studies show that SFT can improve visual quality of the video, but has limited benefit on the motion and the text following. So, how can we further solve these issues</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35ed1a7d134_4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35ed1a7d134_4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CN" sz="1100" b="0" i="0" u="none" strike="noStrike" cap="none" dirty="0">
                <a:solidFill>
                  <a:srgbClr val="000000"/>
                </a:solidFill>
                <a:effectLst/>
                <a:latin typeface="Arial"/>
                <a:ea typeface="Arial"/>
                <a:cs typeface="Arial"/>
                <a:sym typeface="Arial"/>
              </a:rPr>
              <a:t>add different partial noise to it</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35ed1a7d134_1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35ed1a7d134_1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altLang="zh-CN" sz="1100" b="0" i="0" u="none" strike="noStrike" cap="none" dirty="0">
                <a:solidFill>
                  <a:srgbClr val="000000"/>
                </a:solidFill>
                <a:effectLst/>
                <a:latin typeface="Arial"/>
                <a:ea typeface="Arial"/>
                <a:cs typeface="Arial"/>
                <a:sym typeface="Arial"/>
              </a:rPr>
              <a:t>and then denoise</a:t>
            </a: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35ed1a7d134_2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35ed1a7d134_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We know that early denoising steps determine the global structure of the result, so t</a:t>
            </a:r>
            <a:r>
              <a:rPr lang="en-US" altLang="zh-CN" sz="1100" b="0" i="0" u="none" strike="noStrike" cap="none" dirty="0">
                <a:solidFill>
                  <a:srgbClr val="000000"/>
                </a:solidFill>
                <a:effectLst/>
                <a:latin typeface="Arial"/>
                <a:ea typeface="Arial"/>
                <a:cs typeface="Arial"/>
                <a:sym typeface="Arial"/>
              </a:rPr>
              <a:t>his produces two videos that share the same underlying motion</a:t>
            </a: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35ed1a7d134_2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35ed1a7d134_2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sz="1100" b="0" i="0" u="none" strike="noStrike" cap="none" dirty="0">
                <a:solidFill>
                  <a:srgbClr val="000000"/>
                </a:solidFill>
                <a:effectLst/>
                <a:latin typeface="Arial"/>
                <a:ea typeface="Arial"/>
                <a:cs typeface="Arial"/>
                <a:sym typeface="Arial"/>
              </a:rPr>
              <a:t>But differ in local details. In this example, in the first half video2 generates a hand instead of a foot, and at the end, video1 produces some artifacts around the leg. With such structurally similar videos, the model can ignore motion difference and only focus on fixing these local artifacts</a:t>
            </a: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35ed1a7d134_2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35ed1a7d134_2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CN" sz="1100" b="0" i="0" u="none" strike="noStrike" cap="none" dirty="0">
                <a:solidFill>
                  <a:srgbClr val="000000"/>
                </a:solidFill>
                <a:effectLst/>
                <a:latin typeface="Arial"/>
                <a:ea typeface="Arial"/>
                <a:cs typeface="Arial"/>
                <a:sym typeface="Arial"/>
              </a:rPr>
              <a:t>So, which video is better? You may say ok video 1 has artifacts on one frame, while video 2 has 2 frames, so video 1 is better.</a:t>
            </a: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35ed1a7d134_2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35ed1a7d134_2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And we just apply the DPO loss on it. Looks good? Well, there is one issue here – if we know video 1 also has artifacts here, why do we still optimize it? </a:t>
            </a:r>
            <a:r>
              <a:rPr lang="en-US" sz="1100" b="0" i="0" u="none" strike="noStrike" cap="none" dirty="0">
                <a:solidFill>
                  <a:srgbClr val="000000"/>
                </a:solidFill>
                <a:effectLst/>
                <a:latin typeface="Arial"/>
                <a:cs typeface="Arial"/>
                <a:sym typeface="Arial"/>
              </a:rPr>
              <a:t>Indeed, it’s common that b</a:t>
            </a:r>
            <a:r>
              <a:rPr lang="en-US" altLang="zh-CN" sz="1100" b="0" i="0" u="none" strike="noStrike" cap="none" dirty="0">
                <a:solidFill>
                  <a:srgbClr val="000000"/>
                </a:solidFill>
                <a:effectLst/>
                <a:latin typeface="Arial"/>
                <a:ea typeface="Arial"/>
                <a:cs typeface="Arial"/>
                <a:sym typeface="Arial"/>
              </a:rPr>
              <a:t>oth videos have artifacts at different timestamps. If you use a single win/lose label for the whole video, you will reward artifacts somewhere in the video, which is bad</a:t>
            </a: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35ed1a7d134_2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35ed1a7d134_2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So we further introduce </a:t>
            </a:r>
            <a:r>
              <a:rPr lang="en-US" dirty="0" err="1"/>
              <a:t>DenseDPO</a:t>
            </a:r>
            <a:r>
              <a:rPr lang="en-US" dirty="0"/>
              <a:t> that replaces global preference label with dense segment-level label</a:t>
            </a: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35ed1a7d134_2_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35ed1a7d134_2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Concretely, we label preference on each chunk of video frames, like every 1s clip</a:t>
            </a: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35ed1a7d134_2_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35ed1a7d134_2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CN" sz="1100" b="0" i="0" u="none" strike="noStrike" cap="none" dirty="0">
                <a:solidFill>
                  <a:srgbClr val="000000"/>
                </a:solidFill>
                <a:effectLst/>
                <a:latin typeface="Arial"/>
                <a:ea typeface="Arial"/>
                <a:cs typeface="Arial"/>
                <a:sym typeface="Arial"/>
              </a:rPr>
              <a:t>And then we apply DPO loss independently on each segment. This way, winning data are less likely to contain artifacts, and the model gets cleaner training signals</a:t>
            </a: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35ed1a7d134_2_2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35ed1a7d134_2_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Before proceeding to the experiments, I’d like to make a few remarks. First, dense preference annotation is only possible when using guided sampling to generate video pairs. This is because structurally similar videos have 1-1 correspondence between local segments. In contrast, if both videos contain completely different motions, it doesn’t make much sense to compare them locally</a:t>
            </a:r>
          </a:p>
          <a:p>
            <a:pPr marL="0" lvl="0" indent="0" algn="l" rtl="0">
              <a:spcBef>
                <a:spcPts val="0"/>
              </a:spcBef>
              <a:spcAft>
                <a:spcPts val="0"/>
              </a:spcAft>
              <a:buNone/>
            </a:pPr>
            <a:r>
              <a:rPr lang="en-US" dirty="0"/>
              <a:t>Second, dense annotation leads to much better data efficiency. In DPO, generating pairs of videos is time-consuming. Yet, when labeling global preference, around 2/3 of pairs will be labeled as tie, which cannot be used in training. In contrast, when labeling dense preference, over 80% of pairs have at least 1 non-tie segment, so they can all be used for training. In addition, since we start from partially noised videos, we only need to denoise for fewer steps, which also speed up data collection</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ed1a7d134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ed1a7d134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Inspired by the recent success of LLMs, we turn our attention to the so-called post-training process, which has led to powerful reasoning models like GPT o1 and DeepSeek-R1. Compared to pre-training that uses next-token prediction or denoising loss, post-training explicitly aligns the model output with some external feedback signal. This can be human preference I like this response better than that one, which is called RLHF; or, it can be verifiable feedback like for coding problems you can just run the test cases to get its correctness, this is called RLVR</a:t>
            </a: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35ed1a7d134_2_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35ed1a7d134_2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OK now let’s look at experiments. We experiment with Snap’s internal text-to-video model based on the </a:t>
            </a:r>
            <a:r>
              <a:rPr lang="en-US" dirty="0" err="1"/>
              <a:t>DiT</a:t>
            </a:r>
            <a:r>
              <a:rPr lang="en-US" dirty="0"/>
              <a:t> arch. We curate a subset of 30k text-video pairs with good visual quality and large amount of motion. We have 3 main baselines: SFT fine-tunes the base model on the 30k subset. </a:t>
            </a:r>
            <a:r>
              <a:rPr lang="en-US" dirty="0" err="1"/>
              <a:t>VanillaDPO</a:t>
            </a:r>
            <a:r>
              <a:rPr lang="en-US" dirty="0"/>
              <a:t> and </a:t>
            </a:r>
            <a:r>
              <a:rPr lang="en-US" dirty="0" err="1"/>
              <a:t>StructuralDPO</a:t>
            </a:r>
            <a:r>
              <a:rPr lang="en-US" dirty="0"/>
              <a:t> both generate 30k video pairs, and label global preference</a:t>
            </a:r>
          </a:p>
          <a:p>
            <a:pPr marL="0" lvl="0" indent="0" algn="l" rtl="0">
              <a:spcBef>
                <a:spcPts val="0"/>
              </a:spcBef>
              <a:spcAft>
                <a:spcPts val="0"/>
              </a:spcAft>
              <a:buNone/>
            </a:pPr>
            <a:r>
              <a:rPr lang="en-US" dirty="0"/>
              <a:t>For our </a:t>
            </a:r>
            <a:r>
              <a:rPr lang="en-US" dirty="0" err="1"/>
              <a:t>DenseDPO</a:t>
            </a:r>
            <a:r>
              <a:rPr lang="en-US" dirty="0"/>
              <a:t>, since dense preference labeling is around 3x more time-consuming than global, for fair comparison, we only generate 10k video pairs, and label preference for every 1s segment. All these methods use </a:t>
            </a:r>
            <a:r>
              <a:rPr lang="en-US" dirty="0" err="1"/>
              <a:t>LoRA</a:t>
            </a:r>
            <a:r>
              <a:rPr lang="en-US" dirty="0"/>
              <a:t> fine-tuning for 1k steps. I’ll show a few results next, more on our project page</a:t>
            </a: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35ed1a7d134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35ed1a7d134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I’ll first show a qualitative comparison. Here, the prompt is “a woman doing pop dance in a studio”. </a:t>
            </a:r>
            <a:r>
              <a:rPr lang="en-US" altLang="zh-CN" sz="1100" b="0" i="0" u="none" strike="noStrike" cap="none" dirty="0">
                <a:solidFill>
                  <a:srgbClr val="000000"/>
                </a:solidFill>
                <a:effectLst/>
                <a:latin typeface="Arial"/>
                <a:ea typeface="Arial"/>
                <a:cs typeface="Arial"/>
                <a:sym typeface="Arial"/>
              </a:rPr>
              <a:t>Pre-trained model generates a lot of distortions, and SFT cannot fix them. </a:t>
            </a:r>
            <a:r>
              <a:rPr lang="en-US" altLang="zh-CN" sz="1100" b="0" i="0" u="none" strike="noStrike" cap="none" dirty="0" err="1">
                <a:solidFill>
                  <a:srgbClr val="000000"/>
                </a:solidFill>
                <a:effectLst/>
                <a:latin typeface="Arial"/>
                <a:ea typeface="Arial"/>
                <a:cs typeface="Arial"/>
                <a:sym typeface="Arial"/>
              </a:rPr>
              <a:t>VanillaDPO</a:t>
            </a:r>
            <a:r>
              <a:rPr lang="en-US" altLang="zh-CN" sz="1100" b="0" i="0" u="none" strike="noStrike" cap="none" dirty="0">
                <a:solidFill>
                  <a:srgbClr val="000000"/>
                </a:solidFill>
                <a:effectLst/>
                <a:latin typeface="Arial"/>
                <a:ea typeface="Arial"/>
                <a:cs typeface="Arial"/>
                <a:sym typeface="Arial"/>
              </a:rPr>
              <a:t> removes the distortion, but the generated video is static, the person doesn't move much</a:t>
            </a: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35ed1a7d134_3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35ed1a7d134_3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CN" sz="1100" b="0" i="0" u="none" strike="noStrike" cap="none" dirty="0">
                <a:solidFill>
                  <a:srgbClr val="000000"/>
                </a:solidFill>
                <a:effectLst/>
                <a:latin typeface="Arial"/>
                <a:ea typeface="Arial"/>
                <a:cs typeface="Arial"/>
                <a:sym typeface="Arial"/>
              </a:rPr>
              <a:t>With </a:t>
            </a:r>
            <a:r>
              <a:rPr lang="en-US" altLang="zh-CN" sz="1100" b="0" i="0" u="none" strike="noStrike" cap="none" dirty="0" err="1">
                <a:solidFill>
                  <a:srgbClr val="000000"/>
                </a:solidFill>
                <a:effectLst/>
                <a:latin typeface="Arial"/>
                <a:ea typeface="Arial"/>
                <a:cs typeface="Arial"/>
                <a:sym typeface="Arial"/>
              </a:rPr>
              <a:t>StructuralDPO</a:t>
            </a:r>
            <a:r>
              <a:rPr lang="en-US" altLang="zh-CN" sz="1100" b="0" i="0" u="none" strike="noStrike" cap="none" dirty="0">
                <a:solidFill>
                  <a:srgbClr val="000000"/>
                </a:solidFill>
                <a:effectLst/>
                <a:latin typeface="Arial"/>
                <a:ea typeface="Arial"/>
                <a:cs typeface="Arial"/>
                <a:sym typeface="Arial"/>
              </a:rPr>
              <a:t>, you fix the motion bias but sometimes degrades visual quality. In contrast, </a:t>
            </a:r>
            <a:r>
              <a:rPr lang="en-US" altLang="zh-CN" sz="1100" b="0" i="0" u="none" strike="noStrike" cap="none" dirty="0" err="1">
                <a:solidFill>
                  <a:srgbClr val="000000"/>
                </a:solidFill>
                <a:effectLst/>
                <a:latin typeface="Arial"/>
                <a:ea typeface="Arial"/>
                <a:cs typeface="Arial"/>
                <a:sym typeface="Arial"/>
              </a:rPr>
              <a:t>DenseDPO</a:t>
            </a:r>
            <a:r>
              <a:rPr lang="en-US" altLang="zh-CN" sz="1100" b="0" i="0" u="none" strike="noStrike" cap="none" dirty="0">
                <a:solidFill>
                  <a:srgbClr val="000000"/>
                </a:solidFill>
                <a:effectLst/>
                <a:latin typeface="Arial"/>
                <a:ea typeface="Arial"/>
                <a:cs typeface="Arial"/>
                <a:sym typeface="Arial"/>
              </a:rPr>
              <a:t> achieves the best of both worlds: we eliminate temporal artifacts with correct physics, and still retain large motion</a:t>
            </a: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a:extLst>
            <a:ext uri="{FF2B5EF4-FFF2-40B4-BE49-F238E27FC236}">
              <a16:creationId xmlns:a16="http://schemas.microsoft.com/office/drawing/2014/main" id="{7008921D-BE0D-313F-E509-13739788C829}"/>
            </a:ext>
          </a:extLst>
        </p:cNvPr>
        <p:cNvGrpSpPr/>
        <p:nvPr/>
      </p:nvGrpSpPr>
      <p:grpSpPr>
        <a:xfrm>
          <a:off x="0" y="0"/>
          <a:ext cx="0" cy="0"/>
          <a:chOff x="0" y="0"/>
          <a:chExt cx="0" cy="0"/>
        </a:xfrm>
      </p:grpSpPr>
      <p:sp>
        <p:nvSpPr>
          <p:cNvPr id="470" name="Google Shape;470;g35ed1a7d134_3_13:notes">
            <a:extLst>
              <a:ext uri="{FF2B5EF4-FFF2-40B4-BE49-F238E27FC236}">
                <a16:creationId xmlns:a16="http://schemas.microsoft.com/office/drawing/2014/main" id="{9F72C65A-FA3D-FF8A-36C0-AB400D01880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35ed1a7d134_3_13:notes">
            <a:extLst>
              <a:ext uri="{FF2B5EF4-FFF2-40B4-BE49-F238E27FC236}">
                <a16:creationId xmlns:a16="http://schemas.microsoft.com/office/drawing/2014/main" id="{E71CA695-E9E4-8C8E-5826-496858FCBE8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Quantitatively, we perform user study on 500 prompts. Compared to pre-trained model, </a:t>
            </a:r>
            <a:r>
              <a:rPr lang="en-US" dirty="0" err="1"/>
              <a:t>DenseDPO</a:t>
            </a:r>
            <a:r>
              <a:rPr lang="en-US" dirty="0"/>
              <a:t> improves </a:t>
            </a:r>
            <a:r>
              <a:rPr lang="en-US" altLang="zh-CN" sz="1100" b="0" i="0" u="none" strike="noStrike" cap="none" dirty="0">
                <a:solidFill>
                  <a:srgbClr val="000000"/>
                </a:solidFill>
                <a:effectLst/>
                <a:latin typeface="Arial"/>
                <a:ea typeface="Arial"/>
                <a:cs typeface="Arial"/>
                <a:sym typeface="Arial"/>
              </a:rPr>
              <a:t>text alignment (TA), visual quality (VQ), temporal consistency (TC), and retains similar dynamic degree (DD)</a:t>
            </a:r>
          </a:p>
          <a:p>
            <a:pPr marL="0" lvl="0" indent="0" algn="l" rtl="0">
              <a:spcBef>
                <a:spcPts val="0"/>
              </a:spcBef>
              <a:spcAft>
                <a:spcPts val="0"/>
              </a:spcAft>
              <a:buNone/>
            </a:pPr>
            <a:r>
              <a:rPr lang="en-US" sz="1100" b="0" i="0" u="none" strike="noStrike" cap="none" dirty="0">
                <a:solidFill>
                  <a:srgbClr val="000000"/>
                </a:solidFill>
                <a:effectLst/>
                <a:latin typeface="Arial"/>
                <a:cs typeface="Arial"/>
                <a:sym typeface="Arial"/>
              </a:rPr>
              <a:t>Compared to </a:t>
            </a:r>
            <a:r>
              <a:rPr lang="en-US" sz="1100" b="0" i="0" u="none" strike="noStrike" cap="none" dirty="0" err="1">
                <a:solidFill>
                  <a:srgbClr val="000000"/>
                </a:solidFill>
                <a:effectLst/>
                <a:latin typeface="Arial"/>
                <a:cs typeface="Arial"/>
                <a:sym typeface="Arial"/>
              </a:rPr>
              <a:t>VanillaDPO</a:t>
            </a:r>
            <a:r>
              <a:rPr lang="en-US" sz="1100" b="0" i="0" u="none" strike="noStrike" cap="none" dirty="0">
                <a:solidFill>
                  <a:srgbClr val="000000"/>
                </a:solidFill>
                <a:effectLst/>
                <a:latin typeface="Arial"/>
                <a:cs typeface="Arial"/>
                <a:sym typeface="Arial"/>
              </a:rPr>
              <a:t>, we are close in other dimensions, but significantly improves the dynamics, which aligns with the qualitative results</a:t>
            </a:r>
            <a:endParaRPr dirty="0"/>
          </a:p>
        </p:txBody>
      </p:sp>
    </p:spTree>
    <p:extLst>
      <p:ext uri="{BB962C8B-B14F-4D97-AF65-F5344CB8AC3E}">
        <p14:creationId xmlns:p14="http://schemas.microsoft.com/office/powerpoint/2010/main" val="29209661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a:extLst>
            <a:ext uri="{FF2B5EF4-FFF2-40B4-BE49-F238E27FC236}">
              <a16:creationId xmlns:a16="http://schemas.microsoft.com/office/drawing/2014/main" id="{8CA757CC-95E3-742B-8CE8-D25E9EF3B3EE}"/>
            </a:ext>
          </a:extLst>
        </p:cNvPr>
        <p:cNvGrpSpPr/>
        <p:nvPr/>
      </p:nvGrpSpPr>
      <p:grpSpPr>
        <a:xfrm>
          <a:off x="0" y="0"/>
          <a:ext cx="0" cy="0"/>
          <a:chOff x="0" y="0"/>
          <a:chExt cx="0" cy="0"/>
        </a:xfrm>
      </p:grpSpPr>
      <p:sp>
        <p:nvSpPr>
          <p:cNvPr id="470" name="Google Shape;470;g35ed1a7d134_3_13:notes">
            <a:extLst>
              <a:ext uri="{FF2B5EF4-FFF2-40B4-BE49-F238E27FC236}">
                <a16:creationId xmlns:a16="http://schemas.microsoft.com/office/drawing/2014/main" id="{D1884088-BC3E-7309-9A06-D9AF947BAF0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35ed1a7d134_3_13:notes">
            <a:extLst>
              <a:ext uri="{FF2B5EF4-FFF2-40B4-BE49-F238E27FC236}">
                <a16:creationId xmlns:a16="http://schemas.microsoft.com/office/drawing/2014/main" id="{A61511AB-F8B2-F694-C89D-FA9C679DE26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50610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a:extLst>
            <a:ext uri="{FF2B5EF4-FFF2-40B4-BE49-F238E27FC236}">
              <a16:creationId xmlns:a16="http://schemas.microsoft.com/office/drawing/2014/main" id="{9BCC4BA4-1520-405F-0CE7-6D7EB9B839D0}"/>
            </a:ext>
          </a:extLst>
        </p:cNvPr>
        <p:cNvGrpSpPr/>
        <p:nvPr/>
      </p:nvGrpSpPr>
      <p:grpSpPr>
        <a:xfrm>
          <a:off x="0" y="0"/>
          <a:ext cx="0" cy="0"/>
          <a:chOff x="0" y="0"/>
          <a:chExt cx="0" cy="0"/>
        </a:xfrm>
      </p:grpSpPr>
      <p:sp>
        <p:nvSpPr>
          <p:cNvPr id="470" name="Google Shape;470;g35ed1a7d134_3_13:notes">
            <a:extLst>
              <a:ext uri="{FF2B5EF4-FFF2-40B4-BE49-F238E27FC236}">
                <a16:creationId xmlns:a16="http://schemas.microsoft.com/office/drawing/2014/main" id="{6C031D3C-5589-FA1D-B609-2D6A8D9015F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35ed1a7d134_3_13:notes">
            <a:extLst>
              <a:ext uri="{FF2B5EF4-FFF2-40B4-BE49-F238E27FC236}">
                <a16:creationId xmlns:a16="http://schemas.microsoft.com/office/drawing/2014/main" id="{0CCC1629-22E8-1BA3-DEE0-210EDC550EC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Here are more qualitative results. I mentioned earlier that two limitations of existing video models are complex motion and novel concept composition. Here are some challenging motion generated before and after </a:t>
            </a:r>
            <a:r>
              <a:rPr lang="en-US" dirty="0" err="1"/>
              <a:t>DenseDPO</a:t>
            </a:r>
            <a:r>
              <a:rPr lang="en-US" dirty="0"/>
              <a:t> fine-tuning</a:t>
            </a:r>
            <a:endParaRPr dirty="0"/>
          </a:p>
        </p:txBody>
      </p:sp>
    </p:spTree>
    <p:extLst>
      <p:ext uri="{BB962C8B-B14F-4D97-AF65-F5344CB8AC3E}">
        <p14:creationId xmlns:p14="http://schemas.microsoft.com/office/powerpoint/2010/main" val="13606024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a:extLst>
            <a:ext uri="{FF2B5EF4-FFF2-40B4-BE49-F238E27FC236}">
              <a16:creationId xmlns:a16="http://schemas.microsoft.com/office/drawing/2014/main" id="{9AAAD228-29A8-6E1C-EB00-E3E15AE6055C}"/>
            </a:ext>
          </a:extLst>
        </p:cNvPr>
        <p:cNvGrpSpPr/>
        <p:nvPr/>
      </p:nvGrpSpPr>
      <p:grpSpPr>
        <a:xfrm>
          <a:off x="0" y="0"/>
          <a:ext cx="0" cy="0"/>
          <a:chOff x="0" y="0"/>
          <a:chExt cx="0" cy="0"/>
        </a:xfrm>
      </p:grpSpPr>
      <p:sp>
        <p:nvSpPr>
          <p:cNvPr id="470" name="Google Shape;470;g35ed1a7d134_3_13:notes">
            <a:extLst>
              <a:ext uri="{FF2B5EF4-FFF2-40B4-BE49-F238E27FC236}">
                <a16:creationId xmlns:a16="http://schemas.microsoft.com/office/drawing/2014/main" id="{867197BB-C0CC-0F05-E177-307764BDBCB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35ed1a7d134_3_13:notes">
            <a:extLst>
              <a:ext uri="{FF2B5EF4-FFF2-40B4-BE49-F238E27FC236}">
                <a16:creationId xmlns:a16="http://schemas.microsoft.com/office/drawing/2014/main" id="{F0A36083-BBC8-4CAF-06CE-7B35A2AA247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Here are some novel concepts like panda dancing, giraffe walks over tightrope, and bear biking</a:t>
            </a:r>
            <a:endParaRPr dirty="0"/>
          </a:p>
        </p:txBody>
      </p:sp>
    </p:spTree>
    <p:extLst>
      <p:ext uri="{BB962C8B-B14F-4D97-AF65-F5344CB8AC3E}">
        <p14:creationId xmlns:p14="http://schemas.microsoft.com/office/powerpoint/2010/main" val="14426009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a:extLst>
            <a:ext uri="{FF2B5EF4-FFF2-40B4-BE49-F238E27FC236}">
              <a16:creationId xmlns:a16="http://schemas.microsoft.com/office/drawing/2014/main" id="{F70ADCFE-AF7B-E1A5-200E-62F53C49CE65}"/>
            </a:ext>
          </a:extLst>
        </p:cNvPr>
        <p:cNvGrpSpPr/>
        <p:nvPr/>
      </p:nvGrpSpPr>
      <p:grpSpPr>
        <a:xfrm>
          <a:off x="0" y="0"/>
          <a:ext cx="0" cy="0"/>
          <a:chOff x="0" y="0"/>
          <a:chExt cx="0" cy="0"/>
        </a:xfrm>
      </p:grpSpPr>
      <p:sp>
        <p:nvSpPr>
          <p:cNvPr id="470" name="Google Shape;470;g35ed1a7d134_3_13:notes">
            <a:extLst>
              <a:ext uri="{FF2B5EF4-FFF2-40B4-BE49-F238E27FC236}">
                <a16:creationId xmlns:a16="http://schemas.microsoft.com/office/drawing/2014/main" id="{0603005A-3F84-A68D-A4A5-FA32CB7719B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35ed1a7d134_3_13:notes">
            <a:extLst>
              <a:ext uri="{FF2B5EF4-FFF2-40B4-BE49-F238E27FC236}">
                <a16:creationId xmlns:a16="http://schemas.microsoft.com/office/drawing/2014/main" id="{BE1CE794-4719-C982-62B8-0D88E271A54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So far, I have shown results with human annotations. But human label is always expensive. We thus </a:t>
            </a:r>
            <a:r>
              <a:rPr lang="en-US" altLang="zh-CN" sz="1100" b="0" i="0" u="none" strike="noStrike" cap="none" dirty="0">
                <a:solidFill>
                  <a:srgbClr val="000000"/>
                </a:solidFill>
                <a:effectLst/>
                <a:latin typeface="Arial"/>
                <a:ea typeface="Arial"/>
                <a:cs typeface="Arial"/>
                <a:sym typeface="Arial"/>
              </a:rPr>
              <a:t>explore whether we can replace human annotators with VLMs. Like asking GPT which video looks better</a:t>
            </a:r>
          </a:p>
          <a:p>
            <a:pPr marL="0" lvl="0" indent="0" algn="l" rtl="0">
              <a:spcBef>
                <a:spcPts val="0"/>
              </a:spcBef>
              <a:spcAft>
                <a:spcPts val="0"/>
              </a:spcAft>
              <a:buNone/>
            </a:pPr>
            <a:r>
              <a:rPr lang="en-US" sz="1100" b="0" i="0" u="none" strike="noStrike" cap="none" dirty="0">
                <a:solidFill>
                  <a:srgbClr val="000000"/>
                </a:solidFill>
                <a:effectLst/>
                <a:latin typeface="Arial"/>
                <a:cs typeface="Arial"/>
                <a:sym typeface="Arial"/>
              </a:rPr>
              <a:t>In fact, people fine-tune VLMs on video preference data to create video reward models, aiming to automate preference annotation. However, we found that even SOTA models </a:t>
            </a:r>
            <a:r>
              <a:rPr lang="en-US" altLang="zh-CN" sz="1100" b="0" i="0" u="none" strike="noStrike" cap="none" dirty="0">
                <a:solidFill>
                  <a:srgbClr val="000000"/>
                </a:solidFill>
                <a:effectLst/>
                <a:latin typeface="Arial"/>
                <a:ea typeface="Arial"/>
                <a:cs typeface="Arial"/>
                <a:sym typeface="Arial"/>
              </a:rPr>
              <a:t>struggle with comparing full 5s videos. They only got ~60% agreement with human labels. In contrast, when we ask them to compare short 1s segments, even GPT o3 that is never trained for such task, reaches ~70% zero-shot accuracy. This means our proposed segment-level preference is not just better for DPO, it also makes preference annotation much easier for VLMs</a:t>
            </a:r>
            <a:endParaRPr dirty="0"/>
          </a:p>
        </p:txBody>
      </p:sp>
    </p:spTree>
    <p:extLst>
      <p:ext uri="{BB962C8B-B14F-4D97-AF65-F5344CB8AC3E}">
        <p14:creationId xmlns:p14="http://schemas.microsoft.com/office/powerpoint/2010/main" val="11179539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a:extLst>
            <a:ext uri="{FF2B5EF4-FFF2-40B4-BE49-F238E27FC236}">
              <a16:creationId xmlns:a16="http://schemas.microsoft.com/office/drawing/2014/main" id="{E335AAA6-A80A-C71B-ECEA-CD34997DADF3}"/>
            </a:ext>
          </a:extLst>
        </p:cNvPr>
        <p:cNvGrpSpPr/>
        <p:nvPr/>
      </p:nvGrpSpPr>
      <p:grpSpPr>
        <a:xfrm>
          <a:off x="0" y="0"/>
          <a:ext cx="0" cy="0"/>
          <a:chOff x="0" y="0"/>
          <a:chExt cx="0" cy="0"/>
        </a:xfrm>
      </p:grpSpPr>
      <p:sp>
        <p:nvSpPr>
          <p:cNvPr id="470" name="Google Shape;470;g35ed1a7d134_3_13:notes">
            <a:extLst>
              <a:ext uri="{FF2B5EF4-FFF2-40B4-BE49-F238E27FC236}">
                <a16:creationId xmlns:a16="http://schemas.microsoft.com/office/drawing/2014/main" id="{B261D92D-E3BA-ABE1-A963-EC258252FFE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35ed1a7d134_3_13:notes">
            <a:extLst>
              <a:ext uri="{FF2B5EF4-FFF2-40B4-BE49-F238E27FC236}">
                <a16:creationId xmlns:a16="http://schemas.microsoft.com/office/drawing/2014/main" id="{FDA4C744-9560-9B8F-E8E1-464955D9731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CN" sz="1100" b="0" i="0" u="none" strike="noStrike" cap="none" dirty="0">
                <a:solidFill>
                  <a:srgbClr val="000000"/>
                </a:solidFill>
                <a:effectLst/>
                <a:latin typeface="Arial"/>
                <a:ea typeface="Arial"/>
                <a:cs typeface="Arial"/>
                <a:sym typeface="Arial"/>
              </a:rPr>
              <a:t>Running </a:t>
            </a:r>
            <a:r>
              <a:rPr lang="en-US" altLang="zh-CN" sz="1100" b="0" i="0" u="none" strike="noStrike" cap="none" dirty="0" err="1">
                <a:solidFill>
                  <a:srgbClr val="000000"/>
                </a:solidFill>
                <a:effectLst/>
                <a:latin typeface="Arial"/>
                <a:ea typeface="Arial"/>
                <a:cs typeface="Arial"/>
                <a:sym typeface="Arial"/>
              </a:rPr>
              <a:t>DenseDPO</a:t>
            </a:r>
            <a:r>
              <a:rPr lang="en-US" altLang="zh-CN" sz="1100" b="0" i="0" u="none" strike="noStrike" cap="none" dirty="0">
                <a:solidFill>
                  <a:srgbClr val="000000"/>
                </a:solidFill>
                <a:effectLst/>
                <a:latin typeface="Arial"/>
                <a:ea typeface="Arial"/>
                <a:cs typeface="Arial"/>
                <a:sym typeface="Arial"/>
              </a:rPr>
              <a:t> on GPT-generated labels, we reach performance close to using human labels. This suggests a promising direction to scale up automatic preference annotation on videos</a:t>
            </a:r>
            <a:endParaRPr dirty="0"/>
          </a:p>
        </p:txBody>
      </p:sp>
    </p:spTree>
    <p:extLst>
      <p:ext uri="{BB962C8B-B14F-4D97-AF65-F5344CB8AC3E}">
        <p14:creationId xmlns:p14="http://schemas.microsoft.com/office/powerpoint/2010/main" val="40226394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a:extLst>
            <a:ext uri="{FF2B5EF4-FFF2-40B4-BE49-F238E27FC236}">
              <a16:creationId xmlns:a16="http://schemas.microsoft.com/office/drawing/2014/main" id="{B82CC814-CBE8-C697-B07C-7E1F17163B77}"/>
            </a:ext>
          </a:extLst>
        </p:cNvPr>
        <p:cNvGrpSpPr/>
        <p:nvPr/>
      </p:nvGrpSpPr>
      <p:grpSpPr>
        <a:xfrm>
          <a:off x="0" y="0"/>
          <a:ext cx="0" cy="0"/>
          <a:chOff x="0" y="0"/>
          <a:chExt cx="0" cy="0"/>
        </a:xfrm>
      </p:grpSpPr>
      <p:sp>
        <p:nvSpPr>
          <p:cNvPr id="470" name="Google Shape;470;g35ed1a7d134_3_13:notes">
            <a:extLst>
              <a:ext uri="{FF2B5EF4-FFF2-40B4-BE49-F238E27FC236}">
                <a16:creationId xmlns:a16="http://schemas.microsoft.com/office/drawing/2014/main" id="{BA4699BA-6B4A-A504-62DC-C40FB0C194C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35ed1a7d134_3_13:notes">
            <a:extLst>
              <a:ext uri="{FF2B5EF4-FFF2-40B4-BE49-F238E27FC236}">
                <a16:creationId xmlns:a16="http://schemas.microsoft.com/office/drawing/2014/main" id="{2D26A3A3-F237-6FDF-ADFD-1D781FC1412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9581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a:extLst>
            <a:ext uri="{FF2B5EF4-FFF2-40B4-BE49-F238E27FC236}">
              <a16:creationId xmlns:a16="http://schemas.microsoft.com/office/drawing/2014/main" id="{4AF16974-295E-7EB9-BA38-205908B76DD9}"/>
            </a:ext>
          </a:extLst>
        </p:cNvPr>
        <p:cNvGrpSpPr/>
        <p:nvPr/>
      </p:nvGrpSpPr>
      <p:grpSpPr>
        <a:xfrm>
          <a:off x="0" y="0"/>
          <a:ext cx="0" cy="0"/>
          <a:chOff x="0" y="0"/>
          <a:chExt cx="0" cy="0"/>
        </a:xfrm>
      </p:grpSpPr>
      <p:sp>
        <p:nvSpPr>
          <p:cNvPr id="62" name="Google Shape;62;g35ed1a7d134_0_9:notes">
            <a:extLst>
              <a:ext uri="{FF2B5EF4-FFF2-40B4-BE49-F238E27FC236}">
                <a16:creationId xmlns:a16="http://schemas.microsoft.com/office/drawing/2014/main" id="{BF8EB8F3-EC4C-FC1A-9D3B-73C367A2ACA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ed1a7d134_0_9:notes">
            <a:extLst>
              <a:ext uri="{FF2B5EF4-FFF2-40B4-BE49-F238E27FC236}">
                <a16:creationId xmlns:a16="http://schemas.microsoft.com/office/drawing/2014/main" id="{E69AC52E-A68D-6558-16A8-464F3865A4E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Concretely, well, don’t worry, this is the only math in this talk, and I won’t go into details. So, post-training often involves a reward function r, which takes in the conditioning and the model output, and tells us how good is this result, like the visual quality and text alignment of a generated video. To prevent trivial solutions, we also have a regularization term that minimizes the KL divergence between the current model and a reference model, often the pre-trained checkpoint we start with</a:t>
            </a:r>
            <a:endParaRPr dirty="0"/>
          </a:p>
        </p:txBody>
      </p:sp>
    </p:spTree>
    <p:extLst>
      <p:ext uri="{BB962C8B-B14F-4D97-AF65-F5344CB8AC3E}">
        <p14:creationId xmlns:p14="http://schemas.microsoft.com/office/powerpoint/2010/main" val="17668034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35ed1a7d134_3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35ed1a7d134_3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OK a few takeaways from the project: compared to images, videos are really different due to the extra temporal dimension. We really need fine-grained supervision, or grounding, to improve video generation. For example, </a:t>
            </a:r>
            <a:r>
              <a:rPr lang="en-US" dirty="0" err="1"/>
              <a:t>VideoJAM</a:t>
            </a:r>
            <a:r>
              <a:rPr lang="en-US" dirty="0"/>
              <a:t> has shown that you can use optical flow to improve low-level temporal motion; my </a:t>
            </a:r>
            <a:r>
              <a:rPr lang="en-US" dirty="0" err="1"/>
              <a:t>prev</a:t>
            </a:r>
            <a:r>
              <a:rPr lang="en-US" dirty="0"/>
              <a:t> work </a:t>
            </a:r>
            <a:r>
              <a:rPr lang="en-US" dirty="0" err="1"/>
              <a:t>MinT</a:t>
            </a:r>
            <a:r>
              <a:rPr lang="en-US" dirty="0"/>
              <a:t> also shows that with dense captions over time, you get better dynamics and storytelling. Built upon </a:t>
            </a:r>
            <a:r>
              <a:rPr lang="en-US" dirty="0" err="1"/>
              <a:t>DenseDPO</a:t>
            </a:r>
            <a:r>
              <a:rPr lang="en-US" dirty="0"/>
              <a:t>, can we go beyond temporal preference to use even more fine-grained preference? Like spatial-wise, label if a patch contains artifacts or not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Orthogonal to this, I’m also interested in improving automatic preference labeling. Recent papers show that video LLMs may be insensitive to temporal order of frames. I once did an experiment where I take a video, split it into several 1s segments, and shuffle the frames within each segment. I then send the video to GPT and ask if the video looks weird, over 90% of time GPT says no it looks all good. This seems to suggest that video LLMs are more like bag-of-frames. They understand global semantic of videos but cannot process local details. Yet these local details are important for detecting artifacts. This may stem from the pre-training mechanism of these models, and to solve it we need better pre-training paradigm, like the recently popular native multi-modal pre-training.</a:t>
            </a: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28B222EA-ED4A-AF9C-1712-604045E2456C}"/>
            </a:ext>
          </a:extLst>
        </p:cNvPr>
        <p:cNvGrpSpPr/>
        <p:nvPr/>
      </p:nvGrpSpPr>
      <p:grpSpPr>
        <a:xfrm>
          <a:off x="0" y="0"/>
          <a:ext cx="0" cy="0"/>
          <a:chOff x="0" y="0"/>
          <a:chExt cx="0" cy="0"/>
        </a:xfrm>
      </p:grpSpPr>
      <p:sp>
        <p:nvSpPr>
          <p:cNvPr id="51" name="Google Shape;51;g35ed1a7d134_0_0:notes">
            <a:extLst>
              <a:ext uri="{FF2B5EF4-FFF2-40B4-BE49-F238E27FC236}">
                <a16:creationId xmlns:a16="http://schemas.microsoft.com/office/drawing/2014/main" id="{CE821D8A-1755-E069-991C-8BC4D7616F0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5ed1a7d134_0_0:notes">
            <a:extLst>
              <a:ext uri="{FF2B5EF4-FFF2-40B4-BE49-F238E27FC236}">
                <a16:creationId xmlns:a16="http://schemas.microsoft.com/office/drawing/2014/main" id="{3A75C6A6-F8E3-79CF-20CB-58F7D4AAEED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OK that’s all for my presentation. Thanks for listening! Please check out our project page for more results</a:t>
            </a:r>
            <a:endParaRPr dirty="0"/>
          </a:p>
        </p:txBody>
      </p:sp>
    </p:spTree>
    <p:extLst>
      <p:ext uri="{BB962C8B-B14F-4D97-AF65-F5344CB8AC3E}">
        <p14:creationId xmlns:p14="http://schemas.microsoft.com/office/powerpoint/2010/main" val="3224072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5ed1a7d134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5ed1a7d134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Now the question is how to optimize this objective? Can we use gradient descent? There are 2 issues, one, the reward function may not be differentiable; second, we know that diffusion models usually sample 50 steps to get the result x_0, backpropagating requires unrolling all the intermediate steps which is super expensive. </a:t>
            </a:r>
            <a:r>
              <a:rPr lang="en-US" altLang="zh-CN" dirty="0"/>
              <a:t>Another </a:t>
            </a:r>
            <a:r>
              <a:rPr lang="en-US" dirty="0"/>
              <a:t>way is to use RL. But RL is </a:t>
            </a:r>
            <a:r>
              <a:rPr lang="en-US" altLang="zh-CN" dirty="0"/>
              <a:t>famous for being </a:t>
            </a:r>
            <a:r>
              <a:rPr lang="en-US" dirty="0"/>
              <a:t>unstable and sensitive to the reward. It’s very hard to get an accurate reward model given arbitrary generation</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AE13D068-6403-0504-5F10-F6777239CAEA}"/>
            </a:ext>
          </a:extLst>
        </p:cNvPr>
        <p:cNvGrpSpPr/>
        <p:nvPr/>
      </p:nvGrpSpPr>
      <p:grpSpPr>
        <a:xfrm>
          <a:off x="0" y="0"/>
          <a:ext cx="0" cy="0"/>
          <a:chOff x="0" y="0"/>
          <a:chExt cx="0" cy="0"/>
        </a:xfrm>
      </p:grpSpPr>
      <p:sp>
        <p:nvSpPr>
          <p:cNvPr id="88" name="Google Shape;88;g35ed1a7d134_0_99:notes">
            <a:extLst>
              <a:ext uri="{FF2B5EF4-FFF2-40B4-BE49-F238E27FC236}">
                <a16:creationId xmlns:a16="http://schemas.microsoft.com/office/drawing/2014/main" id="{A219A13D-9157-4D15-3B3A-4C0A6B4A9D0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5ed1a7d134_0_99:notes">
            <a:extLst>
              <a:ext uri="{FF2B5EF4-FFF2-40B4-BE49-F238E27FC236}">
                <a16:creationId xmlns:a16="http://schemas.microsoft.com/office/drawing/2014/main" id="{3D9F019D-354C-E26D-63B6-E8E6578CB23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 this work, we turn to another popular post-training framework called Direct Preference Optimization, DPO. DPO gets rid of the explicit reward model, and only requires preference pairs. So you take a text prompt, let the model generate 2 images, and ask a human to label which one looks better. Here, the first image looks more photorealistic thus is considered better</a:t>
            </a:r>
            <a:endParaRPr dirty="0"/>
          </a:p>
        </p:txBody>
      </p:sp>
    </p:spTree>
    <p:extLst>
      <p:ext uri="{BB962C8B-B14F-4D97-AF65-F5344CB8AC3E}">
        <p14:creationId xmlns:p14="http://schemas.microsoft.com/office/powerpoint/2010/main" val="714510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35ed1a7d134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35ed1a7d134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DPO objective is quite simple. It encourages the model to generate the winning sample by pushing up its likelihood</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5ed1a7d134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35ed1a7d134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And moves the model away from the losing sample by pushing down its likelihood</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35ed1a7d134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35ed1a7d134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For diffusion models, we know that the log likelihood is correlated with the denoising loss. So the DPO objective becomes minimizing the denoising loss on the winning sample, while maximizing the one on the losing sample. Very intuitive right</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13" Type="http://schemas.openxmlformats.org/officeDocument/2006/relationships/image" Target="../media/image4.png"/><Relationship Id="rId3" Type="http://schemas.microsoft.com/office/2007/relationships/media" Target="../media/media2.mp4"/><Relationship Id="rId7" Type="http://schemas.openxmlformats.org/officeDocument/2006/relationships/slideLayout" Target="../slideLayouts/slideLayout1.xml"/><Relationship Id="rId12" Type="http://schemas.openxmlformats.org/officeDocument/2006/relationships/image" Target="../media/image3.jpeg"/><Relationship Id="rId2" Type="http://schemas.openxmlformats.org/officeDocument/2006/relationships/video" Target="../media/media1.mp4"/><Relationship Id="rId16" Type="http://schemas.openxmlformats.org/officeDocument/2006/relationships/image" Target="../media/image7.png"/><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2.jpeg"/><Relationship Id="rId5" Type="http://schemas.microsoft.com/office/2007/relationships/media" Target="../media/media3.mp4"/><Relationship Id="rId15" Type="http://schemas.openxmlformats.org/officeDocument/2006/relationships/image" Target="../media/image6.png"/><Relationship Id="rId10" Type="http://schemas.openxmlformats.org/officeDocument/2006/relationships/image" Target="../media/image1.png"/><Relationship Id="rId4" Type="http://schemas.openxmlformats.org/officeDocument/2006/relationships/video" Target="../media/media2.mp4"/><Relationship Id="rId9" Type="http://schemas.openxmlformats.org/officeDocument/2006/relationships/hyperlink" Target="https://snap-research.github.io/DenseDPO/" TargetMode="External"/><Relationship Id="rId1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media" Target="../media/media7.mp4"/><Relationship Id="rId7" Type="http://schemas.openxmlformats.org/officeDocument/2006/relationships/image" Target="../media/image21.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notesSlide" Target="../notesSlides/notesSlide12.xml"/><Relationship Id="rId5" Type="http://schemas.openxmlformats.org/officeDocument/2006/relationships/slideLayout" Target="../slideLayouts/slideLayout1.xml"/><Relationship Id="rId4" Type="http://schemas.openxmlformats.org/officeDocument/2006/relationships/video" Target="../media/media7.mp4"/></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24.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24.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media" Target="../media/media9.mp4"/><Relationship Id="rId7" Type="http://schemas.openxmlformats.org/officeDocument/2006/relationships/image" Target="../media/image25.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notesSlide" Target="../notesSlides/notesSlide16.xml"/><Relationship Id="rId5" Type="http://schemas.openxmlformats.org/officeDocument/2006/relationships/slideLayout" Target="../slideLayouts/slideLayout1.xml"/><Relationship Id="rId4" Type="http://schemas.openxmlformats.org/officeDocument/2006/relationships/video" Target="../media/media9.mp4"/></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29.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5.mp4"/><Relationship Id="rId7" Type="http://schemas.openxmlformats.org/officeDocument/2006/relationships/image" Target="../media/image8.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notesSlide" Target="../notesSlides/notesSlide2.xml"/><Relationship Id="rId5" Type="http://schemas.openxmlformats.org/officeDocument/2006/relationships/slideLayout" Target="../slideLayouts/slideLayout1.xml"/><Relationship Id="rId4" Type="http://schemas.openxmlformats.org/officeDocument/2006/relationships/video" Target="../media/media5.mp4"/></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media" Target="../media/media12.mp4"/><Relationship Id="rId7" Type="http://schemas.openxmlformats.org/officeDocument/2006/relationships/image" Target="../media/image30.png"/><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notesSlide" Target="../notesSlides/notesSlide20.xml"/><Relationship Id="rId5" Type="http://schemas.openxmlformats.org/officeDocument/2006/relationships/slideLayout" Target="../slideLayouts/slideLayout1.xml"/><Relationship Id="rId4" Type="http://schemas.openxmlformats.org/officeDocument/2006/relationships/video" Target="../media/media12.mp4"/><Relationship Id="rId9" Type="http://schemas.openxmlformats.org/officeDocument/2006/relationships/image" Target="../media/image32.png"/></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media" Target="../media/media14.mp4"/><Relationship Id="rId7" Type="http://schemas.openxmlformats.org/officeDocument/2006/relationships/image" Target="../media/image32.png"/><Relationship Id="rId2" Type="http://schemas.openxmlformats.org/officeDocument/2006/relationships/video" Target="../media/media13.mp4"/><Relationship Id="rId1" Type="http://schemas.microsoft.com/office/2007/relationships/media" Target="../media/media13.mp4"/><Relationship Id="rId6" Type="http://schemas.openxmlformats.org/officeDocument/2006/relationships/notesSlide" Target="../notesSlides/notesSlide21.xml"/><Relationship Id="rId11" Type="http://schemas.openxmlformats.org/officeDocument/2006/relationships/image" Target="../media/image36.png"/><Relationship Id="rId5" Type="http://schemas.openxmlformats.org/officeDocument/2006/relationships/slideLayout" Target="../slideLayouts/slideLayout1.xml"/><Relationship Id="rId10" Type="http://schemas.openxmlformats.org/officeDocument/2006/relationships/image" Target="../media/image35.png"/><Relationship Id="rId4" Type="http://schemas.openxmlformats.org/officeDocument/2006/relationships/video" Target="../media/media14.mp4"/><Relationship Id="rId9"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16.pn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microsoft.com/office/2007/relationships/media" Target="../media/media15.mp4"/><Relationship Id="rId7"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video" Target="../media/media16.mp4"/><Relationship Id="rId11" Type="http://schemas.openxmlformats.org/officeDocument/2006/relationships/image" Target="../media/image40.png"/><Relationship Id="rId5" Type="http://schemas.microsoft.com/office/2007/relationships/media" Target="../media/media16.mp4"/><Relationship Id="rId10" Type="http://schemas.openxmlformats.org/officeDocument/2006/relationships/image" Target="../media/image39.png"/><Relationship Id="rId4" Type="http://schemas.openxmlformats.org/officeDocument/2006/relationships/video" Target="../media/media15.mp4"/><Relationship Id="rId9" Type="http://schemas.openxmlformats.org/officeDocument/2006/relationships/image" Target="../media/image8.png"/></Relationships>
</file>

<file path=ppt/slides/_rels/slide32.xml.rels><?xml version="1.0" encoding="UTF-8" standalone="yes"?>
<Relationships xmlns="http://schemas.openxmlformats.org/package/2006/relationships"><Relationship Id="rId8" Type="http://schemas.openxmlformats.org/officeDocument/2006/relationships/notesSlide" Target="../notesSlides/notesSlide32.xml"/><Relationship Id="rId3" Type="http://schemas.microsoft.com/office/2007/relationships/media" Target="../media/media17.mp4"/><Relationship Id="rId7" Type="http://schemas.openxmlformats.org/officeDocument/2006/relationships/slideLayout" Target="../slideLayouts/slideLayout1.xml"/><Relationship Id="rId2" Type="http://schemas.openxmlformats.org/officeDocument/2006/relationships/video" Target="../media/media16.mp4"/><Relationship Id="rId1" Type="http://schemas.microsoft.com/office/2007/relationships/media" Target="../media/media16.mp4"/><Relationship Id="rId6" Type="http://schemas.openxmlformats.org/officeDocument/2006/relationships/video" Target="../media/media18.mp4"/><Relationship Id="rId11" Type="http://schemas.openxmlformats.org/officeDocument/2006/relationships/image" Target="../media/image42.png"/><Relationship Id="rId5" Type="http://schemas.microsoft.com/office/2007/relationships/media" Target="../media/media18.mp4"/><Relationship Id="rId10" Type="http://schemas.openxmlformats.org/officeDocument/2006/relationships/image" Target="../media/image41.png"/><Relationship Id="rId4" Type="http://schemas.openxmlformats.org/officeDocument/2006/relationships/video" Target="../media/media17.mp4"/><Relationship Id="rId9"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8" Type="http://schemas.openxmlformats.org/officeDocument/2006/relationships/video" Target="../media/media22.mp4"/><Relationship Id="rId13" Type="http://schemas.openxmlformats.org/officeDocument/2006/relationships/slideLayout" Target="../slideLayouts/slideLayout1.xml"/><Relationship Id="rId18" Type="http://schemas.openxmlformats.org/officeDocument/2006/relationships/image" Target="../media/image50.png"/><Relationship Id="rId3" Type="http://schemas.microsoft.com/office/2007/relationships/media" Target="../media/media20.mp4"/><Relationship Id="rId7" Type="http://schemas.microsoft.com/office/2007/relationships/media" Target="../media/media22.mp4"/><Relationship Id="rId12" Type="http://schemas.openxmlformats.org/officeDocument/2006/relationships/video" Target="../media/media24.mp4"/><Relationship Id="rId17" Type="http://schemas.openxmlformats.org/officeDocument/2006/relationships/image" Target="../media/image49.png"/><Relationship Id="rId2" Type="http://schemas.openxmlformats.org/officeDocument/2006/relationships/video" Target="../media/media19.mp4"/><Relationship Id="rId16" Type="http://schemas.openxmlformats.org/officeDocument/2006/relationships/image" Target="../media/image48.png"/><Relationship Id="rId20" Type="http://schemas.openxmlformats.org/officeDocument/2006/relationships/image" Target="../media/image52.png"/><Relationship Id="rId1" Type="http://schemas.microsoft.com/office/2007/relationships/media" Target="../media/media19.mp4"/><Relationship Id="rId6" Type="http://schemas.openxmlformats.org/officeDocument/2006/relationships/video" Target="../media/media21.mp4"/><Relationship Id="rId11" Type="http://schemas.microsoft.com/office/2007/relationships/media" Target="../media/media24.mp4"/><Relationship Id="rId5" Type="http://schemas.microsoft.com/office/2007/relationships/media" Target="../media/media21.mp4"/><Relationship Id="rId15" Type="http://schemas.openxmlformats.org/officeDocument/2006/relationships/image" Target="../media/image47.png"/><Relationship Id="rId10" Type="http://schemas.openxmlformats.org/officeDocument/2006/relationships/video" Target="../media/media23.mp4"/><Relationship Id="rId19" Type="http://schemas.openxmlformats.org/officeDocument/2006/relationships/image" Target="../media/image51.png"/><Relationship Id="rId4" Type="http://schemas.openxmlformats.org/officeDocument/2006/relationships/video" Target="../media/media20.mp4"/><Relationship Id="rId9" Type="http://schemas.microsoft.com/office/2007/relationships/media" Target="../media/media23.mp4"/><Relationship Id="rId1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8" Type="http://schemas.openxmlformats.org/officeDocument/2006/relationships/video" Target="../media/media26.mp4"/><Relationship Id="rId13" Type="http://schemas.openxmlformats.org/officeDocument/2006/relationships/slideLayout" Target="../slideLayouts/slideLayout1.xml"/><Relationship Id="rId18" Type="http://schemas.openxmlformats.org/officeDocument/2006/relationships/image" Target="../media/image54.png"/><Relationship Id="rId3" Type="http://schemas.microsoft.com/office/2007/relationships/media" Target="../media/media9.mp4"/><Relationship Id="rId7" Type="http://schemas.microsoft.com/office/2007/relationships/media" Target="../media/media26.mp4"/><Relationship Id="rId12" Type="http://schemas.openxmlformats.org/officeDocument/2006/relationships/video" Target="../media/media28.mp4"/><Relationship Id="rId17" Type="http://schemas.openxmlformats.org/officeDocument/2006/relationships/image" Target="../media/image9.png"/><Relationship Id="rId2" Type="http://schemas.openxmlformats.org/officeDocument/2006/relationships/video" Target="../media/media25.mp4"/><Relationship Id="rId16" Type="http://schemas.openxmlformats.org/officeDocument/2006/relationships/image" Target="../media/image26.png"/><Relationship Id="rId20" Type="http://schemas.openxmlformats.org/officeDocument/2006/relationships/image" Target="../media/image56.png"/><Relationship Id="rId1" Type="http://schemas.microsoft.com/office/2007/relationships/media" Target="../media/media25.mp4"/><Relationship Id="rId6" Type="http://schemas.openxmlformats.org/officeDocument/2006/relationships/video" Target="../media/media5.mp4"/><Relationship Id="rId11" Type="http://schemas.microsoft.com/office/2007/relationships/media" Target="../media/media28.mp4"/><Relationship Id="rId5" Type="http://schemas.microsoft.com/office/2007/relationships/media" Target="../media/media5.mp4"/><Relationship Id="rId15" Type="http://schemas.openxmlformats.org/officeDocument/2006/relationships/image" Target="../media/image53.png"/><Relationship Id="rId10" Type="http://schemas.openxmlformats.org/officeDocument/2006/relationships/video" Target="../media/media27.mp4"/><Relationship Id="rId19" Type="http://schemas.openxmlformats.org/officeDocument/2006/relationships/image" Target="../media/image55.png"/><Relationship Id="rId4" Type="http://schemas.openxmlformats.org/officeDocument/2006/relationships/video" Target="../media/media9.mp4"/><Relationship Id="rId9" Type="http://schemas.microsoft.com/office/2007/relationships/media" Target="../media/media27.mp4"/><Relationship Id="rId1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s://hila-chefer.github.io/videojam-paper.github.io/" TargetMode="External"/><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hyperlink" Target="https://mint-video.github.io/" TargetMode="External"/></Relationships>
</file>

<file path=ppt/slides/_rels/slide41.xml.rels><?xml version="1.0" encoding="UTF-8" standalone="yes"?>
<Relationships xmlns="http://schemas.openxmlformats.org/package/2006/relationships"><Relationship Id="rId8" Type="http://schemas.openxmlformats.org/officeDocument/2006/relationships/video" Target="../media/media32.mp4"/><Relationship Id="rId13" Type="http://schemas.openxmlformats.org/officeDocument/2006/relationships/image" Target="../media/image60.png"/><Relationship Id="rId3" Type="http://schemas.microsoft.com/office/2007/relationships/media" Target="../media/media30.mp4"/><Relationship Id="rId7" Type="http://schemas.microsoft.com/office/2007/relationships/media" Target="../media/media32.mp4"/><Relationship Id="rId12" Type="http://schemas.openxmlformats.org/officeDocument/2006/relationships/hyperlink" Target="https://snap-research.github.io/DenseDPO/" TargetMode="External"/><Relationship Id="rId2" Type="http://schemas.openxmlformats.org/officeDocument/2006/relationships/video" Target="../media/media29.mp4"/><Relationship Id="rId16" Type="http://schemas.openxmlformats.org/officeDocument/2006/relationships/image" Target="../media/image63.png"/><Relationship Id="rId1" Type="http://schemas.microsoft.com/office/2007/relationships/media" Target="../media/media29.mp4"/><Relationship Id="rId6" Type="http://schemas.openxmlformats.org/officeDocument/2006/relationships/video" Target="../media/media31.mp4"/><Relationship Id="rId11" Type="http://schemas.openxmlformats.org/officeDocument/2006/relationships/image" Target="../media/image6.png"/><Relationship Id="rId5" Type="http://schemas.microsoft.com/office/2007/relationships/media" Target="../media/media31.mp4"/><Relationship Id="rId15" Type="http://schemas.openxmlformats.org/officeDocument/2006/relationships/image" Target="../media/image62.png"/><Relationship Id="rId10" Type="http://schemas.openxmlformats.org/officeDocument/2006/relationships/notesSlide" Target="../notesSlides/notesSlide41.xml"/><Relationship Id="rId4" Type="http://schemas.openxmlformats.org/officeDocument/2006/relationships/video" Target="../media/media30.mp4"/><Relationship Id="rId9" Type="http://schemas.openxmlformats.org/officeDocument/2006/relationships/slideLayout" Target="../slideLayouts/slideLayout1.xml"/><Relationship Id="rId14" Type="http://schemas.openxmlformats.org/officeDocument/2006/relationships/image" Target="../media/image61.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p:nvPr/>
        </p:nvSpPr>
        <p:spPr>
          <a:xfrm>
            <a:off x="349931" y="207757"/>
            <a:ext cx="8372700" cy="2724941"/>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2800" b="1" dirty="0">
                <a:solidFill>
                  <a:schemeClr val="dk1"/>
                </a:solidFill>
              </a:rPr>
              <a:t>DenseDPO</a:t>
            </a:r>
            <a:r>
              <a:rPr lang="en" sz="2800" dirty="0">
                <a:solidFill>
                  <a:schemeClr val="dk1"/>
                </a:solidFill>
              </a:rPr>
              <a:t>: Fine-Grained Temporal</a:t>
            </a:r>
          </a:p>
          <a:p>
            <a:pPr marL="0" lvl="0" indent="0" rtl="0">
              <a:spcBef>
                <a:spcPts val="0"/>
              </a:spcBef>
              <a:spcAft>
                <a:spcPts val="0"/>
              </a:spcAft>
              <a:buNone/>
            </a:pPr>
            <a:r>
              <a:rPr lang="en" sz="2800" dirty="0">
                <a:solidFill>
                  <a:schemeClr val="dk1"/>
                </a:solidFill>
              </a:rPr>
              <a:t>Preference Optimization for Video Diffusion Models</a:t>
            </a:r>
            <a:endParaRPr sz="2800" dirty="0">
              <a:solidFill>
                <a:schemeClr val="dk1"/>
              </a:solidFill>
            </a:endParaRPr>
          </a:p>
          <a:p>
            <a:pPr marL="0" lvl="0" indent="0" rtl="0">
              <a:spcBef>
                <a:spcPts val="0"/>
              </a:spcBef>
              <a:spcAft>
                <a:spcPts val="0"/>
              </a:spcAft>
              <a:buNone/>
            </a:pPr>
            <a:endParaRPr sz="1200" dirty="0">
              <a:solidFill>
                <a:schemeClr val="dk2"/>
              </a:solidFill>
            </a:endParaRPr>
          </a:p>
          <a:p>
            <a:pPr lvl="0"/>
            <a:r>
              <a:rPr lang="en-CA" sz="1600" dirty="0">
                <a:solidFill>
                  <a:schemeClr val="dk2"/>
                </a:solidFill>
              </a:rPr>
              <a:t>Ziyi Wu, Anil </a:t>
            </a:r>
            <a:r>
              <a:rPr lang="en-CA" sz="1600" dirty="0" err="1">
                <a:solidFill>
                  <a:schemeClr val="dk2"/>
                </a:solidFill>
              </a:rPr>
              <a:t>Kag</a:t>
            </a:r>
            <a:r>
              <a:rPr lang="en-CA" sz="1600" dirty="0">
                <a:solidFill>
                  <a:schemeClr val="dk2"/>
                </a:solidFill>
              </a:rPr>
              <a:t>, Ivan Skorokhodov,</a:t>
            </a:r>
            <a:r>
              <a:rPr lang="en-CA" altLang="zh-CN" sz="1600" dirty="0">
                <a:solidFill>
                  <a:schemeClr val="dk2"/>
                </a:solidFill>
              </a:rPr>
              <a:t> Willi Menapace,</a:t>
            </a:r>
          </a:p>
          <a:p>
            <a:pPr lvl="0"/>
            <a:r>
              <a:rPr lang="en-CA" altLang="zh-CN" sz="1600" dirty="0">
                <a:solidFill>
                  <a:schemeClr val="dk2"/>
                </a:solidFill>
              </a:rPr>
              <a:t>Ashkan Mirzaei, </a:t>
            </a:r>
            <a:r>
              <a:rPr lang="en-CA" sz="1600" dirty="0">
                <a:solidFill>
                  <a:schemeClr val="dk2"/>
                </a:solidFill>
              </a:rPr>
              <a:t>Igor </a:t>
            </a:r>
            <a:r>
              <a:rPr lang="en-CA" sz="1600" dirty="0" err="1">
                <a:solidFill>
                  <a:schemeClr val="dk2"/>
                </a:solidFill>
              </a:rPr>
              <a:t>Gilitschenski</a:t>
            </a:r>
            <a:r>
              <a:rPr lang="en-CA" sz="1600" dirty="0">
                <a:solidFill>
                  <a:schemeClr val="dk2"/>
                </a:solidFill>
              </a:rPr>
              <a:t>, Sergey </a:t>
            </a:r>
            <a:r>
              <a:rPr lang="en-CA" sz="1600" dirty="0" err="1">
                <a:solidFill>
                  <a:schemeClr val="dk2"/>
                </a:solidFill>
              </a:rPr>
              <a:t>Tulyakov</a:t>
            </a:r>
            <a:r>
              <a:rPr lang="en-CA" sz="1600" dirty="0">
                <a:solidFill>
                  <a:schemeClr val="dk2"/>
                </a:solidFill>
              </a:rPr>
              <a:t>, Aliaksandr </a:t>
            </a:r>
            <a:r>
              <a:rPr lang="en-CA" sz="1600" dirty="0" err="1">
                <a:solidFill>
                  <a:schemeClr val="dk2"/>
                </a:solidFill>
              </a:rPr>
              <a:t>Siarohin</a:t>
            </a:r>
            <a:endParaRPr lang="en-CA" sz="1600" dirty="0">
              <a:solidFill>
                <a:schemeClr val="dk2"/>
              </a:solidFill>
            </a:endParaRPr>
          </a:p>
          <a:p>
            <a:pPr marL="0" lvl="0" indent="0" rtl="0">
              <a:spcBef>
                <a:spcPts val="0"/>
              </a:spcBef>
              <a:spcAft>
                <a:spcPts val="0"/>
              </a:spcAft>
              <a:buNone/>
            </a:pPr>
            <a:endParaRPr sz="1000" dirty="0">
              <a:solidFill>
                <a:schemeClr val="dk2"/>
              </a:solidFill>
            </a:endParaRPr>
          </a:p>
          <a:p>
            <a:pPr marL="0" lvl="0" indent="0" rtl="0">
              <a:spcBef>
                <a:spcPts val="0"/>
              </a:spcBef>
              <a:spcAft>
                <a:spcPts val="0"/>
              </a:spcAft>
              <a:buNone/>
            </a:pPr>
            <a:r>
              <a:rPr lang="en" sz="1800" b="1" dirty="0">
                <a:solidFill>
                  <a:schemeClr val="dk2"/>
                </a:solidFill>
              </a:rPr>
              <a:t>NeurIPS 2025 </a:t>
            </a:r>
            <a:r>
              <a:rPr lang="en" sz="1800" b="1" dirty="0">
                <a:solidFill>
                  <a:srgbClr val="FF0000"/>
                </a:solidFill>
              </a:rPr>
              <a:t>Spotlight</a:t>
            </a:r>
          </a:p>
          <a:p>
            <a:pPr marL="0" lvl="0" indent="0" rtl="0">
              <a:spcBef>
                <a:spcPts val="0"/>
              </a:spcBef>
              <a:spcAft>
                <a:spcPts val="0"/>
              </a:spcAft>
              <a:buNone/>
            </a:pPr>
            <a:endParaRPr lang="en" sz="1000" dirty="0">
              <a:solidFill>
                <a:schemeClr val="dk2"/>
              </a:solidFill>
            </a:endParaRPr>
          </a:p>
          <a:p>
            <a:pPr lvl="0"/>
            <a:r>
              <a:rPr lang="en-US" altLang="zh-CN" sz="1800" dirty="0">
                <a:solidFill>
                  <a:schemeClr val="dk2"/>
                </a:solidFill>
              </a:rPr>
              <a:t>Website: </a:t>
            </a:r>
            <a:r>
              <a:rPr lang="en-US" altLang="zh-CN" sz="1800" dirty="0">
                <a:solidFill>
                  <a:schemeClr val="dk2"/>
                </a:solidFill>
                <a:hlinkClick r:id="rId9"/>
              </a:rPr>
              <a:t>snap-research.github.io/DenseDPO/</a:t>
            </a:r>
            <a:endParaRPr sz="1800" dirty="0">
              <a:solidFill>
                <a:schemeClr val="dk2"/>
              </a:solidFill>
            </a:endParaRPr>
          </a:p>
        </p:txBody>
      </p:sp>
      <p:pic>
        <p:nvPicPr>
          <p:cNvPr id="6" name="AGV_vUfB_VeqlLaAeRoUVhlTAgZEFzWCCjxldU5Dmuw5tOr_EnYNC1iNjf5Y5IEiTQXnN5JWEu1aTlTq6a81Dx5Fm2e0VgMk352dmg3qnOx19tybo0he9kyFC3WDzgUuOQPknSoQHw8S=s2048.png" descr="AGV_vUfB_VeqlLaAeRoUVhlTAgZEFzWCCjxldU5Dmuw5tOr_EnYNC1iNjf5Y5IEiTQXnN5JWEu1aTlTq6a81Dx5Fm2e0VgMk352dmg3qnOx19tybo0he9kyFC3WDzgUuOQPknSoQHw8S=s2048.png">
            <a:extLst>
              <a:ext uri="{FF2B5EF4-FFF2-40B4-BE49-F238E27FC236}">
                <a16:creationId xmlns:a16="http://schemas.microsoft.com/office/drawing/2014/main" id="{B93DBFAF-DBC2-4D45-1EF9-D9E97FC9AA3B}"/>
              </a:ext>
            </a:extLst>
          </p:cNvPr>
          <p:cNvPicPr>
            <a:picLocks noChangeAspect="1"/>
          </p:cNvPicPr>
          <p:nvPr/>
        </p:nvPicPr>
        <p:blipFill>
          <a:blip r:embed="rId10"/>
          <a:stretch>
            <a:fillRect/>
          </a:stretch>
        </p:blipFill>
        <p:spPr>
          <a:xfrm>
            <a:off x="7175421" y="1879439"/>
            <a:ext cx="925305" cy="925305"/>
          </a:xfrm>
          <a:prstGeom prst="rect">
            <a:avLst/>
          </a:prstGeom>
          <a:ln w="12700">
            <a:miter lim="400000"/>
          </a:ln>
        </p:spPr>
      </p:pic>
      <p:pic>
        <p:nvPicPr>
          <p:cNvPr id="7" name="AGV_vUeTxwQ3525QOV9TPmMWYsrj60gwuEJk33IGANLzTOTEGV4I5r1mOLraKFqYzYqGg9jCw5bPFstRJsNhlXV58TXvrjvg4TxFDAIzba3aV89eYtX3TkVt9JcqNxGDLjKljyGWA86Oug=s2048.jpg" descr="AGV_vUeTxwQ3525QOV9TPmMWYsrj60gwuEJk33IGANLzTOTEGV4I5r1mOLraKFqYzYqGg9jCw5bPFstRJsNhlXV58TXvrjvg4TxFDAIzba3aV89eYtX3TkVt9JcqNxGDLjKljyGWA86Oug=s2048.jpg">
            <a:extLst>
              <a:ext uri="{FF2B5EF4-FFF2-40B4-BE49-F238E27FC236}">
                <a16:creationId xmlns:a16="http://schemas.microsoft.com/office/drawing/2014/main" id="{D69152C4-4E6B-3FD9-794B-CF7B8CCF7FE6}"/>
              </a:ext>
            </a:extLst>
          </p:cNvPr>
          <p:cNvPicPr>
            <a:picLocks noChangeAspect="1"/>
          </p:cNvPicPr>
          <p:nvPr/>
        </p:nvPicPr>
        <p:blipFill>
          <a:blip r:embed="rId11"/>
          <a:stretch>
            <a:fillRect/>
          </a:stretch>
        </p:blipFill>
        <p:spPr>
          <a:xfrm>
            <a:off x="8066371" y="2008115"/>
            <a:ext cx="831329" cy="667951"/>
          </a:xfrm>
          <a:prstGeom prst="rect">
            <a:avLst/>
          </a:prstGeom>
          <a:ln w="12700">
            <a:miter lim="400000"/>
          </a:ln>
        </p:spPr>
      </p:pic>
      <p:pic>
        <p:nvPicPr>
          <p:cNvPr id="8" name="Snapchat-Logo.jpg" descr="Snapchat-Logo.jpg">
            <a:extLst>
              <a:ext uri="{FF2B5EF4-FFF2-40B4-BE49-F238E27FC236}">
                <a16:creationId xmlns:a16="http://schemas.microsoft.com/office/drawing/2014/main" id="{ED525463-CB8C-4FA0-1CCB-246BD5F19D38}"/>
              </a:ext>
            </a:extLst>
          </p:cNvPr>
          <p:cNvPicPr>
            <a:picLocks noChangeAspect="1"/>
          </p:cNvPicPr>
          <p:nvPr/>
        </p:nvPicPr>
        <p:blipFill>
          <a:blip r:embed="rId12"/>
          <a:srcRect l="20946" r="20946"/>
          <a:stretch>
            <a:fillRect/>
          </a:stretch>
        </p:blipFill>
        <p:spPr>
          <a:xfrm>
            <a:off x="6298516" y="1964036"/>
            <a:ext cx="855475" cy="828133"/>
          </a:xfrm>
          <a:prstGeom prst="rect">
            <a:avLst/>
          </a:prstGeom>
          <a:ln w="12700">
            <a:miter lim="400000"/>
          </a:ln>
        </p:spPr>
      </p:pic>
      <p:pic>
        <p:nvPicPr>
          <p:cNvPr id="9" name="Monkey-skateboard">
            <a:hlinkClick r:id="" action="ppaction://media"/>
            <a:extLst>
              <a:ext uri="{FF2B5EF4-FFF2-40B4-BE49-F238E27FC236}">
                <a16:creationId xmlns:a16="http://schemas.microsoft.com/office/drawing/2014/main" id="{FD7414D1-0677-80B0-460F-DD46357013F8}"/>
              </a:ext>
            </a:extLst>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6068761" y="3013102"/>
            <a:ext cx="2828939" cy="1591278"/>
          </a:xfrm>
          <a:prstGeom prst="rect">
            <a:avLst/>
          </a:prstGeom>
        </p:spPr>
      </p:pic>
      <p:pic>
        <p:nvPicPr>
          <p:cNvPr id="12" name="Woman-pushup-beach-subset">
            <a:hlinkClick r:id="" action="ppaction://media"/>
            <a:extLst>
              <a:ext uri="{FF2B5EF4-FFF2-40B4-BE49-F238E27FC236}">
                <a16:creationId xmlns:a16="http://schemas.microsoft.com/office/drawing/2014/main" id="{B1C4348E-F4FC-C9BA-2549-4D0203105C14}"/>
              </a:ext>
            </a:extLst>
          </p:cNvPr>
          <p:cNvPicPr>
            <a:picLocks noChangeAspect="1"/>
          </p:cNvPicPr>
          <p:nvPr>
            <a:videoFile r:link="rId4"/>
            <p:extLst>
              <p:ext uri="{DAA4B4D4-6D71-4841-9C94-3DE7FCFB9230}">
                <p14:media xmlns:p14="http://schemas.microsoft.com/office/powerpoint/2010/main" r:embed="rId3"/>
              </p:ext>
            </p:extLst>
          </p:nvPr>
        </p:nvPicPr>
        <p:blipFill>
          <a:blip r:embed="rId14">
            <a:lum bright="5000" contrast="-10000"/>
          </a:blip>
          <a:stretch>
            <a:fillRect/>
          </a:stretch>
        </p:blipFill>
        <p:spPr>
          <a:xfrm>
            <a:off x="3121811" y="3013102"/>
            <a:ext cx="2828939" cy="1591278"/>
          </a:xfrm>
          <a:prstGeom prst="rect">
            <a:avLst/>
          </a:prstGeom>
        </p:spPr>
      </p:pic>
      <p:sp>
        <p:nvSpPr>
          <p:cNvPr id="14" name="灯片编号占位符 13">
            <a:extLst>
              <a:ext uri="{FF2B5EF4-FFF2-40B4-BE49-F238E27FC236}">
                <a16:creationId xmlns:a16="http://schemas.microsoft.com/office/drawing/2014/main" id="{42AD71C7-4574-F09B-C5B7-A35C10295DD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a:t>
            </a:fld>
            <a:endParaRPr lang="en"/>
          </a:p>
        </p:txBody>
      </p:sp>
      <p:pic>
        <p:nvPicPr>
          <p:cNvPr id="16" name="图片 15">
            <a:extLst>
              <a:ext uri="{FF2B5EF4-FFF2-40B4-BE49-F238E27FC236}">
                <a16:creationId xmlns:a16="http://schemas.microsoft.com/office/drawing/2014/main" id="{D5A846B6-B2A0-0D46-C70E-CA165680B131}"/>
              </a:ext>
            </a:extLst>
          </p:cNvPr>
          <p:cNvPicPr>
            <a:picLocks noChangeAspect="1"/>
          </p:cNvPicPr>
          <p:nvPr/>
        </p:nvPicPr>
        <p:blipFill>
          <a:blip r:embed="rId15"/>
          <a:stretch>
            <a:fillRect/>
          </a:stretch>
        </p:blipFill>
        <p:spPr>
          <a:xfrm>
            <a:off x="5266937" y="1970950"/>
            <a:ext cx="820790" cy="820790"/>
          </a:xfrm>
          <a:prstGeom prst="rect">
            <a:avLst/>
          </a:prstGeom>
        </p:spPr>
      </p:pic>
      <p:pic>
        <p:nvPicPr>
          <p:cNvPr id="18" name="man-battlerope">
            <a:hlinkClick r:id="" action="ppaction://media"/>
            <a:extLst>
              <a:ext uri="{FF2B5EF4-FFF2-40B4-BE49-F238E27FC236}">
                <a16:creationId xmlns:a16="http://schemas.microsoft.com/office/drawing/2014/main" id="{874DEA38-9A7E-1AB7-B650-CF9F64166FBD}"/>
              </a:ext>
            </a:extLst>
          </p:cNvPr>
          <p:cNvPicPr>
            <a:picLocks noChangeAspect="1"/>
          </p:cNvPicPr>
          <p:nvPr>
            <a:videoFile r:link="rId6"/>
            <p:extLst>
              <p:ext uri="{DAA4B4D4-6D71-4841-9C94-3DE7FCFB9230}">
                <p14:media xmlns:p14="http://schemas.microsoft.com/office/powerpoint/2010/main" r:embed="rId5"/>
              </p:ext>
            </p:extLst>
          </p:nvPr>
        </p:nvPicPr>
        <p:blipFill>
          <a:blip r:embed="rId16"/>
          <a:stretch>
            <a:fillRect/>
          </a:stretch>
        </p:blipFill>
        <p:spPr>
          <a:xfrm>
            <a:off x="174861" y="3013102"/>
            <a:ext cx="2828939" cy="159127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42" fill="hold"/>
                                        <p:tgtEl>
                                          <p:spTgt spid="18"/>
                                        </p:tgtEl>
                                      </p:cBhvr>
                                    </p:cmd>
                                  </p:childTnLst>
                                </p:cTn>
                              </p:par>
                              <p:par>
                                <p:cTn id="7" presetID="1" presetClass="mediacall" presetSubtype="0" fill="hold" nodeType="withEffect">
                                  <p:stCondLst>
                                    <p:cond delay="0"/>
                                  </p:stCondLst>
                                  <p:childTnLst>
                                    <p:cmd type="call" cmd="playFrom(0.0)">
                                      <p:cBhvr>
                                        <p:cTn id="8" dur="5042" fill="hold"/>
                                        <p:tgtEl>
                                          <p:spTgt spid="12"/>
                                        </p:tgtEl>
                                      </p:cBhvr>
                                    </p:cmd>
                                  </p:childTnLst>
                                </p:cTn>
                              </p:par>
                              <p:par>
                                <p:cTn id="9" presetID="1" presetClass="mediacall" presetSubtype="0" fill="hold" nodeType="withEffect">
                                  <p:stCondLst>
                                    <p:cond delay="0"/>
                                  </p:stCondLst>
                                  <p:childTnLst>
                                    <p:cmd type="call" cmd="playFrom(0.0)">
                                      <p:cBhvr>
                                        <p:cTn id="10" dur="504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18"/>
                </p:tgtEl>
              </p:cMediaNode>
            </p:video>
            <p:seq concurrent="1" nextAc="seek">
              <p:cTn id="12" restart="whenNotActive" fill="hold" evtFilter="cancelBubble" nodeType="interactiveSeq">
                <p:stCondLst>
                  <p:cond evt="onClick" delay="0">
                    <p:tgtEl>
                      <p:spTgt spid="1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withEffect">
                                  <p:stCondLst>
                                    <p:cond delay="0"/>
                                  </p:stCondLst>
                                  <p:childTnLst>
                                    <p:cmd type="call" cmd="togglePause">
                                      <p:cBhvr>
                                        <p:cTn id="16" dur="1" fill="hold"/>
                                        <p:tgtEl>
                                          <p:spTgt spid="18"/>
                                        </p:tgtEl>
                                      </p:cBhvr>
                                    </p:cmd>
                                  </p:childTnLst>
                                </p:cTn>
                              </p:par>
                            </p:childTnLst>
                          </p:cTn>
                        </p:par>
                      </p:childTnLst>
                    </p:cTn>
                  </p:par>
                </p:childTnLst>
              </p:cTn>
              <p:nextCondLst>
                <p:cond evt="onClick" delay="0">
                  <p:tgtEl>
                    <p:spTgt spid="18"/>
                  </p:tgtEl>
                </p:cond>
              </p:nextCondLst>
            </p:seq>
            <p:video>
              <p:cMediaNode vol="80000">
                <p:cTn id="17" repeatCount="indefinite" fill="hold" display="0">
                  <p:stCondLst>
                    <p:cond delay="indefinite"/>
                  </p:stCondLst>
                </p:cTn>
                <p:tgtEl>
                  <p:spTgt spid="12"/>
                </p:tgtEl>
              </p:cMediaNode>
            </p:video>
            <p:seq concurrent="1" nextAc="seek">
              <p:cTn id="18" restart="whenNotActive" fill="hold" evtFilter="cancelBubble" nodeType="interactiveSeq">
                <p:stCondLst>
                  <p:cond evt="onClick" delay="0">
                    <p:tgtEl>
                      <p:spTgt spid="1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withEffect">
                                  <p:stCondLst>
                                    <p:cond delay="0"/>
                                  </p:stCondLst>
                                  <p:childTnLst>
                                    <p:cmd type="call" cmd="togglePause">
                                      <p:cBhvr>
                                        <p:cTn id="22" dur="1" fill="hold"/>
                                        <p:tgtEl>
                                          <p:spTgt spid="12"/>
                                        </p:tgtEl>
                                      </p:cBhvr>
                                    </p:cmd>
                                  </p:childTnLst>
                                </p:cTn>
                              </p:par>
                            </p:childTnLst>
                          </p:cTn>
                        </p:par>
                      </p:childTnLst>
                    </p:cTn>
                  </p:par>
                </p:childTnLst>
              </p:cTn>
              <p:nextCondLst>
                <p:cond evt="onClick" delay="0">
                  <p:tgtEl>
                    <p:spTgt spid="12"/>
                  </p:tgtEl>
                </p:cond>
              </p:nextCondLst>
            </p:seq>
            <p:video>
              <p:cMediaNode vol="80000">
                <p:cTn id="23" repeatCount="indefinite" fill="hold" display="0">
                  <p:stCondLst>
                    <p:cond delay="indefinite"/>
                  </p:stCondLst>
                </p:cTn>
                <p:tgtEl>
                  <p:spTgt spid="9"/>
                </p:tgtEl>
              </p:cMediaNode>
            </p:video>
            <p:seq concurrent="1" nextAc="seek">
              <p:cTn id="24" restart="whenNotActive" fill="hold" evtFilter="cancelBubble" nodeType="interactiveSeq">
                <p:stCondLst>
                  <p:cond evt="onClick" delay="0">
                    <p:tgtEl>
                      <p:spTgt spid="9"/>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withEffect">
                                  <p:stCondLst>
                                    <p:cond delay="0"/>
                                  </p:stCondLst>
                                  <p:childTnLst>
                                    <p:cmd type="call" cmd="togglePause">
                                      <p:cBhvr>
                                        <p:cTn id="28"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Shape 171"/>
        <p:cNvGrpSpPr/>
        <p:nvPr/>
      </p:nvGrpSpPr>
      <p:grpSpPr>
        <a:xfrm>
          <a:off x="0" y="0"/>
          <a:ext cx="0" cy="0"/>
          <a:chOff x="0" y="0"/>
          <a:chExt cx="0" cy="0"/>
        </a:xfrm>
      </p:grpSpPr>
      <p:sp>
        <p:nvSpPr>
          <p:cNvPr id="172" name="Google Shape;172;p24"/>
          <p:cNvSpPr txBox="1"/>
          <p:nvPr/>
        </p:nvSpPr>
        <p:spPr>
          <a:xfrm>
            <a:off x="493725" y="179200"/>
            <a:ext cx="7995300" cy="44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chemeClr val="dk2"/>
                </a:solidFill>
              </a:rPr>
              <a:t>DPO on Diffusion Models (DMs)</a:t>
            </a:r>
            <a:endParaRPr sz="2400" b="1">
              <a:solidFill>
                <a:schemeClr val="dk2"/>
              </a:solidFill>
            </a:endParaRPr>
          </a:p>
        </p:txBody>
      </p:sp>
      <p:sp>
        <p:nvSpPr>
          <p:cNvPr id="173" name="Google Shape;173;p24"/>
          <p:cNvSpPr txBox="1"/>
          <p:nvPr/>
        </p:nvSpPr>
        <p:spPr>
          <a:xfrm>
            <a:off x="493725" y="722000"/>
            <a:ext cx="8503200" cy="2802900"/>
          </a:xfrm>
          <a:prstGeom prst="rect">
            <a:avLst/>
          </a:prstGeom>
          <a:noFill/>
          <a:ln>
            <a:noFill/>
          </a:ln>
        </p:spPr>
        <p:txBody>
          <a:bodyPr spcFirstLastPara="1" wrap="square" lIns="91425" tIns="91425" rIns="91425" bIns="91425" anchor="t" anchorCtr="0">
            <a:noAutofit/>
          </a:bodyPr>
          <a:lstStyle/>
          <a:p>
            <a:pPr marL="114300" lvl="0" algn="l" rtl="0">
              <a:lnSpc>
                <a:spcPct val="150000"/>
              </a:lnSpc>
              <a:spcBef>
                <a:spcPts val="0"/>
              </a:spcBef>
              <a:spcAft>
                <a:spcPts val="0"/>
              </a:spcAft>
              <a:buClr>
                <a:schemeClr val="dk2"/>
              </a:buClr>
              <a:buSzPts val="1800"/>
            </a:pPr>
            <a:r>
              <a:rPr lang="en" sz="1800" dirty="0">
                <a:solidFill>
                  <a:schemeClr val="dk2"/>
                </a:solidFill>
              </a:rPr>
              <a:t>In DM, log-likelihood is related to denoising loss (ELBO)</a:t>
            </a:r>
          </a:p>
          <a:p>
            <a:pPr marL="400050" lvl="0" indent="-285750" algn="l" rtl="0">
              <a:lnSpc>
                <a:spcPct val="150000"/>
              </a:lnSpc>
              <a:spcBef>
                <a:spcPts val="0"/>
              </a:spcBef>
              <a:spcAft>
                <a:spcPts val="0"/>
              </a:spcAft>
              <a:buClr>
                <a:schemeClr val="dk2"/>
              </a:buClr>
              <a:buSzPts val="1800"/>
              <a:buFont typeface="Arial" panose="020B0604020202020204" pitchFamily="34" charset="0"/>
              <a:buChar char="•"/>
            </a:pPr>
            <a:r>
              <a:rPr lang="en" sz="1800" dirty="0">
                <a:solidFill>
                  <a:schemeClr val="dk2"/>
                </a:solidFill>
              </a:rPr>
              <a:t>DPO loss → minimize denoising loss on winning data, maximizing losing</a:t>
            </a:r>
            <a:endParaRPr sz="1800" dirty="0">
              <a:solidFill>
                <a:schemeClr val="dk2"/>
              </a:solidFill>
            </a:endParaRPr>
          </a:p>
        </p:txBody>
      </p:sp>
      <p:grpSp>
        <p:nvGrpSpPr>
          <p:cNvPr id="3" name="组合 2">
            <a:extLst>
              <a:ext uri="{FF2B5EF4-FFF2-40B4-BE49-F238E27FC236}">
                <a16:creationId xmlns:a16="http://schemas.microsoft.com/office/drawing/2014/main" id="{FDF1CEEC-B272-D13E-0DAB-8E2EDB538BC6}"/>
              </a:ext>
            </a:extLst>
          </p:cNvPr>
          <p:cNvGrpSpPr/>
          <p:nvPr/>
        </p:nvGrpSpPr>
        <p:grpSpPr>
          <a:xfrm>
            <a:off x="903038" y="1751831"/>
            <a:ext cx="7176675" cy="1212576"/>
            <a:chOff x="903038" y="1959000"/>
            <a:chExt cx="7176675" cy="1212576"/>
          </a:xfrm>
        </p:grpSpPr>
        <p:pic>
          <p:nvPicPr>
            <p:cNvPr id="174" name="Google Shape;174;p24"/>
            <p:cNvPicPr preferRelativeResize="0"/>
            <p:nvPr/>
          </p:nvPicPr>
          <p:blipFill>
            <a:blip r:embed="rId3">
              <a:alphaModFix/>
            </a:blip>
            <a:stretch>
              <a:fillRect/>
            </a:stretch>
          </p:blipFill>
          <p:spPr>
            <a:xfrm>
              <a:off x="903038" y="2426526"/>
              <a:ext cx="7176675" cy="745050"/>
            </a:xfrm>
            <a:prstGeom prst="rect">
              <a:avLst/>
            </a:prstGeom>
            <a:noFill/>
            <a:ln>
              <a:noFill/>
            </a:ln>
          </p:spPr>
        </p:pic>
        <p:sp>
          <p:nvSpPr>
            <p:cNvPr id="175" name="Google Shape;175;p24"/>
            <p:cNvSpPr txBox="1"/>
            <p:nvPr/>
          </p:nvSpPr>
          <p:spPr>
            <a:xfrm>
              <a:off x="3993575" y="1959000"/>
              <a:ext cx="1635000" cy="390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800" dirty="0">
                  <a:solidFill>
                    <a:schemeClr val="dk2"/>
                  </a:solidFill>
                </a:rPr>
                <a:t>Image / video</a:t>
              </a:r>
              <a:endParaRPr sz="1800" dirty="0">
                <a:solidFill>
                  <a:schemeClr val="dk2"/>
                </a:solidFill>
              </a:endParaRPr>
            </a:p>
          </p:txBody>
        </p:sp>
        <p:cxnSp>
          <p:nvCxnSpPr>
            <p:cNvPr id="176" name="Google Shape;176;p24"/>
            <p:cNvCxnSpPr>
              <a:stCxn id="175" idx="2"/>
            </p:cNvCxnSpPr>
            <p:nvPr/>
          </p:nvCxnSpPr>
          <p:spPr>
            <a:xfrm>
              <a:off x="4811075" y="2349900"/>
              <a:ext cx="430800" cy="164400"/>
            </a:xfrm>
            <a:prstGeom prst="straightConnector1">
              <a:avLst/>
            </a:prstGeom>
            <a:noFill/>
            <a:ln w="28575" cap="flat" cmpd="sng">
              <a:solidFill>
                <a:schemeClr val="dk2"/>
              </a:solidFill>
              <a:prstDash val="solid"/>
              <a:round/>
              <a:headEnd type="none" w="med" len="med"/>
              <a:tailEnd type="triangle" w="med" len="med"/>
            </a:ln>
          </p:spPr>
        </p:cxnSp>
        <p:sp>
          <p:nvSpPr>
            <p:cNvPr id="177" name="Google Shape;177;p24"/>
            <p:cNvSpPr txBox="1"/>
            <p:nvPr/>
          </p:nvSpPr>
          <p:spPr>
            <a:xfrm>
              <a:off x="5515425" y="1959000"/>
              <a:ext cx="1090500" cy="390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800">
                  <a:solidFill>
                    <a:schemeClr val="dk2"/>
                  </a:solidFill>
                </a:rPr>
                <a:t>text</a:t>
              </a:r>
              <a:endParaRPr sz="1800">
                <a:solidFill>
                  <a:schemeClr val="dk2"/>
                </a:solidFill>
              </a:endParaRPr>
            </a:p>
          </p:txBody>
        </p:sp>
        <p:cxnSp>
          <p:nvCxnSpPr>
            <p:cNvPr id="178" name="Google Shape;178;p24"/>
            <p:cNvCxnSpPr>
              <a:stCxn id="177" idx="2"/>
            </p:cNvCxnSpPr>
            <p:nvPr/>
          </p:nvCxnSpPr>
          <p:spPr>
            <a:xfrm flipH="1">
              <a:off x="5628675" y="2349900"/>
              <a:ext cx="432000" cy="164400"/>
            </a:xfrm>
            <a:prstGeom prst="straightConnector1">
              <a:avLst/>
            </a:prstGeom>
            <a:noFill/>
            <a:ln w="28575" cap="flat" cmpd="sng">
              <a:solidFill>
                <a:schemeClr val="dk2"/>
              </a:solidFill>
              <a:prstDash val="solid"/>
              <a:round/>
              <a:headEnd type="none" w="med" len="med"/>
              <a:tailEnd type="triangle" w="med" len="med"/>
            </a:ln>
          </p:spPr>
        </p:cxnSp>
      </p:grpSp>
      <p:sp>
        <p:nvSpPr>
          <p:cNvPr id="2" name="灯片编号占位符 1">
            <a:extLst>
              <a:ext uri="{FF2B5EF4-FFF2-40B4-BE49-F238E27FC236}">
                <a16:creationId xmlns:a16="http://schemas.microsoft.com/office/drawing/2014/main" id="{04626770-C9B3-46E8-C702-4CA93D2215A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grpSp>
        <p:nvGrpSpPr>
          <p:cNvPr id="5" name="组合 4">
            <a:extLst>
              <a:ext uri="{FF2B5EF4-FFF2-40B4-BE49-F238E27FC236}">
                <a16:creationId xmlns:a16="http://schemas.microsoft.com/office/drawing/2014/main" id="{4BFDCE5E-C667-F345-7B9B-46D7C09394FB}"/>
              </a:ext>
            </a:extLst>
          </p:cNvPr>
          <p:cNvGrpSpPr/>
          <p:nvPr/>
        </p:nvGrpSpPr>
        <p:grpSpPr>
          <a:xfrm>
            <a:off x="1687125" y="3156081"/>
            <a:ext cx="5608499" cy="1586975"/>
            <a:chOff x="1687125" y="3156081"/>
            <a:chExt cx="5608499" cy="1586975"/>
          </a:xfrm>
        </p:grpSpPr>
        <p:pic>
          <p:nvPicPr>
            <p:cNvPr id="179" name="Google Shape;179;p24"/>
            <p:cNvPicPr preferRelativeResize="0"/>
            <p:nvPr/>
          </p:nvPicPr>
          <p:blipFill>
            <a:blip r:embed="rId4">
              <a:alphaModFix/>
            </a:blip>
            <a:stretch>
              <a:fillRect/>
            </a:stretch>
          </p:blipFill>
          <p:spPr>
            <a:xfrm>
              <a:off x="1687125" y="3156081"/>
              <a:ext cx="5608499" cy="1586975"/>
            </a:xfrm>
            <a:prstGeom prst="rect">
              <a:avLst/>
            </a:prstGeom>
            <a:noFill/>
            <a:ln>
              <a:noFill/>
            </a:ln>
          </p:spPr>
        </p:pic>
        <p:sp>
          <p:nvSpPr>
            <p:cNvPr id="4" name="矩形 3">
              <a:extLst>
                <a:ext uri="{FF2B5EF4-FFF2-40B4-BE49-F238E27FC236}">
                  <a16:creationId xmlns:a16="http://schemas.microsoft.com/office/drawing/2014/main" id="{C0EB2744-163B-6879-D197-9EA926688237}"/>
                </a:ext>
              </a:extLst>
            </p:cNvPr>
            <p:cNvSpPr/>
            <p:nvPr/>
          </p:nvSpPr>
          <p:spPr>
            <a:xfrm>
              <a:off x="6729413" y="4307681"/>
              <a:ext cx="548700" cy="4353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5"/>
          <p:cNvSpPr txBox="1"/>
          <p:nvPr/>
        </p:nvSpPr>
        <p:spPr>
          <a:xfrm>
            <a:off x="493725" y="179200"/>
            <a:ext cx="7995300" cy="44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solidFill>
                  <a:schemeClr val="dk2"/>
                </a:solidFill>
              </a:rPr>
              <a:t>VanillaDPO for Video Diffusion</a:t>
            </a:r>
            <a:endParaRPr sz="2400" b="1" dirty="0">
              <a:solidFill>
                <a:schemeClr val="dk2"/>
              </a:solidFill>
            </a:endParaRPr>
          </a:p>
        </p:txBody>
      </p:sp>
      <p:sp>
        <p:nvSpPr>
          <p:cNvPr id="185" name="Google Shape;185;p25"/>
          <p:cNvSpPr txBox="1"/>
          <p:nvPr/>
        </p:nvSpPr>
        <p:spPr>
          <a:xfrm>
            <a:off x="493725" y="722000"/>
            <a:ext cx="8503200" cy="801900"/>
          </a:xfrm>
          <a:prstGeom prst="rect">
            <a:avLst/>
          </a:prstGeom>
          <a:noFill/>
          <a:ln>
            <a:noFill/>
          </a:ln>
        </p:spPr>
        <p:txBody>
          <a:bodyPr spcFirstLastPara="1" wrap="square" lIns="91425" tIns="91425" rIns="91425" bIns="91425" anchor="t" anchorCtr="0">
            <a:noAutofit/>
          </a:bodyPr>
          <a:lstStyle/>
          <a:p>
            <a:pPr marL="114300" lvl="0" algn="l" rtl="0">
              <a:lnSpc>
                <a:spcPct val="150000"/>
              </a:lnSpc>
              <a:spcBef>
                <a:spcPts val="0"/>
              </a:spcBef>
              <a:spcAft>
                <a:spcPts val="0"/>
              </a:spcAft>
              <a:buClr>
                <a:schemeClr val="dk2"/>
              </a:buClr>
              <a:buSzPts val="1800"/>
            </a:pPr>
            <a:r>
              <a:rPr lang="en" sz="1800" dirty="0">
                <a:solidFill>
                  <a:schemeClr val="dk2"/>
                </a:solidFill>
              </a:rPr>
              <a:t>Prev DPO papers are mostly on image diffusion</a:t>
            </a:r>
            <a:endParaRPr sz="1800" dirty="0">
              <a:solidFill>
                <a:schemeClr val="dk2"/>
              </a:solidFill>
            </a:endParaRPr>
          </a:p>
          <a:p>
            <a:pPr marL="400050" lvl="0" indent="-285750" algn="l" rtl="0">
              <a:lnSpc>
                <a:spcPct val="150000"/>
              </a:lnSpc>
              <a:spcBef>
                <a:spcPts val="0"/>
              </a:spcBef>
              <a:spcAft>
                <a:spcPts val="0"/>
              </a:spcAft>
              <a:buClr>
                <a:schemeClr val="dk2"/>
              </a:buClr>
              <a:buSzPts val="1800"/>
              <a:buFont typeface="Arial" panose="020B0604020202020204" pitchFamily="34" charset="0"/>
              <a:buChar char="•"/>
            </a:pPr>
            <a:r>
              <a:rPr lang="en" sz="1800" dirty="0">
                <a:solidFill>
                  <a:schemeClr val="dk2"/>
                </a:solidFill>
              </a:rPr>
              <a:t>Let’s label human preference on video pairs and do </a:t>
            </a:r>
            <a:r>
              <a:rPr lang="en" sz="1800" dirty="0">
                <a:solidFill>
                  <a:srgbClr val="FF0000"/>
                </a:solidFill>
              </a:rPr>
              <a:t>video DPO</a:t>
            </a:r>
            <a:endParaRPr sz="1800" dirty="0">
              <a:solidFill>
                <a:srgbClr val="FF0000"/>
              </a:solidFill>
            </a:endParaRPr>
          </a:p>
        </p:txBody>
      </p:sp>
      <p:sp>
        <p:nvSpPr>
          <p:cNvPr id="2" name="灯片编号占位符 1">
            <a:extLst>
              <a:ext uri="{FF2B5EF4-FFF2-40B4-BE49-F238E27FC236}">
                <a16:creationId xmlns:a16="http://schemas.microsoft.com/office/drawing/2014/main" id="{9C6D8027-DA3A-06BF-3280-BC082608178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sp>
        <p:nvSpPr>
          <p:cNvPr id="5" name="Google Shape;192;p26">
            <a:extLst>
              <a:ext uri="{FF2B5EF4-FFF2-40B4-BE49-F238E27FC236}">
                <a16:creationId xmlns:a16="http://schemas.microsoft.com/office/drawing/2014/main" id="{EDE4B150-C19F-E967-266C-8D1D1BC50B75}"/>
              </a:ext>
            </a:extLst>
          </p:cNvPr>
          <p:cNvSpPr txBox="1"/>
          <p:nvPr/>
        </p:nvSpPr>
        <p:spPr>
          <a:xfrm>
            <a:off x="493725" y="4781150"/>
            <a:ext cx="5305500" cy="343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dirty="0">
                <a:solidFill>
                  <a:srgbClr val="595959"/>
                </a:solidFill>
              </a:rPr>
              <a:t>[1] Diffusion-DPO: https://arxiv.org/pdf/2311.12908</a:t>
            </a:r>
            <a:endParaRPr sz="1000" dirty="0">
              <a:solidFill>
                <a:srgbClr val="595959"/>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3">
          <a:extLst>
            <a:ext uri="{FF2B5EF4-FFF2-40B4-BE49-F238E27FC236}">
              <a16:creationId xmlns:a16="http://schemas.microsoft.com/office/drawing/2014/main" id="{9275DFFB-C08A-B176-E5CC-A58B9C03DA9A}"/>
            </a:ext>
          </a:extLst>
        </p:cNvPr>
        <p:cNvGrpSpPr/>
        <p:nvPr/>
      </p:nvGrpSpPr>
      <p:grpSpPr>
        <a:xfrm>
          <a:off x="0" y="0"/>
          <a:ext cx="0" cy="0"/>
          <a:chOff x="0" y="0"/>
          <a:chExt cx="0" cy="0"/>
        </a:xfrm>
      </p:grpSpPr>
      <p:sp>
        <p:nvSpPr>
          <p:cNvPr id="184" name="Google Shape;184;p25">
            <a:extLst>
              <a:ext uri="{FF2B5EF4-FFF2-40B4-BE49-F238E27FC236}">
                <a16:creationId xmlns:a16="http://schemas.microsoft.com/office/drawing/2014/main" id="{A804E8E8-3F11-0B6E-AEFA-FBD0E64B422F}"/>
              </a:ext>
            </a:extLst>
          </p:cNvPr>
          <p:cNvSpPr txBox="1"/>
          <p:nvPr/>
        </p:nvSpPr>
        <p:spPr>
          <a:xfrm>
            <a:off x="493725" y="179200"/>
            <a:ext cx="7995300" cy="44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solidFill>
                  <a:schemeClr val="dk2"/>
                </a:solidFill>
              </a:rPr>
              <a:t>VanillaDPO for Video Diffusion</a:t>
            </a:r>
            <a:endParaRPr sz="2400" b="1" dirty="0">
              <a:solidFill>
                <a:schemeClr val="dk2"/>
              </a:solidFill>
            </a:endParaRPr>
          </a:p>
        </p:txBody>
      </p:sp>
      <p:sp>
        <p:nvSpPr>
          <p:cNvPr id="185" name="Google Shape;185;p25">
            <a:extLst>
              <a:ext uri="{FF2B5EF4-FFF2-40B4-BE49-F238E27FC236}">
                <a16:creationId xmlns:a16="http://schemas.microsoft.com/office/drawing/2014/main" id="{483DAE23-86DC-0B39-06A1-F81FEA526C19}"/>
              </a:ext>
            </a:extLst>
          </p:cNvPr>
          <p:cNvSpPr txBox="1"/>
          <p:nvPr/>
        </p:nvSpPr>
        <p:spPr>
          <a:xfrm>
            <a:off x="493725" y="722000"/>
            <a:ext cx="8503200" cy="801900"/>
          </a:xfrm>
          <a:prstGeom prst="rect">
            <a:avLst/>
          </a:prstGeom>
          <a:noFill/>
          <a:ln>
            <a:noFill/>
          </a:ln>
        </p:spPr>
        <p:txBody>
          <a:bodyPr spcFirstLastPara="1" wrap="square" lIns="91425" tIns="91425" rIns="91425" bIns="91425" anchor="t" anchorCtr="0">
            <a:noAutofit/>
          </a:bodyPr>
          <a:lstStyle/>
          <a:p>
            <a:pPr marL="114300" lvl="0" algn="l" rtl="0">
              <a:lnSpc>
                <a:spcPct val="150000"/>
              </a:lnSpc>
              <a:spcBef>
                <a:spcPts val="0"/>
              </a:spcBef>
              <a:spcAft>
                <a:spcPts val="0"/>
              </a:spcAft>
              <a:buClr>
                <a:schemeClr val="dk2"/>
              </a:buClr>
              <a:buSzPts val="1800"/>
            </a:pPr>
            <a:r>
              <a:rPr lang="en" sz="1800" dirty="0">
                <a:solidFill>
                  <a:schemeClr val="dk2"/>
                </a:solidFill>
              </a:rPr>
              <a:t>Prev DPO papers are mostly on image diffusion</a:t>
            </a:r>
            <a:endParaRPr sz="1800" dirty="0">
              <a:solidFill>
                <a:schemeClr val="dk2"/>
              </a:solidFill>
            </a:endParaRPr>
          </a:p>
          <a:p>
            <a:pPr marL="400050" lvl="0" indent="-285750" algn="l" rtl="0">
              <a:lnSpc>
                <a:spcPct val="150000"/>
              </a:lnSpc>
              <a:spcBef>
                <a:spcPts val="0"/>
              </a:spcBef>
              <a:spcAft>
                <a:spcPts val="0"/>
              </a:spcAft>
              <a:buClr>
                <a:schemeClr val="dk2"/>
              </a:buClr>
              <a:buSzPts val="1800"/>
              <a:buFont typeface="Arial" panose="020B0604020202020204" pitchFamily="34" charset="0"/>
              <a:buChar char="•"/>
            </a:pPr>
            <a:r>
              <a:rPr lang="en" sz="1800" dirty="0">
                <a:solidFill>
                  <a:schemeClr val="dk2"/>
                </a:solidFill>
              </a:rPr>
              <a:t>Let’s label human preference on video pairs and do </a:t>
            </a:r>
            <a:r>
              <a:rPr lang="en" sz="1800" dirty="0">
                <a:solidFill>
                  <a:srgbClr val="FF0000"/>
                </a:solidFill>
              </a:rPr>
              <a:t>video DPO</a:t>
            </a:r>
            <a:endParaRPr sz="1800" dirty="0">
              <a:solidFill>
                <a:srgbClr val="FF0000"/>
              </a:solidFill>
            </a:endParaRPr>
          </a:p>
        </p:txBody>
      </p:sp>
      <p:sp>
        <p:nvSpPr>
          <p:cNvPr id="2" name="灯片编号占位符 1">
            <a:extLst>
              <a:ext uri="{FF2B5EF4-FFF2-40B4-BE49-F238E27FC236}">
                <a16:creationId xmlns:a16="http://schemas.microsoft.com/office/drawing/2014/main" id="{7F891EB3-C5B3-93F7-3937-E891306D93E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sp>
        <p:nvSpPr>
          <p:cNvPr id="5" name="Google Shape;192;p26">
            <a:extLst>
              <a:ext uri="{FF2B5EF4-FFF2-40B4-BE49-F238E27FC236}">
                <a16:creationId xmlns:a16="http://schemas.microsoft.com/office/drawing/2014/main" id="{CFE43440-1AF6-A395-CC8F-1F6F0A8955BA}"/>
              </a:ext>
            </a:extLst>
          </p:cNvPr>
          <p:cNvSpPr txBox="1"/>
          <p:nvPr/>
        </p:nvSpPr>
        <p:spPr>
          <a:xfrm>
            <a:off x="493725" y="4781150"/>
            <a:ext cx="5305500" cy="343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dirty="0">
                <a:solidFill>
                  <a:srgbClr val="595959"/>
                </a:solidFill>
              </a:rPr>
              <a:t>[1] Diffusion-DPO: https://arxiv.org/pdf/2311.12908</a:t>
            </a:r>
            <a:endParaRPr sz="1000" dirty="0">
              <a:solidFill>
                <a:srgbClr val="595959"/>
              </a:solidFill>
            </a:endParaRPr>
          </a:p>
        </p:txBody>
      </p:sp>
      <p:sp>
        <p:nvSpPr>
          <p:cNvPr id="6" name="Google Shape;193;p26">
            <a:extLst>
              <a:ext uri="{FF2B5EF4-FFF2-40B4-BE49-F238E27FC236}">
                <a16:creationId xmlns:a16="http://schemas.microsoft.com/office/drawing/2014/main" id="{932187E5-3132-1FAB-843F-08CFC9B458B8}"/>
              </a:ext>
            </a:extLst>
          </p:cNvPr>
          <p:cNvSpPr txBox="1"/>
          <p:nvPr/>
        </p:nvSpPr>
        <p:spPr>
          <a:xfrm>
            <a:off x="1551450" y="1720070"/>
            <a:ext cx="6041100" cy="390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dirty="0">
                <a:solidFill>
                  <a:schemeClr val="dk2"/>
                </a:solidFill>
              </a:rPr>
              <a:t>Prompt: “</a:t>
            </a:r>
            <a:r>
              <a:rPr lang="en" sz="1800" i="1" dirty="0">
                <a:solidFill>
                  <a:schemeClr val="dk2"/>
                </a:solidFill>
              </a:rPr>
              <a:t>a woman doing leg exercise on a mat</a:t>
            </a:r>
            <a:r>
              <a:rPr lang="en" sz="1800" dirty="0">
                <a:solidFill>
                  <a:schemeClr val="dk2"/>
                </a:solidFill>
              </a:rPr>
              <a:t>”</a:t>
            </a:r>
            <a:endParaRPr sz="1800" dirty="0">
              <a:solidFill>
                <a:schemeClr val="dk2"/>
              </a:solidFill>
            </a:endParaRPr>
          </a:p>
        </p:txBody>
      </p:sp>
      <p:pic>
        <p:nvPicPr>
          <p:cNvPr id="10" name="vanilla_dpo_slow_re">
            <a:hlinkClick r:id="" action="ppaction://media"/>
            <a:extLst>
              <a:ext uri="{FF2B5EF4-FFF2-40B4-BE49-F238E27FC236}">
                <a16:creationId xmlns:a16="http://schemas.microsoft.com/office/drawing/2014/main" id="{D30FD3C0-2B8B-C541-AD95-5BD8F6955D2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21774" y="2202232"/>
            <a:ext cx="3769600" cy="2120400"/>
          </a:xfrm>
          <a:prstGeom prst="rect">
            <a:avLst/>
          </a:prstGeom>
        </p:spPr>
      </p:pic>
      <p:pic>
        <p:nvPicPr>
          <p:cNvPr id="11" name="vanilla_dpo_motion_038_re">
            <a:hlinkClick r:id="" action="ppaction://media"/>
            <a:extLst>
              <a:ext uri="{FF2B5EF4-FFF2-40B4-BE49-F238E27FC236}">
                <a16:creationId xmlns:a16="http://schemas.microsoft.com/office/drawing/2014/main" id="{19D139A7-5BF6-6BD8-1D3D-0D65C5F3EC95}"/>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4652627" y="2202232"/>
            <a:ext cx="3769600" cy="2120400"/>
          </a:xfrm>
          <a:prstGeom prst="rect">
            <a:avLst/>
          </a:prstGeom>
        </p:spPr>
      </p:pic>
    </p:spTree>
    <p:extLst>
      <p:ext uri="{BB962C8B-B14F-4D97-AF65-F5344CB8AC3E}">
        <p14:creationId xmlns:p14="http://schemas.microsoft.com/office/powerpoint/2010/main" val="3585361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2" fill="hold"/>
                                        <p:tgtEl>
                                          <p:spTgt spid="10"/>
                                        </p:tgtEl>
                                      </p:cBhvr>
                                    </p:cmd>
                                  </p:childTnLst>
                                </p:cTn>
                              </p:par>
                              <p:par>
                                <p:cTn id="7" presetID="1" presetClass="mediacall" presetSubtype="0" fill="hold" nodeType="withEffect">
                                  <p:stCondLst>
                                    <p:cond delay="0"/>
                                  </p:stCondLst>
                                  <p:childTnLst>
                                    <p:cmd type="call" cmd="playFrom(0.0)">
                                      <p:cBhvr>
                                        <p:cTn id="8" dur="504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10"/>
                                        </p:tgtEl>
                                      </p:cBhvr>
                                    </p:cmd>
                                  </p:childTnLst>
                                </p:cTn>
                              </p:par>
                            </p:childTnLst>
                          </p:cTn>
                        </p:par>
                      </p:childTnLst>
                    </p:cTn>
                  </p:par>
                </p:childTnLst>
              </p:cTn>
              <p:nextCondLst>
                <p:cond evt="onClick" delay="0">
                  <p:tgtEl>
                    <p:spTgt spid="10"/>
                  </p:tgtEl>
                </p:cond>
              </p:nextCondLst>
            </p:seq>
            <p:video>
              <p:cMediaNode vol="80000">
                <p:cTn id="14" fill="hold" display="0">
                  <p:stCondLst>
                    <p:cond delay="indefinite"/>
                  </p:stCondLst>
                </p:cTn>
                <p:tgtEl>
                  <p:spTgt spid="10"/>
                </p:tgtEl>
              </p:cMediaNode>
            </p:video>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withEffect">
                                  <p:stCondLst>
                                    <p:cond delay="0"/>
                                  </p:stCondLst>
                                  <p:childTnLst>
                                    <p:cmd type="call" cmd="togglePause">
                                      <p:cBhvr>
                                        <p:cTn id="19" dur="1" fill="hold"/>
                                        <p:tgtEl>
                                          <p:spTgt spid="11"/>
                                        </p:tgtEl>
                                      </p:cBhvr>
                                    </p:cmd>
                                  </p:childTnLst>
                                </p:cTn>
                              </p:par>
                            </p:childTnLst>
                          </p:cTn>
                        </p:par>
                      </p:childTnLst>
                    </p:cTn>
                  </p:par>
                </p:childTnLst>
              </p:cTn>
              <p:nextCondLst>
                <p:cond evt="onClick" delay="0">
                  <p:tgtEl>
                    <p:spTgt spid="11"/>
                  </p:tgtEl>
                </p:cond>
              </p:nextCondLst>
            </p:seq>
            <p:video>
              <p:cMediaNode vol="80000">
                <p:cTn id="20" fill="hold" display="0">
                  <p:stCondLst>
                    <p:cond delay="indefinite"/>
                  </p:stCondLst>
                </p:cTn>
                <p:tgtEl>
                  <p:spTgt spid="11"/>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7"/>
          <p:cNvSpPr txBox="1"/>
          <p:nvPr/>
        </p:nvSpPr>
        <p:spPr>
          <a:xfrm>
            <a:off x="493725" y="179200"/>
            <a:ext cx="7995300" cy="44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solidFill>
                  <a:schemeClr val="dk2"/>
                </a:solidFill>
              </a:rPr>
              <a:t>VanillaDPO for Video Diffusion</a:t>
            </a:r>
            <a:endParaRPr sz="2400" b="1" dirty="0">
              <a:solidFill>
                <a:schemeClr val="dk2"/>
              </a:solidFill>
            </a:endParaRPr>
          </a:p>
        </p:txBody>
      </p:sp>
      <p:sp>
        <p:nvSpPr>
          <p:cNvPr id="2" name="灯片编号占位符 1">
            <a:extLst>
              <a:ext uri="{FF2B5EF4-FFF2-40B4-BE49-F238E27FC236}">
                <a16:creationId xmlns:a16="http://schemas.microsoft.com/office/drawing/2014/main" id="{7469BDF0-643C-3865-FD3C-5534C07E70C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a:p>
        </p:txBody>
      </p:sp>
      <p:sp>
        <p:nvSpPr>
          <p:cNvPr id="3" name="Google Shape;210;p28">
            <a:extLst>
              <a:ext uri="{FF2B5EF4-FFF2-40B4-BE49-F238E27FC236}">
                <a16:creationId xmlns:a16="http://schemas.microsoft.com/office/drawing/2014/main" id="{FD896151-D5F5-5624-0100-C2B0BAF04250}"/>
              </a:ext>
            </a:extLst>
          </p:cNvPr>
          <p:cNvSpPr txBox="1"/>
          <p:nvPr/>
        </p:nvSpPr>
        <p:spPr>
          <a:xfrm>
            <a:off x="2129806" y="1604999"/>
            <a:ext cx="5302145" cy="34308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dirty="0">
                <a:solidFill>
                  <a:schemeClr val="dk2"/>
                </a:solidFill>
              </a:rPr>
              <a:t>Prompt: “</a:t>
            </a:r>
            <a:r>
              <a:rPr lang="en" sz="1800" i="1" dirty="0">
                <a:solidFill>
                  <a:schemeClr val="dk2"/>
                </a:solidFill>
              </a:rPr>
              <a:t>a woman doing leg exercise on a mat</a:t>
            </a:r>
            <a:r>
              <a:rPr lang="en" sz="1800" dirty="0">
                <a:solidFill>
                  <a:schemeClr val="dk2"/>
                </a:solidFill>
              </a:rPr>
              <a:t>”</a:t>
            </a:r>
            <a:endParaRPr sz="1800" dirty="0">
              <a:solidFill>
                <a:schemeClr val="dk2"/>
              </a:solidFill>
            </a:endParaRPr>
          </a:p>
        </p:txBody>
      </p:sp>
      <p:pic>
        <p:nvPicPr>
          <p:cNvPr id="5" name="Google Shape;211;p28">
            <a:extLst>
              <a:ext uri="{FF2B5EF4-FFF2-40B4-BE49-F238E27FC236}">
                <a16:creationId xmlns:a16="http://schemas.microsoft.com/office/drawing/2014/main" id="{6357F278-03D2-60A6-64F4-5A1CA6CFEE69}"/>
              </a:ext>
            </a:extLst>
          </p:cNvPr>
          <p:cNvPicPr preferRelativeResize="0"/>
          <p:nvPr/>
        </p:nvPicPr>
        <p:blipFill>
          <a:blip r:embed="rId3">
            <a:alphaModFix/>
          </a:blip>
          <a:stretch>
            <a:fillRect/>
          </a:stretch>
        </p:blipFill>
        <p:spPr>
          <a:xfrm>
            <a:off x="730731" y="2016063"/>
            <a:ext cx="7663761" cy="1418480"/>
          </a:xfrm>
          <a:prstGeom prst="rect">
            <a:avLst/>
          </a:prstGeom>
          <a:noFill/>
          <a:ln>
            <a:noFill/>
          </a:ln>
        </p:spPr>
      </p:pic>
      <p:pic>
        <p:nvPicPr>
          <p:cNvPr id="8" name="Google Shape;212;p28">
            <a:extLst>
              <a:ext uri="{FF2B5EF4-FFF2-40B4-BE49-F238E27FC236}">
                <a16:creationId xmlns:a16="http://schemas.microsoft.com/office/drawing/2014/main" id="{1B138B63-9418-C624-010A-149F4F55E3A8}"/>
              </a:ext>
            </a:extLst>
          </p:cNvPr>
          <p:cNvPicPr preferRelativeResize="0"/>
          <p:nvPr/>
        </p:nvPicPr>
        <p:blipFill>
          <a:blip r:embed="rId4">
            <a:alphaModFix/>
          </a:blip>
          <a:stretch>
            <a:fillRect/>
          </a:stretch>
        </p:blipFill>
        <p:spPr>
          <a:xfrm>
            <a:off x="730757" y="3502522"/>
            <a:ext cx="7663713" cy="1418462"/>
          </a:xfrm>
          <a:prstGeom prst="rect">
            <a:avLst/>
          </a:prstGeom>
          <a:noFill/>
          <a:ln>
            <a:noFill/>
          </a:ln>
        </p:spPr>
      </p:pic>
      <p:sp>
        <p:nvSpPr>
          <p:cNvPr id="12" name="Google Shape;209;p28">
            <a:extLst>
              <a:ext uri="{FF2B5EF4-FFF2-40B4-BE49-F238E27FC236}">
                <a16:creationId xmlns:a16="http://schemas.microsoft.com/office/drawing/2014/main" id="{B92F9C32-2C1A-9855-4D94-B233A625AA89}"/>
              </a:ext>
            </a:extLst>
          </p:cNvPr>
          <p:cNvSpPr txBox="1"/>
          <p:nvPr/>
        </p:nvSpPr>
        <p:spPr>
          <a:xfrm>
            <a:off x="493725" y="722000"/>
            <a:ext cx="8503200" cy="801900"/>
          </a:xfrm>
          <a:prstGeom prst="rect">
            <a:avLst/>
          </a:prstGeom>
          <a:noFill/>
          <a:ln>
            <a:noFill/>
          </a:ln>
        </p:spPr>
        <p:txBody>
          <a:bodyPr spcFirstLastPara="1" wrap="square" lIns="91425" tIns="91425" rIns="91425" bIns="91425" anchor="t" anchorCtr="0">
            <a:noAutofit/>
          </a:bodyPr>
          <a:lstStyle/>
          <a:p>
            <a:pPr marL="114300" lvl="0" algn="l" rtl="0">
              <a:lnSpc>
                <a:spcPct val="150000"/>
              </a:lnSpc>
              <a:spcBef>
                <a:spcPts val="0"/>
              </a:spcBef>
              <a:spcAft>
                <a:spcPts val="0"/>
              </a:spcAft>
              <a:buClr>
                <a:schemeClr val="dk2"/>
              </a:buClr>
              <a:buSzPts val="1800"/>
            </a:pPr>
            <a:r>
              <a:rPr lang="en" sz="1800" dirty="0">
                <a:solidFill>
                  <a:schemeClr val="dk2"/>
                </a:solidFill>
              </a:rPr>
              <a:t>Which one do you prefer?</a:t>
            </a:r>
            <a:endParaRPr sz="1800" dirty="0">
              <a:solidFill>
                <a:srgbClr val="FF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8"/>
          <p:cNvSpPr txBox="1"/>
          <p:nvPr/>
        </p:nvSpPr>
        <p:spPr>
          <a:xfrm>
            <a:off x="493725" y="179200"/>
            <a:ext cx="7995300" cy="44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solidFill>
                  <a:schemeClr val="dk2"/>
                </a:solidFill>
              </a:rPr>
              <a:t>VanillaDPO for Video Diffusion</a:t>
            </a:r>
            <a:endParaRPr sz="2400" b="1" dirty="0">
              <a:solidFill>
                <a:schemeClr val="dk2"/>
              </a:solidFill>
            </a:endParaRPr>
          </a:p>
        </p:txBody>
      </p:sp>
      <p:sp>
        <p:nvSpPr>
          <p:cNvPr id="209" name="Google Shape;209;p28"/>
          <p:cNvSpPr txBox="1"/>
          <p:nvPr/>
        </p:nvSpPr>
        <p:spPr>
          <a:xfrm>
            <a:off x="493725" y="722000"/>
            <a:ext cx="8503200" cy="801900"/>
          </a:xfrm>
          <a:prstGeom prst="rect">
            <a:avLst/>
          </a:prstGeom>
          <a:noFill/>
          <a:ln>
            <a:noFill/>
          </a:ln>
        </p:spPr>
        <p:txBody>
          <a:bodyPr spcFirstLastPara="1" wrap="square" lIns="91425" tIns="91425" rIns="91425" bIns="91425" anchor="t" anchorCtr="0">
            <a:noAutofit/>
          </a:bodyPr>
          <a:lstStyle/>
          <a:p>
            <a:pPr marL="114300" lvl="0">
              <a:lnSpc>
                <a:spcPct val="150000"/>
              </a:lnSpc>
              <a:buClr>
                <a:schemeClr val="dk2"/>
              </a:buClr>
              <a:buSzPts val="1800"/>
            </a:pPr>
            <a:r>
              <a:rPr lang="en-US" altLang="zh-CN" sz="1800" dirty="0">
                <a:solidFill>
                  <a:schemeClr val="dk2"/>
                </a:solidFill>
              </a:rPr>
              <a:t>Which one do you prefer?</a:t>
            </a:r>
            <a:endParaRPr lang="en-US" altLang="zh-CN" sz="1800" dirty="0">
              <a:solidFill>
                <a:srgbClr val="FF0000"/>
              </a:solidFill>
            </a:endParaRPr>
          </a:p>
          <a:p>
            <a:pPr marL="400050" lvl="0" indent="-285750" algn="l" rtl="0">
              <a:lnSpc>
                <a:spcPct val="150000"/>
              </a:lnSpc>
              <a:spcBef>
                <a:spcPts val="0"/>
              </a:spcBef>
              <a:spcAft>
                <a:spcPts val="0"/>
              </a:spcAft>
              <a:buClr>
                <a:schemeClr val="dk2"/>
              </a:buClr>
              <a:buSzPts val="1800"/>
              <a:buFont typeface="Arial" panose="020B0604020202020204" pitchFamily="34" charset="0"/>
              <a:buChar char="•"/>
            </a:pPr>
            <a:r>
              <a:rPr lang="en" sz="1800" dirty="0">
                <a:solidFill>
                  <a:srgbClr val="FF0000"/>
                </a:solidFill>
              </a:rPr>
              <a:t>Video 1</a:t>
            </a:r>
            <a:r>
              <a:rPr lang="en" sz="1800" dirty="0">
                <a:solidFill>
                  <a:schemeClr val="dk2"/>
                </a:solidFill>
              </a:rPr>
              <a:t> has high visual quality. </a:t>
            </a:r>
            <a:r>
              <a:rPr lang="en" sz="1800" dirty="0">
                <a:solidFill>
                  <a:srgbClr val="0000FF"/>
                </a:solidFill>
              </a:rPr>
              <a:t>Video 2</a:t>
            </a:r>
            <a:r>
              <a:rPr lang="en" sz="1800" dirty="0">
                <a:solidFill>
                  <a:schemeClr val="dk2"/>
                </a:solidFill>
              </a:rPr>
              <a:t> is oversaturated + has artifacts</a:t>
            </a:r>
            <a:endParaRPr sz="1800" dirty="0">
              <a:solidFill>
                <a:srgbClr val="FF0000"/>
              </a:solidFill>
            </a:endParaRPr>
          </a:p>
        </p:txBody>
      </p:sp>
      <p:sp>
        <p:nvSpPr>
          <p:cNvPr id="2" name="灯片编号占位符 1">
            <a:extLst>
              <a:ext uri="{FF2B5EF4-FFF2-40B4-BE49-F238E27FC236}">
                <a16:creationId xmlns:a16="http://schemas.microsoft.com/office/drawing/2014/main" id="{CC3DBDD1-58EE-2795-9CDD-2CA5D88D6D7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a:p>
        </p:txBody>
      </p:sp>
      <p:sp>
        <p:nvSpPr>
          <p:cNvPr id="5" name="Google Shape;210;p28">
            <a:extLst>
              <a:ext uri="{FF2B5EF4-FFF2-40B4-BE49-F238E27FC236}">
                <a16:creationId xmlns:a16="http://schemas.microsoft.com/office/drawing/2014/main" id="{5CA68D16-C435-C509-1505-E00CFDF553A4}"/>
              </a:ext>
            </a:extLst>
          </p:cNvPr>
          <p:cNvSpPr txBox="1"/>
          <p:nvPr/>
        </p:nvSpPr>
        <p:spPr>
          <a:xfrm>
            <a:off x="2129806" y="1604999"/>
            <a:ext cx="5302145" cy="34308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dirty="0">
                <a:solidFill>
                  <a:schemeClr val="dk2"/>
                </a:solidFill>
              </a:rPr>
              <a:t>Prompt: “</a:t>
            </a:r>
            <a:r>
              <a:rPr lang="en" sz="1800" i="1" dirty="0">
                <a:solidFill>
                  <a:schemeClr val="dk2"/>
                </a:solidFill>
              </a:rPr>
              <a:t>a woman doing leg exercise on a mat</a:t>
            </a:r>
            <a:r>
              <a:rPr lang="en" sz="1800" dirty="0">
                <a:solidFill>
                  <a:schemeClr val="dk2"/>
                </a:solidFill>
              </a:rPr>
              <a:t>”</a:t>
            </a:r>
            <a:endParaRPr sz="1800" dirty="0">
              <a:solidFill>
                <a:schemeClr val="dk2"/>
              </a:solidFill>
            </a:endParaRPr>
          </a:p>
        </p:txBody>
      </p:sp>
      <p:grpSp>
        <p:nvGrpSpPr>
          <p:cNvPr id="6" name="组合 5">
            <a:extLst>
              <a:ext uri="{FF2B5EF4-FFF2-40B4-BE49-F238E27FC236}">
                <a16:creationId xmlns:a16="http://schemas.microsoft.com/office/drawing/2014/main" id="{4C704884-D13A-DBEC-ED5D-5A81ACDF87C3}"/>
              </a:ext>
            </a:extLst>
          </p:cNvPr>
          <p:cNvGrpSpPr/>
          <p:nvPr/>
        </p:nvGrpSpPr>
        <p:grpSpPr>
          <a:xfrm>
            <a:off x="730731" y="2016063"/>
            <a:ext cx="7663761" cy="1418484"/>
            <a:chOff x="206075" y="1582525"/>
            <a:chExt cx="8731852" cy="1616177"/>
          </a:xfrm>
        </p:grpSpPr>
        <p:pic>
          <p:nvPicPr>
            <p:cNvPr id="7" name="Google Shape;211;p28">
              <a:extLst>
                <a:ext uri="{FF2B5EF4-FFF2-40B4-BE49-F238E27FC236}">
                  <a16:creationId xmlns:a16="http://schemas.microsoft.com/office/drawing/2014/main" id="{7BF49D94-8195-491C-13D8-BA00CAF94804}"/>
                </a:ext>
              </a:extLst>
            </p:cNvPr>
            <p:cNvPicPr preferRelativeResize="0"/>
            <p:nvPr/>
          </p:nvPicPr>
          <p:blipFill>
            <a:blip r:embed="rId3">
              <a:alphaModFix/>
            </a:blip>
            <a:stretch>
              <a:fillRect/>
            </a:stretch>
          </p:blipFill>
          <p:spPr>
            <a:xfrm>
              <a:off x="206075" y="1582525"/>
              <a:ext cx="8731852" cy="1616173"/>
            </a:xfrm>
            <a:prstGeom prst="rect">
              <a:avLst/>
            </a:prstGeom>
            <a:noFill/>
            <a:ln>
              <a:noFill/>
            </a:ln>
          </p:spPr>
        </p:pic>
        <p:pic>
          <p:nvPicPr>
            <p:cNvPr id="8" name="Google Shape;215;p28">
              <a:extLst>
                <a:ext uri="{FF2B5EF4-FFF2-40B4-BE49-F238E27FC236}">
                  <a16:creationId xmlns:a16="http://schemas.microsoft.com/office/drawing/2014/main" id="{8E2F41D9-3130-0A2C-B107-2B1E992CF2CB}"/>
                </a:ext>
              </a:extLst>
            </p:cNvPr>
            <p:cNvPicPr preferRelativeResize="0"/>
            <p:nvPr/>
          </p:nvPicPr>
          <p:blipFill>
            <a:blip r:embed="rId4">
              <a:alphaModFix/>
            </a:blip>
            <a:stretch>
              <a:fillRect/>
            </a:stretch>
          </p:blipFill>
          <p:spPr>
            <a:xfrm>
              <a:off x="8262478" y="2523254"/>
              <a:ext cx="675444" cy="675448"/>
            </a:xfrm>
            <a:prstGeom prst="rect">
              <a:avLst/>
            </a:prstGeom>
            <a:noFill/>
            <a:ln>
              <a:noFill/>
            </a:ln>
          </p:spPr>
        </p:pic>
      </p:grpSp>
      <p:grpSp>
        <p:nvGrpSpPr>
          <p:cNvPr id="9" name="组合 8">
            <a:extLst>
              <a:ext uri="{FF2B5EF4-FFF2-40B4-BE49-F238E27FC236}">
                <a16:creationId xmlns:a16="http://schemas.microsoft.com/office/drawing/2014/main" id="{4734095B-71BA-F580-4158-1F63D5C2B837}"/>
              </a:ext>
            </a:extLst>
          </p:cNvPr>
          <p:cNvGrpSpPr/>
          <p:nvPr/>
        </p:nvGrpSpPr>
        <p:grpSpPr>
          <a:xfrm>
            <a:off x="730757" y="3502522"/>
            <a:ext cx="7663729" cy="1418465"/>
            <a:chOff x="206101" y="3263199"/>
            <a:chExt cx="8731815" cy="1616155"/>
          </a:xfrm>
        </p:grpSpPr>
        <p:pic>
          <p:nvPicPr>
            <p:cNvPr id="10" name="Google Shape;212;p28">
              <a:extLst>
                <a:ext uri="{FF2B5EF4-FFF2-40B4-BE49-F238E27FC236}">
                  <a16:creationId xmlns:a16="http://schemas.microsoft.com/office/drawing/2014/main" id="{A7CB638B-3B57-9F81-1ACC-0EB7FBEE379D}"/>
                </a:ext>
              </a:extLst>
            </p:cNvPr>
            <p:cNvPicPr preferRelativeResize="0"/>
            <p:nvPr/>
          </p:nvPicPr>
          <p:blipFill>
            <a:blip r:embed="rId5">
              <a:alphaModFix/>
            </a:blip>
            <a:stretch>
              <a:fillRect/>
            </a:stretch>
          </p:blipFill>
          <p:spPr>
            <a:xfrm>
              <a:off x="206101" y="3263199"/>
              <a:ext cx="8731797" cy="1616152"/>
            </a:xfrm>
            <a:prstGeom prst="rect">
              <a:avLst/>
            </a:prstGeom>
            <a:noFill/>
            <a:ln>
              <a:noFill/>
            </a:ln>
          </p:spPr>
        </p:pic>
        <p:sp>
          <p:nvSpPr>
            <p:cNvPr id="11" name="Google Shape;213;p28">
              <a:extLst>
                <a:ext uri="{FF2B5EF4-FFF2-40B4-BE49-F238E27FC236}">
                  <a16:creationId xmlns:a16="http://schemas.microsoft.com/office/drawing/2014/main" id="{031005CB-A2FB-AFA8-2FD6-0BC188C3DDCB}"/>
                </a:ext>
              </a:extLst>
            </p:cNvPr>
            <p:cNvSpPr/>
            <p:nvPr/>
          </p:nvSpPr>
          <p:spPr>
            <a:xfrm>
              <a:off x="1944750" y="3898300"/>
              <a:ext cx="315300" cy="2685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 name="Google Shape;214;p28">
              <a:extLst>
                <a:ext uri="{FF2B5EF4-FFF2-40B4-BE49-F238E27FC236}">
                  <a16:creationId xmlns:a16="http://schemas.microsoft.com/office/drawing/2014/main" id="{32426E44-CFD6-D944-7FEE-41AB380B21F8}"/>
                </a:ext>
              </a:extLst>
            </p:cNvPr>
            <p:cNvSpPr/>
            <p:nvPr/>
          </p:nvSpPr>
          <p:spPr>
            <a:xfrm>
              <a:off x="4746850" y="3898300"/>
              <a:ext cx="543900" cy="2685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3" name="Google Shape;216;p28">
              <a:extLst>
                <a:ext uri="{FF2B5EF4-FFF2-40B4-BE49-F238E27FC236}">
                  <a16:creationId xmlns:a16="http://schemas.microsoft.com/office/drawing/2014/main" id="{94DB0ACA-F919-2F94-813D-0ADA2CCDFAF6}"/>
                </a:ext>
              </a:extLst>
            </p:cNvPr>
            <p:cNvPicPr preferRelativeResize="0"/>
            <p:nvPr/>
          </p:nvPicPr>
          <p:blipFill>
            <a:blip r:embed="rId6">
              <a:alphaModFix/>
            </a:blip>
            <a:stretch>
              <a:fillRect/>
            </a:stretch>
          </p:blipFill>
          <p:spPr>
            <a:xfrm>
              <a:off x="8262472" y="4203906"/>
              <a:ext cx="675444" cy="675448"/>
            </a:xfrm>
            <a:prstGeom prst="rect">
              <a:avLst/>
            </a:prstGeom>
            <a:noFill/>
            <a:ln>
              <a:noFill/>
            </a:ln>
          </p:spPr>
        </p:pic>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29"/>
          <p:cNvSpPr txBox="1"/>
          <p:nvPr/>
        </p:nvSpPr>
        <p:spPr>
          <a:xfrm>
            <a:off x="493725" y="179200"/>
            <a:ext cx="7995300" cy="44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solidFill>
                  <a:schemeClr val="dk2"/>
                </a:solidFill>
              </a:rPr>
              <a:t>Issue with VanillaDPO</a:t>
            </a:r>
            <a:endParaRPr sz="2400" b="1" dirty="0">
              <a:solidFill>
                <a:schemeClr val="dk2"/>
              </a:solidFill>
            </a:endParaRPr>
          </a:p>
        </p:txBody>
      </p:sp>
      <p:sp>
        <p:nvSpPr>
          <p:cNvPr id="222" name="Google Shape;222;p29"/>
          <p:cNvSpPr txBox="1"/>
          <p:nvPr/>
        </p:nvSpPr>
        <p:spPr>
          <a:xfrm>
            <a:off x="493725" y="722000"/>
            <a:ext cx="8589600" cy="1054542"/>
          </a:xfrm>
          <a:prstGeom prst="rect">
            <a:avLst/>
          </a:prstGeom>
          <a:noFill/>
          <a:ln>
            <a:noFill/>
          </a:ln>
        </p:spPr>
        <p:txBody>
          <a:bodyPr spcFirstLastPara="1" wrap="square" lIns="91425" tIns="91425" rIns="91425" bIns="91425" anchor="t" anchorCtr="0">
            <a:noAutofit/>
          </a:bodyPr>
          <a:lstStyle/>
          <a:p>
            <a:pPr marL="400050" lvl="0" indent="-285750" algn="l" rtl="0">
              <a:lnSpc>
                <a:spcPct val="150000"/>
              </a:lnSpc>
              <a:spcBef>
                <a:spcPts val="0"/>
              </a:spcBef>
              <a:spcAft>
                <a:spcPts val="0"/>
              </a:spcAft>
              <a:buClr>
                <a:schemeClr val="dk2"/>
              </a:buClr>
              <a:buSzPts val="1800"/>
              <a:buFont typeface="Arial" panose="020B0604020202020204" pitchFamily="34" charset="0"/>
              <a:buChar char="•"/>
            </a:pPr>
            <a:r>
              <a:rPr lang="en" sz="1800" dirty="0">
                <a:solidFill>
                  <a:schemeClr val="dk2"/>
                </a:solidFill>
              </a:rPr>
              <a:t>The woman is not really </a:t>
            </a:r>
            <a:r>
              <a:rPr lang="en" sz="1800" i="1" dirty="0">
                <a:solidFill>
                  <a:srgbClr val="FF0000"/>
                </a:solidFill>
              </a:rPr>
              <a:t>doing leg exercise</a:t>
            </a:r>
            <a:r>
              <a:rPr lang="en" sz="1800" dirty="0">
                <a:solidFill>
                  <a:schemeClr val="dk2"/>
                </a:solidFill>
              </a:rPr>
              <a:t>…</a:t>
            </a:r>
          </a:p>
          <a:p>
            <a:pPr marL="400050" lvl="0" indent="-285750" algn="l" rtl="0">
              <a:lnSpc>
                <a:spcPct val="150000"/>
              </a:lnSpc>
              <a:spcBef>
                <a:spcPts val="0"/>
              </a:spcBef>
              <a:spcAft>
                <a:spcPts val="0"/>
              </a:spcAft>
              <a:buClr>
                <a:schemeClr val="dk2"/>
              </a:buClr>
              <a:buSzPts val="1800"/>
              <a:buFont typeface="Arial" panose="020B0604020202020204" pitchFamily="34" charset="0"/>
              <a:buChar char="•"/>
            </a:pPr>
            <a:r>
              <a:rPr lang="en" sz="1800" dirty="0">
                <a:solidFill>
                  <a:schemeClr val="dk2"/>
                </a:solidFill>
              </a:rPr>
              <a:t>Humans are very sensitive to local artifacts than global semantics</a:t>
            </a:r>
            <a:endParaRPr sz="1800" b="1" dirty="0">
              <a:solidFill>
                <a:schemeClr val="dk2"/>
              </a:solidFill>
            </a:endParaRPr>
          </a:p>
        </p:txBody>
      </p:sp>
      <p:sp>
        <p:nvSpPr>
          <p:cNvPr id="2" name="灯片编号占位符 1">
            <a:extLst>
              <a:ext uri="{FF2B5EF4-FFF2-40B4-BE49-F238E27FC236}">
                <a16:creationId xmlns:a16="http://schemas.microsoft.com/office/drawing/2014/main" id="{07DD16D4-0BAD-D872-9902-F12B4089BF3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a:p>
        </p:txBody>
      </p:sp>
      <p:sp>
        <p:nvSpPr>
          <p:cNvPr id="6" name="Google Shape;210;p28">
            <a:extLst>
              <a:ext uri="{FF2B5EF4-FFF2-40B4-BE49-F238E27FC236}">
                <a16:creationId xmlns:a16="http://schemas.microsoft.com/office/drawing/2014/main" id="{DC93FE78-29CF-8CF5-6D3A-E49BFD147C86}"/>
              </a:ext>
            </a:extLst>
          </p:cNvPr>
          <p:cNvSpPr txBox="1"/>
          <p:nvPr/>
        </p:nvSpPr>
        <p:spPr>
          <a:xfrm>
            <a:off x="2129806" y="1604999"/>
            <a:ext cx="5302145" cy="34308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dirty="0">
                <a:solidFill>
                  <a:schemeClr val="dk2"/>
                </a:solidFill>
              </a:rPr>
              <a:t>Prompt: “</a:t>
            </a:r>
            <a:r>
              <a:rPr lang="en" sz="1800" i="1" dirty="0">
                <a:solidFill>
                  <a:schemeClr val="dk2"/>
                </a:solidFill>
              </a:rPr>
              <a:t>a woman </a:t>
            </a:r>
            <a:r>
              <a:rPr lang="en" sz="1800" i="1" dirty="0">
                <a:solidFill>
                  <a:srgbClr val="FF0000"/>
                </a:solidFill>
              </a:rPr>
              <a:t>doing leg exercise</a:t>
            </a:r>
            <a:r>
              <a:rPr lang="en" sz="1800" i="1" dirty="0">
                <a:solidFill>
                  <a:schemeClr val="dk2"/>
                </a:solidFill>
              </a:rPr>
              <a:t> on a mat</a:t>
            </a:r>
            <a:r>
              <a:rPr lang="en" sz="1800" dirty="0">
                <a:solidFill>
                  <a:schemeClr val="dk2"/>
                </a:solidFill>
              </a:rPr>
              <a:t>”</a:t>
            </a:r>
            <a:endParaRPr sz="1800" dirty="0">
              <a:solidFill>
                <a:schemeClr val="dk2"/>
              </a:solidFill>
            </a:endParaRPr>
          </a:p>
        </p:txBody>
      </p:sp>
      <p:grpSp>
        <p:nvGrpSpPr>
          <p:cNvPr id="7" name="组合 6">
            <a:extLst>
              <a:ext uri="{FF2B5EF4-FFF2-40B4-BE49-F238E27FC236}">
                <a16:creationId xmlns:a16="http://schemas.microsoft.com/office/drawing/2014/main" id="{DC43C467-6DC0-8355-2417-2EC7164B28C8}"/>
              </a:ext>
            </a:extLst>
          </p:cNvPr>
          <p:cNvGrpSpPr/>
          <p:nvPr/>
        </p:nvGrpSpPr>
        <p:grpSpPr>
          <a:xfrm>
            <a:off x="730731" y="2016063"/>
            <a:ext cx="7663761" cy="1418484"/>
            <a:chOff x="206075" y="1582525"/>
            <a:chExt cx="8731852" cy="1616177"/>
          </a:xfrm>
        </p:grpSpPr>
        <p:pic>
          <p:nvPicPr>
            <p:cNvPr id="8" name="Google Shape;211;p28">
              <a:extLst>
                <a:ext uri="{FF2B5EF4-FFF2-40B4-BE49-F238E27FC236}">
                  <a16:creationId xmlns:a16="http://schemas.microsoft.com/office/drawing/2014/main" id="{783747C1-57CC-CE89-13AB-0CCDF8E38B38}"/>
                </a:ext>
              </a:extLst>
            </p:cNvPr>
            <p:cNvPicPr preferRelativeResize="0"/>
            <p:nvPr/>
          </p:nvPicPr>
          <p:blipFill>
            <a:blip r:embed="rId3">
              <a:alphaModFix/>
            </a:blip>
            <a:stretch>
              <a:fillRect/>
            </a:stretch>
          </p:blipFill>
          <p:spPr>
            <a:xfrm>
              <a:off x="206075" y="1582525"/>
              <a:ext cx="8731852" cy="1616173"/>
            </a:xfrm>
            <a:prstGeom prst="rect">
              <a:avLst/>
            </a:prstGeom>
            <a:noFill/>
            <a:ln>
              <a:noFill/>
            </a:ln>
          </p:spPr>
        </p:pic>
        <p:pic>
          <p:nvPicPr>
            <p:cNvPr id="9" name="Google Shape;215;p28">
              <a:extLst>
                <a:ext uri="{FF2B5EF4-FFF2-40B4-BE49-F238E27FC236}">
                  <a16:creationId xmlns:a16="http://schemas.microsoft.com/office/drawing/2014/main" id="{62CB324A-2C8B-EB01-E6D6-12B40EBEC1CF}"/>
                </a:ext>
              </a:extLst>
            </p:cNvPr>
            <p:cNvPicPr preferRelativeResize="0"/>
            <p:nvPr/>
          </p:nvPicPr>
          <p:blipFill>
            <a:blip r:embed="rId4">
              <a:alphaModFix/>
            </a:blip>
            <a:stretch>
              <a:fillRect/>
            </a:stretch>
          </p:blipFill>
          <p:spPr>
            <a:xfrm>
              <a:off x="8262478" y="2523254"/>
              <a:ext cx="675444" cy="675448"/>
            </a:xfrm>
            <a:prstGeom prst="rect">
              <a:avLst/>
            </a:prstGeom>
            <a:noFill/>
            <a:ln>
              <a:noFill/>
            </a:ln>
          </p:spPr>
        </p:pic>
      </p:grpSp>
      <p:grpSp>
        <p:nvGrpSpPr>
          <p:cNvPr id="10" name="组合 9">
            <a:extLst>
              <a:ext uri="{FF2B5EF4-FFF2-40B4-BE49-F238E27FC236}">
                <a16:creationId xmlns:a16="http://schemas.microsoft.com/office/drawing/2014/main" id="{8DDECAF8-18F8-533C-DB7E-066E90B05F97}"/>
              </a:ext>
            </a:extLst>
          </p:cNvPr>
          <p:cNvGrpSpPr/>
          <p:nvPr/>
        </p:nvGrpSpPr>
        <p:grpSpPr>
          <a:xfrm>
            <a:off x="730757" y="3502522"/>
            <a:ext cx="7663729" cy="1418465"/>
            <a:chOff x="206101" y="3263199"/>
            <a:chExt cx="8731815" cy="1616155"/>
          </a:xfrm>
        </p:grpSpPr>
        <p:pic>
          <p:nvPicPr>
            <p:cNvPr id="11" name="Google Shape;212;p28">
              <a:extLst>
                <a:ext uri="{FF2B5EF4-FFF2-40B4-BE49-F238E27FC236}">
                  <a16:creationId xmlns:a16="http://schemas.microsoft.com/office/drawing/2014/main" id="{9F763FD3-9500-6FB1-9533-236B87CEC160}"/>
                </a:ext>
              </a:extLst>
            </p:cNvPr>
            <p:cNvPicPr preferRelativeResize="0"/>
            <p:nvPr/>
          </p:nvPicPr>
          <p:blipFill>
            <a:blip r:embed="rId5">
              <a:alphaModFix/>
            </a:blip>
            <a:stretch>
              <a:fillRect/>
            </a:stretch>
          </p:blipFill>
          <p:spPr>
            <a:xfrm>
              <a:off x="206101" y="3263199"/>
              <a:ext cx="8731797" cy="1616152"/>
            </a:xfrm>
            <a:prstGeom prst="rect">
              <a:avLst/>
            </a:prstGeom>
            <a:noFill/>
            <a:ln>
              <a:noFill/>
            </a:ln>
          </p:spPr>
        </p:pic>
        <p:sp>
          <p:nvSpPr>
            <p:cNvPr id="12" name="Google Shape;213;p28">
              <a:extLst>
                <a:ext uri="{FF2B5EF4-FFF2-40B4-BE49-F238E27FC236}">
                  <a16:creationId xmlns:a16="http://schemas.microsoft.com/office/drawing/2014/main" id="{1163AB5B-75F9-7872-4215-42EDB4475FD7}"/>
                </a:ext>
              </a:extLst>
            </p:cNvPr>
            <p:cNvSpPr/>
            <p:nvPr/>
          </p:nvSpPr>
          <p:spPr>
            <a:xfrm>
              <a:off x="1944750" y="3898300"/>
              <a:ext cx="315300" cy="2685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 name="Google Shape;214;p28">
              <a:extLst>
                <a:ext uri="{FF2B5EF4-FFF2-40B4-BE49-F238E27FC236}">
                  <a16:creationId xmlns:a16="http://schemas.microsoft.com/office/drawing/2014/main" id="{553872C0-D847-03F9-1C07-E8F36F10B1A2}"/>
                </a:ext>
              </a:extLst>
            </p:cNvPr>
            <p:cNvSpPr/>
            <p:nvPr/>
          </p:nvSpPr>
          <p:spPr>
            <a:xfrm>
              <a:off x="4746850" y="3898300"/>
              <a:ext cx="543900" cy="2685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4" name="Google Shape;216;p28">
              <a:extLst>
                <a:ext uri="{FF2B5EF4-FFF2-40B4-BE49-F238E27FC236}">
                  <a16:creationId xmlns:a16="http://schemas.microsoft.com/office/drawing/2014/main" id="{268367BF-7EAB-B5ED-952B-9DA96C3914C0}"/>
                </a:ext>
              </a:extLst>
            </p:cNvPr>
            <p:cNvPicPr preferRelativeResize="0"/>
            <p:nvPr/>
          </p:nvPicPr>
          <p:blipFill>
            <a:blip r:embed="rId6">
              <a:alphaModFix/>
            </a:blip>
            <a:stretch>
              <a:fillRect/>
            </a:stretch>
          </p:blipFill>
          <p:spPr>
            <a:xfrm>
              <a:off x="8262472" y="4203906"/>
              <a:ext cx="675444" cy="675448"/>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0">
          <a:extLst>
            <a:ext uri="{FF2B5EF4-FFF2-40B4-BE49-F238E27FC236}">
              <a16:creationId xmlns:a16="http://schemas.microsoft.com/office/drawing/2014/main" id="{559436EB-43FC-FE9D-2A1C-6F25D8C90CD4}"/>
            </a:ext>
          </a:extLst>
        </p:cNvPr>
        <p:cNvGrpSpPr/>
        <p:nvPr/>
      </p:nvGrpSpPr>
      <p:grpSpPr>
        <a:xfrm>
          <a:off x="0" y="0"/>
          <a:ext cx="0" cy="0"/>
          <a:chOff x="0" y="0"/>
          <a:chExt cx="0" cy="0"/>
        </a:xfrm>
      </p:grpSpPr>
      <p:sp>
        <p:nvSpPr>
          <p:cNvPr id="221" name="Google Shape;221;p29">
            <a:extLst>
              <a:ext uri="{FF2B5EF4-FFF2-40B4-BE49-F238E27FC236}">
                <a16:creationId xmlns:a16="http://schemas.microsoft.com/office/drawing/2014/main" id="{B49FD802-0E6B-A85D-ED1B-5A74F1CDBCA9}"/>
              </a:ext>
            </a:extLst>
          </p:cNvPr>
          <p:cNvSpPr txBox="1"/>
          <p:nvPr/>
        </p:nvSpPr>
        <p:spPr>
          <a:xfrm>
            <a:off x="493725" y="179200"/>
            <a:ext cx="7995300" cy="44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solidFill>
                  <a:schemeClr val="dk2"/>
                </a:solidFill>
              </a:rPr>
              <a:t>Motion Bias in VanillaDPO</a:t>
            </a:r>
            <a:endParaRPr sz="2400" b="1" dirty="0">
              <a:solidFill>
                <a:schemeClr val="dk2"/>
              </a:solidFill>
            </a:endParaRPr>
          </a:p>
        </p:txBody>
      </p:sp>
      <p:sp>
        <p:nvSpPr>
          <p:cNvPr id="222" name="Google Shape;222;p29">
            <a:extLst>
              <a:ext uri="{FF2B5EF4-FFF2-40B4-BE49-F238E27FC236}">
                <a16:creationId xmlns:a16="http://schemas.microsoft.com/office/drawing/2014/main" id="{B38450D2-E3B2-23C0-C0ED-7F7E4BE166A0}"/>
              </a:ext>
            </a:extLst>
          </p:cNvPr>
          <p:cNvSpPr txBox="1"/>
          <p:nvPr/>
        </p:nvSpPr>
        <p:spPr>
          <a:xfrm>
            <a:off x="493725" y="722000"/>
            <a:ext cx="8589600" cy="1054542"/>
          </a:xfrm>
          <a:prstGeom prst="rect">
            <a:avLst/>
          </a:prstGeom>
          <a:noFill/>
          <a:ln>
            <a:noFill/>
          </a:ln>
        </p:spPr>
        <p:txBody>
          <a:bodyPr spcFirstLastPara="1" wrap="square" lIns="91425" tIns="91425" rIns="91425" bIns="91425" anchor="t" anchorCtr="0">
            <a:noAutofit/>
          </a:bodyPr>
          <a:lstStyle/>
          <a:p>
            <a:pPr marL="114300" lvl="0" algn="l" rtl="0">
              <a:lnSpc>
                <a:spcPct val="150000"/>
              </a:lnSpc>
              <a:spcBef>
                <a:spcPts val="0"/>
              </a:spcBef>
              <a:spcAft>
                <a:spcPts val="0"/>
              </a:spcAft>
              <a:buClr>
                <a:schemeClr val="dk2"/>
              </a:buClr>
              <a:buSzPts val="1800"/>
            </a:pPr>
            <a:r>
              <a:rPr lang="en-CA" sz="1800" dirty="0">
                <a:solidFill>
                  <a:schemeClr val="dk2"/>
                </a:solidFill>
              </a:rPr>
              <a:t>H</a:t>
            </a:r>
            <a:r>
              <a:rPr lang="en" sz="1800" dirty="0">
                <a:solidFill>
                  <a:schemeClr val="dk2"/>
                </a:solidFill>
              </a:rPr>
              <a:t>uman preference on videos are </a:t>
            </a:r>
            <a:r>
              <a:rPr lang="en" sz="1800" b="1" dirty="0">
                <a:solidFill>
                  <a:schemeClr val="dk2"/>
                </a:solidFill>
              </a:rPr>
              <a:t>multi-dimensional</a:t>
            </a:r>
          </a:p>
          <a:p>
            <a:pPr marL="400050" lvl="0" indent="-285750" algn="l" rtl="0">
              <a:lnSpc>
                <a:spcPct val="150000"/>
              </a:lnSpc>
              <a:spcBef>
                <a:spcPts val="0"/>
              </a:spcBef>
              <a:spcAft>
                <a:spcPts val="0"/>
              </a:spcAft>
              <a:buClr>
                <a:schemeClr val="dk2"/>
              </a:buClr>
              <a:buSzPts val="1800"/>
              <a:buFont typeface="Arial" panose="020B0604020202020204" pitchFamily="34" charset="0"/>
              <a:buChar char="•"/>
            </a:pPr>
            <a:r>
              <a:rPr lang="en-US" sz="1800" dirty="0">
                <a:solidFill>
                  <a:schemeClr val="dk2"/>
                </a:solidFill>
              </a:rPr>
              <a:t>Some may be inversely correlated, e.g., dynamics vs motion smoothness</a:t>
            </a:r>
            <a:endParaRPr sz="1800" dirty="0">
              <a:solidFill>
                <a:schemeClr val="dk2"/>
              </a:solidFill>
            </a:endParaRPr>
          </a:p>
        </p:txBody>
      </p:sp>
      <p:sp>
        <p:nvSpPr>
          <p:cNvPr id="2" name="灯片编号占位符 1">
            <a:extLst>
              <a:ext uri="{FF2B5EF4-FFF2-40B4-BE49-F238E27FC236}">
                <a16:creationId xmlns:a16="http://schemas.microsoft.com/office/drawing/2014/main" id="{8EF5DB72-8126-72F8-4B2A-9BA573CC693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a:t>
            </a:fld>
            <a:endParaRPr lang="en"/>
          </a:p>
        </p:txBody>
      </p:sp>
      <p:pic>
        <p:nvPicPr>
          <p:cNvPr id="4" name="00076-0-vanilladpo">
            <a:hlinkClick r:id="" action="ppaction://media"/>
            <a:extLst>
              <a:ext uri="{FF2B5EF4-FFF2-40B4-BE49-F238E27FC236}">
                <a16:creationId xmlns:a16="http://schemas.microsoft.com/office/drawing/2014/main" id="{E2CB3EDF-0304-5D33-447D-C878D3593EED}"/>
              </a:ext>
            </a:extLst>
          </p:cNvPr>
          <p:cNvPicPr>
            <a:picLocks noChangeAspect="1"/>
          </p:cNvPicPr>
          <p:nvPr>
            <a:videoFile r:link="rId2"/>
            <p:extLst>
              <p:ext uri="{DAA4B4D4-6D71-4841-9C94-3DE7FCFB9230}">
                <p14:media xmlns:p14="http://schemas.microsoft.com/office/powerpoint/2010/main" r:embed="rId1"/>
              </p:ext>
            </p:extLst>
          </p:nvPr>
        </p:nvPicPr>
        <p:blipFill>
          <a:blip r:embed="rId7">
            <a:lum/>
          </a:blip>
          <a:stretch>
            <a:fillRect/>
          </a:stretch>
        </p:blipFill>
        <p:spPr>
          <a:xfrm>
            <a:off x="846000" y="2191036"/>
            <a:ext cx="3658111" cy="2057687"/>
          </a:xfrm>
          <a:prstGeom prst="rect">
            <a:avLst/>
          </a:prstGeom>
        </p:spPr>
      </p:pic>
      <p:sp>
        <p:nvSpPr>
          <p:cNvPr id="5" name="Google Shape;210;p28">
            <a:extLst>
              <a:ext uri="{FF2B5EF4-FFF2-40B4-BE49-F238E27FC236}">
                <a16:creationId xmlns:a16="http://schemas.microsoft.com/office/drawing/2014/main" id="{79BCF794-AFB8-42AE-F6AC-4210AC7D40DC}"/>
              </a:ext>
            </a:extLst>
          </p:cNvPr>
          <p:cNvSpPr txBox="1"/>
          <p:nvPr/>
        </p:nvSpPr>
        <p:spPr>
          <a:xfrm>
            <a:off x="1458887" y="1776542"/>
            <a:ext cx="6226226" cy="34308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dirty="0">
                <a:solidFill>
                  <a:schemeClr val="dk2"/>
                </a:solidFill>
              </a:rPr>
              <a:t>Prompt: “</a:t>
            </a:r>
            <a:r>
              <a:rPr lang="en" sz="1800" i="1" dirty="0">
                <a:solidFill>
                  <a:schemeClr val="dk2"/>
                </a:solidFill>
              </a:rPr>
              <a:t>a panda </a:t>
            </a:r>
            <a:r>
              <a:rPr lang="en" sz="1800" i="1" dirty="0">
                <a:solidFill>
                  <a:srgbClr val="FF0000"/>
                </a:solidFill>
              </a:rPr>
              <a:t>breakdancing</a:t>
            </a:r>
            <a:r>
              <a:rPr lang="en" sz="1800" i="1" dirty="0">
                <a:solidFill>
                  <a:schemeClr val="dk2"/>
                </a:solidFill>
              </a:rPr>
              <a:t> in a neon-lit urban alley</a:t>
            </a:r>
            <a:r>
              <a:rPr lang="en" sz="1800" dirty="0">
                <a:solidFill>
                  <a:schemeClr val="dk2"/>
                </a:solidFill>
              </a:rPr>
              <a:t>”</a:t>
            </a:r>
            <a:endParaRPr sz="1800" dirty="0">
              <a:solidFill>
                <a:schemeClr val="dk2"/>
              </a:solidFill>
            </a:endParaRPr>
          </a:p>
        </p:txBody>
      </p:sp>
      <p:pic>
        <p:nvPicPr>
          <p:cNvPr id="8" name="00076-0-base">
            <a:hlinkClick r:id="" action="ppaction://media"/>
            <a:extLst>
              <a:ext uri="{FF2B5EF4-FFF2-40B4-BE49-F238E27FC236}">
                <a16:creationId xmlns:a16="http://schemas.microsoft.com/office/drawing/2014/main" id="{B632B452-DF37-4308-94A0-7AACD02E64A8}"/>
              </a:ext>
            </a:extLst>
          </p:cNvPr>
          <p:cNvPicPr>
            <a:picLocks noChangeAspect="1"/>
          </p:cNvPicPr>
          <p:nvPr>
            <a:videoFile r:link="rId4"/>
            <p:extLst>
              <p:ext uri="{DAA4B4D4-6D71-4841-9C94-3DE7FCFB9230}">
                <p14:media xmlns:p14="http://schemas.microsoft.com/office/powerpoint/2010/main" r:embed="rId3"/>
              </p:ext>
            </p:extLst>
          </p:nvPr>
        </p:nvPicPr>
        <p:blipFill>
          <a:blip r:embed="rId8">
            <a:lum bright="30000" contrast="30000"/>
          </a:blip>
          <a:stretch>
            <a:fillRect/>
          </a:stretch>
        </p:blipFill>
        <p:spPr>
          <a:xfrm>
            <a:off x="4640400" y="2191036"/>
            <a:ext cx="3658111" cy="2057687"/>
          </a:xfrm>
          <a:prstGeom prst="rect">
            <a:avLst/>
          </a:prstGeom>
        </p:spPr>
      </p:pic>
    </p:spTree>
    <p:extLst>
      <p:ext uri="{BB962C8B-B14F-4D97-AF65-F5344CB8AC3E}">
        <p14:creationId xmlns:p14="http://schemas.microsoft.com/office/powerpoint/2010/main" val="2139471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042" fill="hold"/>
                                        <p:tgtEl>
                                          <p:spTgt spid="4"/>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04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repeatCount="indefinite" fill="hold" display="0">
                  <p:stCondLst>
                    <p:cond delay="indefinite"/>
                  </p:stCondLst>
                </p:cTn>
                <p:tgtEl>
                  <p:spTgt spid="4"/>
                </p:tgtEl>
              </p:cMediaNode>
            </p:video>
            <p:video>
              <p:cMediaNode vol="80000">
                <p:cTn id="16" repeatCount="indefinite" fill="hold" display="0">
                  <p:stCondLst>
                    <p:cond delay="indefinite"/>
                  </p:stCondLst>
                </p:cTn>
                <p:tgtEl>
                  <p:spTgt spid="8"/>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4" name="图片 3">
            <a:extLst>
              <a:ext uri="{FF2B5EF4-FFF2-40B4-BE49-F238E27FC236}">
                <a16:creationId xmlns:a16="http://schemas.microsoft.com/office/drawing/2014/main" id="{AEE02C9A-A31D-C56D-2952-6413CC8358FE}"/>
              </a:ext>
            </a:extLst>
          </p:cNvPr>
          <p:cNvPicPr>
            <a:picLocks noChangeAspect="1"/>
          </p:cNvPicPr>
          <p:nvPr/>
        </p:nvPicPr>
        <p:blipFill>
          <a:blip r:embed="rId3"/>
          <a:stretch>
            <a:fillRect/>
          </a:stretch>
        </p:blipFill>
        <p:spPr>
          <a:xfrm>
            <a:off x="1502643" y="3573677"/>
            <a:ext cx="6319488" cy="1160077"/>
          </a:xfrm>
          <a:prstGeom prst="rect">
            <a:avLst/>
          </a:prstGeom>
        </p:spPr>
      </p:pic>
      <p:pic>
        <p:nvPicPr>
          <p:cNvPr id="6" name="图片 5" descr="舞台上的人&#10;&#10;AI 生成的内容可能不正确。">
            <a:extLst>
              <a:ext uri="{FF2B5EF4-FFF2-40B4-BE49-F238E27FC236}">
                <a16:creationId xmlns:a16="http://schemas.microsoft.com/office/drawing/2014/main" id="{F18283A3-E1C9-BE3C-F079-9112EA86EFFF}"/>
              </a:ext>
            </a:extLst>
          </p:cNvPr>
          <p:cNvPicPr>
            <a:picLocks noChangeAspect="1"/>
          </p:cNvPicPr>
          <p:nvPr/>
        </p:nvPicPr>
        <p:blipFill>
          <a:blip r:embed="rId4"/>
          <a:stretch>
            <a:fillRect/>
          </a:stretch>
        </p:blipFill>
        <p:spPr>
          <a:xfrm>
            <a:off x="1502643" y="2319000"/>
            <a:ext cx="6319488" cy="1160077"/>
          </a:xfrm>
          <a:prstGeom prst="rect">
            <a:avLst/>
          </a:prstGeom>
        </p:spPr>
      </p:pic>
      <p:sp>
        <p:nvSpPr>
          <p:cNvPr id="234" name="Google Shape;234;p30"/>
          <p:cNvSpPr txBox="1"/>
          <p:nvPr/>
        </p:nvSpPr>
        <p:spPr>
          <a:xfrm>
            <a:off x="493725" y="179200"/>
            <a:ext cx="7995300" cy="44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solidFill>
                  <a:schemeClr val="dk2"/>
                </a:solidFill>
              </a:rPr>
              <a:t>Motion Bias in VanillaDPO</a:t>
            </a:r>
            <a:endParaRPr sz="2400" b="1" dirty="0">
              <a:solidFill>
                <a:schemeClr val="dk2"/>
              </a:solidFill>
            </a:endParaRPr>
          </a:p>
        </p:txBody>
      </p:sp>
      <p:sp>
        <p:nvSpPr>
          <p:cNvPr id="235" name="Google Shape;235;p30"/>
          <p:cNvSpPr txBox="1"/>
          <p:nvPr/>
        </p:nvSpPr>
        <p:spPr>
          <a:xfrm>
            <a:off x="493725" y="722000"/>
            <a:ext cx="8589600" cy="1496400"/>
          </a:xfrm>
          <a:prstGeom prst="rect">
            <a:avLst/>
          </a:prstGeom>
          <a:noFill/>
          <a:ln>
            <a:noFill/>
          </a:ln>
        </p:spPr>
        <p:txBody>
          <a:bodyPr spcFirstLastPara="1" wrap="square" lIns="91425" tIns="91425" rIns="91425" bIns="91425" anchor="t" anchorCtr="0">
            <a:noAutofit/>
          </a:bodyPr>
          <a:lstStyle/>
          <a:p>
            <a:pPr marL="400050" lvl="0" indent="-285750">
              <a:lnSpc>
                <a:spcPct val="150000"/>
              </a:lnSpc>
              <a:buClr>
                <a:schemeClr val="dk2"/>
              </a:buClr>
              <a:buSzPts val="1800"/>
              <a:buFont typeface="Arial" panose="020B0604020202020204" pitchFamily="34" charset="0"/>
              <a:buChar char="•"/>
            </a:pPr>
            <a:r>
              <a:rPr lang="en-US" sz="1800" dirty="0">
                <a:solidFill>
                  <a:schemeClr val="dk2"/>
                </a:solidFill>
              </a:rPr>
              <a:t>Dynamic videos usually contain visible artifacts</a:t>
            </a:r>
          </a:p>
          <a:p>
            <a:pPr marL="400050" lvl="0" indent="-285750">
              <a:lnSpc>
                <a:spcPct val="150000"/>
              </a:lnSpc>
              <a:buClr>
                <a:schemeClr val="dk2"/>
              </a:buClr>
              <a:buSzPts val="1800"/>
              <a:buFont typeface="Arial" panose="020B0604020202020204" pitchFamily="34" charset="0"/>
              <a:buChar char="•"/>
            </a:pPr>
            <a:r>
              <a:rPr lang="en-US" sz="1800" dirty="0">
                <a:solidFill>
                  <a:schemeClr val="dk2"/>
                </a:solidFill>
              </a:rPr>
              <a:t>Human labelers prefer artifact-free slow-motion videos</a:t>
            </a:r>
            <a:endParaRPr lang="en" sz="1800" dirty="0">
              <a:solidFill>
                <a:schemeClr val="dk2"/>
              </a:solidFill>
            </a:endParaRPr>
          </a:p>
          <a:p>
            <a:pPr marL="400050" lvl="0" indent="-285750" algn="l" rtl="0">
              <a:lnSpc>
                <a:spcPct val="150000"/>
              </a:lnSpc>
              <a:spcBef>
                <a:spcPts val="0"/>
              </a:spcBef>
              <a:spcAft>
                <a:spcPts val="0"/>
              </a:spcAft>
              <a:buClr>
                <a:schemeClr val="dk2"/>
              </a:buClr>
              <a:buSzPts val="1800"/>
              <a:buFont typeface="Arial" panose="020B0604020202020204" pitchFamily="34" charset="0"/>
              <a:buChar char="•"/>
            </a:pPr>
            <a:r>
              <a:rPr lang="en" sz="1800" dirty="0">
                <a:solidFill>
                  <a:schemeClr val="dk2"/>
                </a:solidFill>
              </a:rPr>
              <a:t>DPO on clean slow-motion videos further </a:t>
            </a:r>
            <a:r>
              <a:rPr lang="en" sz="1800" dirty="0">
                <a:solidFill>
                  <a:srgbClr val="FF0000"/>
                </a:solidFill>
              </a:rPr>
              <a:t>suppresses motion generation</a:t>
            </a:r>
            <a:endParaRPr sz="1800" dirty="0">
              <a:solidFill>
                <a:schemeClr val="dk2"/>
              </a:solidFill>
            </a:endParaRPr>
          </a:p>
        </p:txBody>
      </p:sp>
      <p:pic>
        <p:nvPicPr>
          <p:cNvPr id="238" name="Google Shape;238;p30"/>
          <p:cNvPicPr preferRelativeResize="0"/>
          <p:nvPr/>
        </p:nvPicPr>
        <p:blipFill>
          <a:blip r:embed="rId5">
            <a:alphaModFix/>
          </a:blip>
          <a:stretch>
            <a:fillRect/>
          </a:stretch>
        </p:blipFill>
        <p:spPr>
          <a:xfrm>
            <a:off x="7383895" y="3001337"/>
            <a:ext cx="438236" cy="438238"/>
          </a:xfrm>
          <a:prstGeom prst="rect">
            <a:avLst/>
          </a:prstGeom>
          <a:noFill/>
          <a:ln>
            <a:noFill/>
          </a:ln>
        </p:spPr>
      </p:pic>
      <p:pic>
        <p:nvPicPr>
          <p:cNvPr id="239" name="Google Shape;239;p30"/>
          <p:cNvPicPr preferRelativeResize="0"/>
          <p:nvPr/>
        </p:nvPicPr>
        <p:blipFill>
          <a:blip r:embed="rId6">
            <a:alphaModFix/>
          </a:blip>
          <a:stretch>
            <a:fillRect/>
          </a:stretch>
        </p:blipFill>
        <p:spPr>
          <a:xfrm>
            <a:off x="7383895" y="4279614"/>
            <a:ext cx="438236" cy="438238"/>
          </a:xfrm>
          <a:prstGeom prst="rect">
            <a:avLst/>
          </a:prstGeom>
          <a:noFill/>
          <a:ln>
            <a:noFill/>
          </a:ln>
        </p:spPr>
      </p:pic>
      <p:pic>
        <p:nvPicPr>
          <p:cNvPr id="240" name="Google Shape;240;p30"/>
          <p:cNvPicPr preferRelativeResize="0"/>
          <p:nvPr/>
        </p:nvPicPr>
        <p:blipFill rotWithShape="1">
          <a:blip r:embed="rId7">
            <a:alphaModFix/>
          </a:blip>
          <a:srcRect l="1575" r="61863"/>
          <a:stretch/>
        </p:blipFill>
        <p:spPr>
          <a:xfrm>
            <a:off x="1035036" y="2758364"/>
            <a:ext cx="393525" cy="352425"/>
          </a:xfrm>
          <a:prstGeom prst="rect">
            <a:avLst/>
          </a:prstGeom>
          <a:noFill/>
          <a:ln>
            <a:noFill/>
          </a:ln>
        </p:spPr>
      </p:pic>
      <p:pic>
        <p:nvPicPr>
          <p:cNvPr id="241" name="Google Shape;241;p30"/>
          <p:cNvPicPr preferRelativeResize="0"/>
          <p:nvPr/>
        </p:nvPicPr>
        <p:blipFill rotWithShape="1">
          <a:blip r:embed="rId7">
            <a:alphaModFix/>
          </a:blip>
          <a:srcRect l="69024"/>
          <a:stretch/>
        </p:blipFill>
        <p:spPr>
          <a:xfrm>
            <a:off x="7896213" y="2788514"/>
            <a:ext cx="333400" cy="352425"/>
          </a:xfrm>
          <a:prstGeom prst="rect">
            <a:avLst/>
          </a:prstGeom>
          <a:noFill/>
          <a:ln>
            <a:noFill/>
          </a:ln>
        </p:spPr>
      </p:pic>
      <p:cxnSp>
        <p:nvCxnSpPr>
          <p:cNvPr id="242" name="Google Shape;242;p30"/>
          <p:cNvCxnSpPr/>
          <p:nvPr/>
        </p:nvCxnSpPr>
        <p:spPr>
          <a:xfrm rot="10800000">
            <a:off x="831536" y="2657364"/>
            <a:ext cx="0" cy="614700"/>
          </a:xfrm>
          <a:prstGeom prst="straightConnector1">
            <a:avLst/>
          </a:prstGeom>
          <a:noFill/>
          <a:ln w="38100" cap="flat" cmpd="sng">
            <a:solidFill>
              <a:srgbClr val="FF0000"/>
            </a:solidFill>
            <a:prstDash val="solid"/>
            <a:round/>
            <a:headEnd type="none" w="med" len="med"/>
            <a:tailEnd type="triangle" w="med" len="med"/>
          </a:ln>
        </p:spPr>
      </p:cxnSp>
      <p:pic>
        <p:nvPicPr>
          <p:cNvPr id="243" name="Google Shape;243;p30"/>
          <p:cNvPicPr preferRelativeResize="0"/>
          <p:nvPr/>
        </p:nvPicPr>
        <p:blipFill rotWithShape="1">
          <a:blip r:embed="rId7">
            <a:alphaModFix/>
          </a:blip>
          <a:srcRect l="1575" r="61863"/>
          <a:stretch/>
        </p:blipFill>
        <p:spPr>
          <a:xfrm>
            <a:off x="1035036" y="4012282"/>
            <a:ext cx="393525" cy="352425"/>
          </a:xfrm>
          <a:prstGeom prst="rect">
            <a:avLst/>
          </a:prstGeom>
          <a:noFill/>
          <a:ln>
            <a:noFill/>
          </a:ln>
        </p:spPr>
      </p:pic>
      <p:pic>
        <p:nvPicPr>
          <p:cNvPr id="244" name="Google Shape;244;p30"/>
          <p:cNvPicPr preferRelativeResize="0"/>
          <p:nvPr/>
        </p:nvPicPr>
        <p:blipFill rotWithShape="1">
          <a:blip r:embed="rId7">
            <a:alphaModFix/>
          </a:blip>
          <a:srcRect l="69024"/>
          <a:stretch/>
        </p:blipFill>
        <p:spPr>
          <a:xfrm>
            <a:off x="7896213" y="4012295"/>
            <a:ext cx="333400" cy="352425"/>
          </a:xfrm>
          <a:prstGeom prst="rect">
            <a:avLst/>
          </a:prstGeom>
          <a:noFill/>
          <a:ln>
            <a:noFill/>
          </a:ln>
        </p:spPr>
      </p:pic>
      <p:cxnSp>
        <p:nvCxnSpPr>
          <p:cNvPr id="245" name="Google Shape;245;p30"/>
          <p:cNvCxnSpPr/>
          <p:nvPr/>
        </p:nvCxnSpPr>
        <p:spPr>
          <a:xfrm>
            <a:off x="807261" y="3894045"/>
            <a:ext cx="0" cy="588900"/>
          </a:xfrm>
          <a:prstGeom prst="straightConnector1">
            <a:avLst/>
          </a:prstGeom>
          <a:noFill/>
          <a:ln w="38100" cap="flat" cmpd="sng">
            <a:solidFill>
              <a:srgbClr val="0000FF"/>
            </a:solidFill>
            <a:prstDash val="solid"/>
            <a:round/>
            <a:headEnd type="none" w="med" len="med"/>
            <a:tailEnd type="triangle" w="med" len="med"/>
          </a:ln>
        </p:spPr>
      </p:cxnSp>
      <p:sp>
        <p:nvSpPr>
          <p:cNvPr id="2" name="灯片编号占位符 1">
            <a:extLst>
              <a:ext uri="{FF2B5EF4-FFF2-40B4-BE49-F238E27FC236}">
                <a16:creationId xmlns:a16="http://schemas.microsoft.com/office/drawing/2014/main" id="{8CBCB305-2442-AE68-0ACD-2FC29DF6992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a:t>
            </a:fld>
            <a:endParaRPr lang="e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1"/>
          <p:cNvSpPr txBox="1"/>
          <p:nvPr/>
        </p:nvSpPr>
        <p:spPr>
          <a:xfrm>
            <a:off x="493725" y="179200"/>
            <a:ext cx="7995300" cy="44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solidFill>
                  <a:schemeClr val="dk2"/>
                </a:solidFill>
              </a:rPr>
              <a:t>StructuralDPO: Removing Motion Bias</a:t>
            </a:r>
            <a:endParaRPr sz="2400" b="1" dirty="0">
              <a:solidFill>
                <a:schemeClr val="dk2"/>
              </a:solidFill>
            </a:endParaRPr>
          </a:p>
        </p:txBody>
      </p:sp>
      <p:sp>
        <p:nvSpPr>
          <p:cNvPr id="251" name="Google Shape;251;p31"/>
          <p:cNvSpPr txBox="1"/>
          <p:nvPr/>
        </p:nvSpPr>
        <p:spPr>
          <a:xfrm>
            <a:off x="493725" y="722000"/>
            <a:ext cx="8503200" cy="801900"/>
          </a:xfrm>
          <a:prstGeom prst="rect">
            <a:avLst/>
          </a:prstGeom>
          <a:noFill/>
          <a:ln>
            <a:noFill/>
          </a:ln>
        </p:spPr>
        <p:txBody>
          <a:bodyPr spcFirstLastPara="1" wrap="square" lIns="91425" tIns="91425" rIns="91425" bIns="91425" anchor="t" anchorCtr="0">
            <a:noAutofit/>
          </a:bodyPr>
          <a:lstStyle/>
          <a:p>
            <a:pPr marL="114300" lvl="0" algn="l" rtl="0">
              <a:lnSpc>
                <a:spcPct val="150000"/>
              </a:lnSpc>
              <a:spcBef>
                <a:spcPts val="0"/>
              </a:spcBef>
              <a:spcAft>
                <a:spcPts val="0"/>
              </a:spcAft>
              <a:buClr>
                <a:schemeClr val="dk2"/>
              </a:buClr>
              <a:buSzPts val="1800"/>
            </a:pPr>
            <a:r>
              <a:rPr lang="en" sz="1800" b="1" dirty="0">
                <a:solidFill>
                  <a:schemeClr val="dk2"/>
                </a:solidFill>
              </a:rPr>
              <a:t>Core idea</a:t>
            </a:r>
            <a:r>
              <a:rPr lang="en" sz="1800" dirty="0">
                <a:solidFill>
                  <a:schemeClr val="dk2"/>
                </a:solidFill>
              </a:rPr>
              <a:t>: make 2 videos have a similar amount of motion</a:t>
            </a:r>
            <a:endParaRPr sz="1800" dirty="0">
              <a:solidFill>
                <a:schemeClr val="dk2"/>
              </a:solidFill>
            </a:endParaRPr>
          </a:p>
          <a:p>
            <a:pPr marL="114300" lvl="0" algn="l" rtl="0">
              <a:lnSpc>
                <a:spcPct val="150000"/>
              </a:lnSpc>
              <a:spcBef>
                <a:spcPts val="0"/>
              </a:spcBef>
              <a:spcAft>
                <a:spcPts val="0"/>
              </a:spcAft>
              <a:buClr>
                <a:schemeClr val="dk2"/>
              </a:buClr>
              <a:buSzPts val="1800"/>
            </a:pPr>
            <a:r>
              <a:rPr lang="en" sz="1800" b="1" dirty="0">
                <a:solidFill>
                  <a:schemeClr val="dk2"/>
                </a:solidFill>
              </a:rPr>
              <a:t>How</a:t>
            </a:r>
            <a:r>
              <a:rPr lang="en" sz="1800" dirty="0">
                <a:solidFill>
                  <a:schemeClr val="dk2"/>
                </a:solidFill>
              </a:rPr>
              <a:t>? Guided video generation</a:t>
            </a:r>
          </a:p>
          <a:p>
            <a:pPr marL="400050" lvl="0" indent="-285750" algn="l" rtl="0">
              <a:lnSpc>
                <a:spcPct val="150000"/>
              </a:lnSpc>
              <a:spcBef>
                <a:spcPts val="0"/>
              </a:spcBef>
              <a:spcAft>
                <a:spcPts val="0"/>
              </a:spcAft>
              <a:buClr>
                <a:schemeClr val="dk2"/>
              </a:buClr>
              <a:buSzPts val="1800"/>
              <a:buFont typeface="Arial" panose="020B0604020202020204" pitchFamily="34" charset="0"/>
              <a:buChar char="•"/>
            </a:pPr>
            <a:r>
              <a:rPr lang="en" sz="1800" dirty="0">
                <a:solidFill>
                  <a:schemeClr val="dk2"/>
                </a:solidFill>
              </a:rPr>
              <a:t>VanillaDPO: sample videos from </a:t>
            </a:r>
            <a:r>
              <a:rPr lang="en" sz="1800" dirty="0">
                <a:solidFill>
                  <a:srgbClr val="FF0000"/>
                </a:solidFill>
              </a:rPr>
              <a:t>pure noise</a:t>
            </a:r>
          </a:p>
          <a:p>
            <a:pPr marL="400050" lvl="0" indent="-285750" algn="l" rtl="0">
              <a:lnSpc>
                <a:spcPct val="150000"/>
              </a:lnSpc>
              <a:spcBef>
                <a:spcPts val="0"/>
              </a:spcBef>
              <a:spcAft>
                <a:spcPts val="0"/>
              </a:spcAft>
              <a:buClr>
                <a:schemeClr val="dk2"/>
              </a:buClr>
              <a:buSzPts val="1800"/>
              <a:buFont typeface="Arial" panose="020B0604020202020204" pitchFamily="34" charset="0"/>
              <a:buChar char="•"/>
            </a:pPr>
            <a:r>
              <a:rPr lang="en" sz="1800" dirty="0">
                <a:solidFill>
                  <a:schemeClr val="dk2"/>
                </a:solidFill>
              </a:rPr>
              <a:t>StructuralDPO: sample videos from </a:t>
            </a:r>
            <a:r>
              <a:rPr lang="en" sz="1800" dirty="0">
                <a:solidFill>
                  <a:srgbClr val="FF0000"/>
                </a:solidFill>
              </a:rPr>
              <a:t>partially noised GT video</a:t>
            </a:r>
            <a:endParaRPr sz="1800" dirty="0">
              <a:solidFill>
                <a:srgbClr val="FF0000"/>
              </a:solidFill>
            </a:endParaRPr>
          </a:p>
        </p:txBody>
      </p:sp>
      <p:sp>
        <p:nvSpPr>
          <p:cNvPr id="2" name="灯片编号占位符 1">
            <a:extLst>
              <a:ext uri="{FF2B5EF4-FFF2-40B4-BE49-F238E27FC236}">
                <a16:creationId xmlns:a16="http://schemas.microsoft.com/office/drawing/2014/main" id="{57808965-4EEB-5EF1-6283-4DA744C0416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a:t>
            </a:fld>
            <a:endParaRPr lang="e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2"/>
          <p:cNvSpPr txBox="1"/>
          <p:nvPr/>
        </p:nvSpPr>
        <p:spPr>
          <a:xfrm>
            <a:off x="493725" y="179200"/>
            <a:ext cx="7995300" cy="442200"/>
          </a:xfrm>
          <a:prstGeom prst="rect">
            <a:avLst/>
          </a:prstGeom>
          <a:noFill/>
          <a:ln>
            <a:noFill/>
          </a:ln>
        </p:spPr>
        <p:txBody>
          <a:bodyPr spcFirstLastPara="1" wrap="square" lIns="91425" tIns="91425" rIns="91425" bIns="91425" anchor="t" anchorCtr="0">
            <a:noAutofit/>
          </a:bodyPr>
          <a:lstStyle/>
          <a:p>
            <a:pPr lvl="0"/>
            <a:r>
              <a:rPr lang="en" altLang="zh-CN" sz="2400" b="1" dirty="0">
                <a:solidFill>
                  <a:schemeClr val="dk2"/>
                </a:solidFill>
              </a:rPr>
              <a:t>StructuralDPO: </a:t>
            </a:r>
            <a:r>
              <a:rPr lang="en" sz="2400" b="1" dirty="0">
                <a:solidFill>
                  <a:schemeClr val="dk2"/>
                </a:solidFill>
              </a:rPr>
              <a:t>Guided Video Generation</a:t>
            </a:r>
            <a:endParaRPr sz="2400" b="1" dirty="0">
              <a:solidFill>
                <a:schemeClr val="dk2"/>
              </a:solidFill>
            </a:endParaRPr>
          </a:p>
        </p:txBody>
      </p:sp>
      <p:sp>
        <p:nvSpPr>
          <p:cNvPr id="258" name="Google Shape;258;p32"/>
          <p:cNvSpPr txBox="1"/>
          <p:nvPr/>
        </p:nvSpPr>
        <p:spPr>
          <a:xfrm>
            <a:off x="493725" y="722000"/>
            <a:ext cx="8503200" cy="801900"/>
          </a:xfrm>
          <a:prstGeom prst="rect">
            <a:avLst/>
          </a:prstGeom>
          <a:noFill/>
          <a:ln>
            <a:noFill/>
          </a:ln>
        </p:spPr>
        <p:txBody>
          <a:bodyPr spcFirstLastPara="1" wrap="square" lIns="91425" tIns="91425" rIns="91425" bIns="91425" anchor="t" anchorCtr="0">
            <a:noAutofit/>
          </a:bodyPr>
          <a:lstStyle/>
          <a:p>
            <a:pPr marL="400050" lvl="0" indent="-285750" algn="l" rtl="0">
              <a:lnSpc>
                <a:spcPct val="150000"/>
              </a:lnSpc>
              <a:spcBef>
                <a:spcPts val="0"/>
              </a:spcBef>
              <a:spcAft>
                <a:spcPts val="0"/>
              </a:spcAft>
              <a:buClr>
                <a:schemeClr val="dk2"/>
              </a:buClr>
              <a:buSzPts val="1800"/>
              <a:buFont typeface="Arial" panose="020B0604020202020204" pitchFamily="34" charset="0"/>
              <a:buChar char="•"/>
            </a:pPr>
            <a:r>
              <a:rPr lang="en" sz="1800" dirty="0">
                <a:solidFill>
                  <a:schemeClr val="dk2"/>
                </a:solidFill>
              </a:rPr>
              <a:t>Add 2 diff </a:t>
            </a:r>
            <a:r>
              <a:rPr lang="en" sz="1800" dirty="0">
                <a:solidFill>
                  <a:srgbClr val="FF0000"/>
                </a:solidFill>
              </a:rPr>
              <a:t>partial noises </a:t>
            </a:r>
            <a:r>
              <a:rPr lang="en" sz="1800" dirty="0">
                <a:solidFill>
                  <a:schemeClr val="dk2"/>
                </a:solidFill>
              </a:rPr>
              <a:t>then denoise</a:t>
            </a:r>
            <a:endParaRPr sz="1800" dirty="0">
              <a:solidFill>
                <a:schemeClr val="dk2"/>
              </a:solidFill>
            </a:endParaRPr>
          </a:p>
        </p:txBody>
      </p:sp>
      <p:sp>
        <p:nvSpPr>
          <p:cNvPr id="2" name="灯片编号占位符 1">
            <a:extLst>
              <a:ext uri="{FF2B5EF4-FFF2-40B4-BE49-F238E27FC236}">
                <a16:creationId xmlns:a16="http://schemas.microsoft.com/office/drawing/2014/main" id="{F66AD112-8B56-118C-FBB5-44FFD0C886D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a:t>
            </a:fld>
            <a:endParaRPr lang="en"/>
          </a:p>
        </p:txBody>
      </p:sp>
      <p:pic>
        <p:nvPicPr>
          <p:cNvPr id="4" name="gt">
            <a:hlinkClick r:id="" action="ppaction://media"/>
            <a:extLst>
              <a:ext uri="{FF2B5EF4-FFF2-40B4-BE49-F238E27FC236}">
                <a16:creationId xmlns:a16="http://schemas.microsoft.com/office/drawing/2014/main" id="{7365471C-2BB0-7256-57EF-53EC753B898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93725" y="1269900"/>
            <a:ext cx="3564800" cy="2005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4"/>
          <p:cNvSpPr txBox="1"/>
          <p:nvPr/>
        </p:nvSpPr>
        <p:spPr>
          <a:xfrm>
            <a:off x="493725" y="179200"/>
            <a:ext cx="7995300" cy="44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solidFill>
                  <a:schemeClr val="dk2"/>
                </a:solidFill>
              </a:rPr>
              <a:t>Motivation</a:t>
            </a:r>
            <a:endParaRPr sz="2400" b="1" dirty="0">
              <a:solidFill>
                <a:schemeClr val="dk2"/>
              </a:solidFill>
            </a:endParaRPr>
          </a:p>
        </p:txBody>
      </p:sp>
      <p:sp>
        <p:nvSpPr>
          <p:cNvPr id="60" name="Google Shape;60;p14"/>
          <p:cNvSpPr txBox="1"/>
          <p:nvPr/>
        </p:nvSpPr>
        <p:spPr>
          <a:xfrm>
            <a:off x="493725" y="722000"/>
            <a:ext cx="5142577" cy="2092638"/>
          </a:xfrm>
          <a:prstGeom prst="rect">
            <a:avLst/>
          </a:prstGeom>
          <a:noFill/>
          <a:ln>
            <a:noFill/>
          </a:ln>
        </p:spPr>
        <p:txBody>
          <a:bodyPr spcFirstLastPara="1" wrap="square" lIns="91425" tIns="91425" rIns="91425" bIns="91425" anchor="t" anchorCtr="0">
            <a:noAutofit/>
          </a:bodyPr>
          <a:lstStyle/>
          <a:p>
            <a:pPr marL="114300" lvl="0" algn="l" rtl="0">
              <a:lnSpc>
                <a:spcPct val="150000"/>
              </a:lnSpc>
              <a:spcBef>
                <a:spcPts val="0"/>
              </a:spcBef>
              <a:spcAft>
                <a:spcPts val="0"/>
              </a:spcAft>
              <a:buClr>
                <a:schemeClr val="dk2"/>
              </a:buClr>
              <a:buSzPts val="1800"/>
            </a:pPr>
            <a:r>
              <a:rPr lang="en-US" sz="1800" dirty="0">
                <a:solidFill>
                  <a:schemeClr val="dk2"/>
                </a:solidFill>
              </a:rPr>
              <a:t>Limitations of existing text-to-video generators:</a:t>
            </a:r>
          </a:p>
          <a:p>
            <a:pPr marL="400050" lvl="0" indent="-285750" algn="l" rtl="0">
              <a:lnSpc>
                <a:spcPct val="150000"/>
              </a:lnSpc>
              <a:spcBef>
                <a:spcPts val="0"/>
              </a:spcBef>
              <a:spcAft>
                <a:spcPts val="0"/>
              </a:spcAft>
              <a:buClr>
                <a:schemeClr val="dk2"/>
              </a:buClr>
              <a:buSzPts val="1800"/>
              <a:buFont typeface="Arial" panose="020B0604020202020204" pitchFamily="34" charset="0"/>
              <a:buChar char="•"/>
            </a:pPr>
            <a:r>
              <a:rPr lang="en-US" sz="1800" dirty="0">
                <a:solidFill>
                  <a:schemeClr val="dk2"/>
                </a:solidFill>
              </a:rPr>
              <a:t>Complex object motion</a:t>
            </a:r>
          </a:p>
          <a:p>
            <a:pPr marL="400050" lvl="0" indent="-285750" algn="l" rtl="0">
              <a:lnSpc>
                <a:spcPct val="150000"/>
              </a:lnSpc>
              <a:spcBef>
                <a:spcPts val="0"/>
              </a:spcBef>
              <a:spcAft>
                <a:spcPts val="0"/>
              </a:spcAft>
              <a:buClr>
                <a:schemeClr val="dk2"/>
              </a:buClr>
              <a:buSzPts val="1800"/>
              <a:buFont typeface="Arial" panose="020B0604020202020204" pitchFamily="34" charset="0"/>
              <a:buChar char="•"/>
            </a:pPr>
            <a:r>
              <a:rPr lang="en-US" sz="1800" dirty="0">
                <a:solidFill>
                  <a:schemeClr val="dk2"/>
                </a:solidFill>
              </a:rPr>
              <a:t>Novel </a:t>
            </a:r>
            <a:r>
              <a:rPr lang="en-US" altLang="zh-CN" sz="1800" dirty="0">
                <a:solidFill>
                  <a:schemeClr val="dk2"/>
                </a:solidFill>
              </a:rPr>
              <a:t>concept </a:t>
            </a:r>
            <a:r>
              <a:rPr lang="en-US" sz="1800" dirty="0">
                <a:solidFill>
                  <a:schemeClr val="dk2"/>
                </a:solidFill>
              </a:rPr>
              <a:t>composition</a:t>
            </a:r>
          </a:p>
          <a:p>
            <a:pPr marL="114300" lvl="0" algn="l" rtl="0">
              <a:lnSpc>
                <a:spcPct val="150000"/>
              </a:lnSpc>
              <a:spcBef>
                <a:spcPts val="0"/>
              </a:spcBef>
              <a:spcAft>
                <a:spcPts val="0"/>
              </a:spcAft>
              <a:buClr>
                <a:schemeClr val="dk2"/>
              </a:buClr>
              <a:buSzPts val="1800"/>
            </a:pPr>
            <a:r>
              <a:rPr lang="en-US" sz="1800" dirty="0">
                <a:solidFill>
                  <a:schemeClr val="dk2"/>
                </a:solidFill>
              </a:rPr>
              <a:t>SFT does not help. How to fix this?</a:t>
            </a:r>
            <a:endParaRPr sz="1800" dirty="0">
              <a:solidFill>
                <a:schemeClr val="dk2"/>
              </a:solidFill>
            </a:endParaRPr>
          </a:p>
        </p:txBody>
      </p:sp>
      <p:sp>
        <p:nvSpPr>
          <p:cNvPr id="2" name="灯片编号占位符 1">
            <a:extLst>
              <a:ext uri="{FF2B5EF4-FFF2-40B4-BE49-F238E27FC236}">
                <a16:creationId xmlns:a16="http://schemas.microsoft.com/office/drawing/2014/main" id="{88510020-20AD-855E-38DD-B2598850082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a:t>
            </a:fld>
            <a:endParaRPr lang="en"/>
          </a:p>
        </p:txBody>
      </p:sp>
      <p:sp>
        <p:nvSpPr>
          <p:cNvPr id="5" name="Prompt: A stylish woman walks down a Tokyo street…">
            <a:extLst>
              <a:ext uri="{FF2B5EF4-FFF2-40B4-BE49-F238E27FC236}">
                <a16:creationId xmlns:a16="http://schemas.microsoft.com/office/drawing/2014/main" id="{F104AB44-CCD5-38E5-47F3-F76B88C522B3}"/>
              </a:ext>
            </a:extLst>
          </p:cNvPr>
          <p:cNvSpPr txBox="1"/>
          <p:nvPr/>
        </p:nvSpPr>
        <p:spPr>
          <a:xfrm>
            <a:off x="678710" y="4615486"/>
            <a:ext cx="3658110" cy="3488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defTabSz="457200">
              <a:spcBef>
                <a:spcPts val="0"/>
              </a:spcBef>
              <a:defRPr sz="2800">
                <a:solidFill>
                  <a:srgbClr val="595959"/>
                </a:solidFill>
                <a:latin typeface="Arial"/>
                <a:ea typeface="Arial"/>
                <a:cs typeface="Arial"/>
                <a:sym typeface="Arial"/>
              </a:defRPr>
            </a:lvl1pPr>
          </a:lstStyle>
          <a:p>
            <a:r>
              <a:rPr lang="en-US" altLang="zh-CN" sz="1600" dirty="0"/>
              <a:t>Prompt: “</a:t>
            </a:r>
            <a:r>
              <a:rPr lang="en-US" altLang="zh-CN" sz="1600" i="1" dirty="0"/>
              <a:t>A woman doing </a:t>
            </a:r>
            <a:r>
              <a:rPr lang="en-US" altLang="zh-CN" sz="1600" i="1" dirty="0">
                <a:solidFill>
                  <a:srgbClr val="FF0000"/>
                </a:solidFill>
              </a:rPr>
              <a:t>pop dance</a:t>
            </a:r>
            <a:r>
              <a:rPr lang="en-US" altLang="zh-CN" sz="1600" dirty="0"/>
              <a:t>”</a:t>
            </a:r>
            <a:endParaRPr sz="1600" b="1" dirty="0"/>
          </a:p>
        </p:txBody>
      </p:sp>
      <p:sp>
        <p:nvSpPr>
          <p:cNvPr id="7" name="Prompt: A stylish woman walks down a Tokyo street…">
            <a:extLst>
              <a:ext uri="{FF2B5EF4-FFF2-40B4-BE49-F238E27FC236}">
                <a16:creationId xmlns:a16="http://schemas.microsoft.com/office/drawing/2014/main" id="{E7F3E09A-85B3-200B-8416-0B463F354C93}"/>
              </a:ext>
            </a:extLst>
          </p:cNvPr>
          <p:cNvSpPr txBox="1"/>
          <p:nvPr/>
        </p:nvSpPr>
        <p:spPr>
          <a:xfrm>
            <a:off x="4572001" y="4615487"/>
            <a:ext cx="3983602" cy="3488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defTabSz="457200">
              <a:spcBef>
                <a:spcPts val="0"/>
              </a:spcBef>
              <a:defRPr sz="2800">
                <a:solidFill>
                  <a:srgbClr val="595959"/>
                </a:solidFill>
                <a:latin typeface="Arial"/>
                <a:ea typeface="Arial"/>
                <a:cs typeface="Arial"/>
                <a:sym typeface="Arial"/>
              </a:defRPr>
            </a:lvl1pPr>
          </a:lstStyle>
          <a:p>
            <a:r>
              <a:rPr lang="en-US" altLang="zh-CN" sz="1600" dirty="0"/>
              <a:t>Prompt: </a:t>
            </a:r>
            <a:r>
              <a:rPr lang="en-US" sz="1600" dirty="0"/>
              <a:t>“</a:t>
            </a:r>
            <a:r>
              <a:rPr lang="en-US" sz="1600" i="1" dirty="0"/>
              <a:t>A </a:t>
            </a:r>
            <a:r>
              <a:rPr lang="en-US" sz="1600" i="1" dirty="0">
                <a:solidFill>
                  <a:srgbClr val="FF0000"/>
                </a:solidFill>
              </a:rPr>
              <a:t>giraffe</a:t>
            </a:r>
            <a:r>
              <a:rPr lang="en-US" sz="1600" i="1" dirty="0"/>
              <a:t> walks along </a:t>
            </a:r>
            <a:r>
              <a:rPr lang="en-US" sz="1600" i="1" dirty="0">
                <a:solidFill>
                  <a:srgbClr val="FF0000"/>
                </a:solidFill>
              </a:rPr>
              <a:t>tightrope</a:t>
            </a:r>
            <a:r>
              <a:rPr lang="en-US" sz="1600" dirty="0"/>
              <a:t>”</a:t>
            </a:r>
            <a:endParaRPr sz="1600" dirty="0"/>
          </a:p>
        </p:txBody>
      </p:sp>
      <p:pic>
        <p:nvPicPr>
          <p:cNvPr id="9" name="woman-dancing-base">
            <a:hlinkClick r:id="" action="ppaction://media"/>
            <a:extLst>
              <a:ext uri="{FF2B5EF4-FFF2-40B4-BE49-F238E27FC236}">
                <a16:creationId xmlns:a16="http://schemas.microsoft.com/office/drawing/2014/main" id="{3ED5589A-3D6A-06BA-F0D3-202F720FDD0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78709" y="2557800"/>
            <a:ext cx="3658111" cy="2057687"/>
          </a:xfrm>
          <a:prstGeom prst="rect">
            <a:avLst/>
          </a:prstGeom>
        </p:spPr>
      </p:pic>
      <p:pic>
        <p:nvPicPr>
          <p:cNvPr id="10" name="giraffe-walk-base">
            <a:hlinkClick r:id="" action="ppaction://media"/>
            <a:extLst>
              <a:ext uri="{FF2B5EF4-FFF2-40B4-BE49-F238E27FC236}">
                <a16:creationId xmlns:a16="http://schemas.microsoft.com/office/drawing/2014/main" id="{5D65DF39-6049-731E-194C-C6D6992F0FB8}"/>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4623387" y="2557800"/>
            <a:ext cx="3658111" cy="20576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042" fill="hold"/>
                                        <p:tgtEl>
                                          <p:spTgt spid="9"/>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5042" fill="hold"/>
                                        <p:tgtEl>
                                          <p:spTgt spid="10"/>
                                        </p:tgtEl>
                                      </p:cBhvr>
                                    </p:cmd>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9"/>
                                        </p:tgtEl>
                                      </p:cBhvr>
                                    </p:cmd>
                                  </p:childTnLst>
                                </p:cTn>
                              </p:par>
                            </p:childTnLst>
                          </p:cTn>
                        </p:par>
                      </p:childTnLst>
                    </p:cTn>
                  </p:par>
                </p:childTnLst>
              </p:cTn>
              <p:nextCondLst>
                <p:cond evt="onClick" delay="0">
                  <p:tgtEl>
                    <p:spTgt spid="9"/>
                  </p:tgtEl>
                </p:cond>
              </p:nextCondLst>
            </p:seq>
            <p:video>
              <p:cMediaNode vol="80000">
                <p:cTn id="28" repeatCount="indefinite" fill="hold" display="0">
                  <p:stCondLst>
                    <p:cond delay="indefinite"/>
                  </p:stCondLst>
                </p:cTn>
                <p:tgtEl>
                  <p:spTgt spid="9"/>
                </p:tgtEl>
              </p:cMediaNode>
            </p:video>
            <p:seq concurrent="1" nextAc="seek">
              <p:cTn id="29" restart="whenNotActive" fill="hold" evtFilter="cancelBubble" nodeType="interactiveSeq">
                <p:stCondLst>
                  <p:cond evt="onClick" delay="0">
                    <p:tgtEl>
                      <p:spTgt spid="10"/>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10"/>
                                        </p:tgtEl>
                                      </p:cBhvr>
                                    </p:cmd>
                                  </p:childTnLst>
                                </p:cTn>
                              </p:par>
                            </p:childTnLst>
                          </p:cTn>
                        </p:par>
                      </p:childTnLst>
                    </p:cTn>
                  </p:par>
                </p:childTnLst>
              </p:cTn>
              <p:nextCondLst>
                <p:cond evt="onClick" delay="0">
                  <p:tgtEl>
                    <p:spTgt spid="10"/>
                  </p:tgtEl>
                </p:cond>
              </p:nextCondLst>
            </p:seq>
            <p:video>
              <p:cMediaNode vol="80000">
                <p:cTn id="34" repeatCount="indefinite" fill="hold" display="0">
                  <p:stCondLst>
                    <p:cond delay="indefinite"/>
                  </p:stCondLst>
                </p:cTn>
                <p:tgtEl>
                  <p:spTgt spid="10"/>
                </p:tgtEl>
              </p:cMediaNode>
            </p:video>
          </p:childTnLst>
        </p:cTn>
      </p:par>
    </p:tnLst>
    <p:bldLst>
      <p:bldP spid="60"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3"/>
          <p:cNvSpPr txBox="1"/>
          <p:nvPr/>
        </p:nvSpPr>
        <p:spPr>
          <a:xfrm>
            <a:off x="493725" y="179200"/>
            <a:ext cx="7995300" cy="442200"/>
          </a:xfrm>
          <a:prstGeom prst="rect">
            <a:avLst/>
          </a:prstGeom>
          <a:noFill/>
          <a:ln>
            <a:noFill/>
          </a:ln>
        </p:spPr>
        <p:txBody>
          <a:bodyPr spcFirstLastPara="1" wrap="square" lIns="91425" tIns="91425" rIns="91425" bIns="91425" anchor="t" anchorCtr="0">
            <a:noAutofit/>
          </a:bodyPr>
          <a:lstStyle/>
          <a:p>
            <a:pPr lvl="0"/>
            <a:r>
              <a:rPr lang="en" altLang="zh-CN" sz="2400" b="1" dirty="0">
                <a:solidFill>
                  <a:schemeClr val="dk2"/>
                </a:solidFill>
              </a:rPr>
              <a:t>StructuralDPO: </a:t>
            </a:r>
            <a:r>
              <a:rPr lang="en" sz="2400" b="1" dirty="0">
                <a:solidFill>
                  <a:schemeClr val="dk2"/>
                </a:solidFill>
              </a:rPr>
              <a:t>Guided Video Generation</a:t>
            </a:r>
            <a:endParaRPr sz="2400" b="1" dirty="0">
              <a:solidFill>
                <a:schemeClr val="dk2"/>
              </a:solidFill>
            </a:endParaRPr>
          </a:p>
        </p:txBody>
      </p:sp>
      <p:sp>
        <p:nvSpPr>
          <p:cNvPr id="265" name="Google Shape;265;p33"/>
          <p:cNvSpPr txBox="1"/>
          <p:nvPr/>
        </p:nvSpPr>
        <p:spPr>
          <a:xfrm>
            <a:off x="493725" y="722000"/>
            <a:ext cx="8503200" cy="801900"/>
          </a:xfrm>
          <a:prstGeom prst="rect">
            <a:avLst/>
          </a:prstGeom>
          <a:noFill/>
          <a:ln>
            <a:noFill/>
          </a:ln>
        </p:spPr>
        <p:txBody>
          <a:bodyPr spcFirstLastPara="1" wrap="square" lIns="91425" tIns="91425" rIns="91425" bIns="91425" anchor="t" anchorCtr="0">
            <a:noAutofit/>
          </a:bodyPr>
          <a:lstStyle/>
          <a:p>
            <a:pPr marL="400050" lvl="0" indent="-285750" algn="l" rtl="0">
              <a:lnSpc>
                <a:spcPct val="150000"/>
              </a:lnSpc>
              <a:spcBef>
                <a:spcPts val="0"/>
              </a:spcBef>
              <a:spcAft>
                <a:spcPts val="0"/>
              </a:spcAft>
              <a:buClr>
                <a:schemeClr val="dk2"/>
              </a:buClr>
              <a:buSzPts val="1800"/>
              <a:buFont typeface="Arial" panose="020B0604020202020204" pitchFamily="34" charset="0"/>
              <a:buChar char="•"/>
            </a:pPr>
            <a:r>
              <a:rPr lang="en" sz="1800" dirty="0">
                <a:solidFill>
                  <a:schemeClr val="dk2"/>
                </a:solidFill>
              </a:rPr>
              <a:t>Add 2 diff </a:t>
            </a:r>
            <a:r>
              <a:rPr lang="en" sz="1800" dirty="0">
                <a:solidFill>
                  <a:srgbClr val="FF0000"/>
                </a:solidFill>
              </a:rPr>
              <a:t>partial noises </a:t>
            </a:r>
            <a:r>
              <a:rPr lang="en" sz="1800" dirty="0">
                <a:solidFill>
                  <a:schemeClr val="dk2"/>
                </a:solidFill>
              </a:rPr>
              <a:t>then denoise</a:t>
            </a:r>
            <a:endParaRPr sz="1800" dirty="0">
              <a:solidFill>
                <a:schemeClr val="dk2"/>
              </a:solidFill>
            </a:endParaRPr>
          </a:p>
        </p:txBody>
      </p:sp>
      <p:cxnSp>
        <p:nvCxnSpPr>
          <p:cNvPr id="268" name="Google Shape;268;p33"/>
          <p:cNvCxnSpPr>
            <a:cxnSpLocks/>
          </p:cNvCxnSpPr>
          <p:nvPr/>
        </p:nvCxnSpPr>
        <p:spPr>
          <a:xfrm>
            <a:off x="2274916" y="3273724"/>
            <a:ext cx="0" cy="435900"/>
          </a:xfrm>
          <a:prstGeom prst="straightConnector1">
            <a:avLst/>
          </a:prstGeom>
          <a:noFill/>
          <a:ln w="38100" cap="flat" cmpd="sng">
            <a:solidFill>
              <a:srgbClr val="000000"/>
            </a:solidFill>
            <a:prstDash val="solid"/>
            <a:round/>
            <a:headEnd type="none" w="med" len="med"/>
            <a:tailEnd type="triangle" w="med" len="med"/>
          </a:ln>
        </p:spPr>
      </p:cxnSp>
      <p:sp>
        <p:nvSpPr>
          <p:cNvPr id="2" name="灯片编号占位符 1">
            <a:extLst>
              <a:ext uri="{FF2B5EF4-FFF2-40B4-BE49-F238E27FC236}">
                <a16:creationId xmlns:a16="http://schemas.microsoft.com/office/drawing/2014/main" id="{001C6C3E-973A-FA23-27AE-6632AFD3310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20</a:t>
            </a:fld>
            <a:endParaRPr lang="en"/>
          </a:p>
        </p:txBody>
      </p:sp>
      <p:pic>
        <p:nvPicPr>
          <p:cNvPr id="8" name="gt_noise1_08">
            <a:hlinkClick r:id="" action="ppaction://media"/>
            <a:extLst>
              <a:ext uri="{FF2B5EF4-FFF2-40B4-BE49-F238E27FC236}">
                <a16:creationId xmlns:a16="http://schemas.microsoft.com/office/drawing/2014/main" id="{535414E8-C515-8ADF-EF98-2D75009C5286}"/>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5586" y="3687175"/>
            <a:ext cx="2137600" cy="1202400"/>
          </a:xfrm>
          <a:prstGeom prst="rect">
            <a:avLst/>
          </a:prstGeom>
        </p:spPr>
      </p:pic>
      <p:pic>
        <p:nvPicPr>
          <p:cNvPr id="9" name="gt_noise2_08">
            <a:hlinkClick r:id="" action="ppaction://media"/>
            <a:extLst>
              <a:ext uri="{FF2B5EF4-FFF2-40B4-BE49-F238E27FC236}">
                <a16:creationId xmlns:a16="http://schemas.microsoft.com/office/drawing/2014/main" id="{0FB81D5B-86C8-68B0-E223-D398626E96C6}"/>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2336639" y="3687175"/>
            <a:ext cx="2137600" cy="1202400"/>
          </a:xfrm>
          <a:prstGeom prst="rect">
            <a:avLst/>
          </a:prstGeom>
        </p:spPr>
      </p:pic>
      <p:pic>
        <p:nvPicPr>
          <p:cNvPr id="12" name="图片 11" descr="图片包含 桌子, 女人, 小, 站&#10;&#10;AI 生成的内容可能不正确。">
            <a:extLst>
              <a:ext uri="{FF2B5EF4-FFF2-40B4-BE49-F238E27FC236}">
                <a16:creationId xmlns:a16="http://schemas.microsoft.com/office/drawing/2014/main" id="{ACE85C06-C1C5-1C60-0AA1-544943E97829}"/>
              </a:ext>
            </a:extLst>
          </p:cNvPr>
          <p:cNvPicPr>
            <a:picLocks noChangeAspect="1"/>
          </p:cNvPicPr>
          <p:nvPr/>
        </p:nvPicPr>
        <p:blipFill>
          <a:blip r:embed="rId9"/>
          <a:stretch>
            <a:fillRect/>
          </a:stretch>
        </p:blipFill>
        <p:spPr>
          <a:xfrm>
            <a:off x="493725" y="1269900"/>
            <a:ext cx="3564800" cy="2005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34" fill="hold"/>
                                        <p:tgtEl>
                                          <p:spTgt spid="8"/>
                                        </p:tgtEl>
                                      </p:cBhvr>
                                    </p:cmd>
                                  </p:childTnLst>
                                </p:cTn>
                              </p:par>
                              <p:par>
                                <p:cTn id="7" presetID="1" presetClass="mediacall" presetSubtype="0" fill="hold" nodeType="withEffect">
                                  <p:stCondLst>
                                    <p:cond delay="0"/>
                                  </p:stCondLst>
                                  <p:childTnLst>
                                    <p:cmd type="call" cmd="playFrom(0.0)">
                                      <p:cBhvr>
                                        <p:cTn id="8" dur="783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9"/>
                </p:tgtEl>
              </p:cMediaNode>
            </p:video>
            <p:video>
              <p:cMediaNode vol="80000">
                <p:cTn id="10" repeatCount="indefinite" fill="hold" display="0">
                  <p:stCondLst>
                    <p:cond delay="indefinite"/>
                  </p:stCondLst>
                </p:cTn>
                <p:tgtEl>
                  <p:spTgt spid="8"/>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cxnSp>
        <p:nvCxnSpPr>
          <p:cNvPr id="273" name="Google Shape;273;p34"/>
          <p:cNvCxnSpPr>
            <a:cxnSpLocks/>
          </p:cNvCxnSpPr>
          <p:nvPr/>
        </p:nvCxnSpPr>
        <p:spPr>
          <a:xfrm flipV="1">
            <a:off x="4159770" y="2922470"/>
            <a:ext cx="853268" cy="637694"/>
          </a:xfrm>
          <a:prstGeom prst="straightConnector1">
            <a:avLst/>
          </a:prstGeom>
          <a:noFill/>
          <a:ln w="38100" cap="flat" cmpd="sng">
            <a:solidFill>
              <a:srgbClr val="FF0000"/>
            </a:solidFill>
            <a:prstDash val="solid"/>
            <a:round/>
            <a:headEnd type="none" w="med" len="med"/>
            <a:tailEnd type="triangle" w="med" len="med"/>
          </a:ln>
        </p:spPr>
      </p:cxnSp>
      <p:sp>
        <p:nvSpPr>
          <p:cNvPr id="274" name="Google Shape;274;p34"/>
          <p:cNvSpPr txBox="1"/>
          <p:nvPr/>
        </p:nvSpPr>
        <p:spPr>
          <a:xfrm>
            <a:off x="493725" y="179200"/>
            <a:ext cx="7995300" cy="442200"/>
          </a:xfrm>
          <a:prstGeom prst="rect">
            <a:avLst/>
          </a:prstGeom>
          <a:noFill/>
          <a:ln>
            <a:noFill/>
          </a:ln>
        </p:spPr>
        <p:txBody>
          <a:bodyPr spcFirstLastPara="1" wrap="square" lIns="91425" tIns="91425" rIns="91425" bIns="91425" anchor="t" anchorCtr="0">
            <a:noAutofit/>
          </a:bodyPr>
          <a:lstStyle/>
          <a:p>
            <a:pPr lvl="0"/>
            <a:r>
              <a:rPr lang="en" altLang="zh-CN" sz="2400" b="1" dirty="0">
                <a:solidFill>
                  <a:schemeClr val="dk2"/>
                </a:solidFill>
              </a:rPr>
              <a:t>StructuralDPO: </a:t>
            </a:r>
            <a:r>
              <a:rPr lang="en" sz="2400" b="1" dirty="0">
                <a:solidFill>
                  <a:schemeClr val="dk2"/>
                </a:solidFill>
              </a:rPr>
              <a:t>Guided Video Generation</a:t>
            </a:r>
            <a:endParaRPr sz="2400" b="1" dirty="0">
              <a:solidFill>
                <a:schemeClr val="dk2"/>
              </a:solidFill>
            </a:endParaRPr>
          </a:p>
        </p:txBody>
      </p:sp>
      <p:sp>
        <p:nvSpPr>
          <p:cNvPr id="279" name="Google Shape;279;p34"/>
          <p:cNvSpPr txBox="1"/>
          <p:nvPr/>
        </p:nvSpPr>
        <p:spPr>
          <a:xfrm>
            <a:off x="493725" y="722000"/>
            <a:ext cx="4519313" cy="801900"/>
          </a:xfrm>
          <a:prstGeom prst="rect">
            <a:avLst/>
          </a:prstGeom>
          <a:noFill/>
          <a:ln>
            <a:noFill/>
          </a:ln>
        </p:spPr>
        <p:txBody>
          <a:bodyPr spcFirstLastPara="1" wrap="square" lIns="91425" tIns="91425" rIns="91425" bIns="91425" anchor="t" anchorCtr="0">
            <a:noAutofit/>
          </a:bodyPr>
          <a:lstStyle/>
          <a:p>
            <a:pPr marL="400050" lvl="0" indent="-285750" algn="l" rtl="0">
              <a:lnSpc>
                <a:spcPct val="150000"/>
              </a:lnSpc>
              <a:spcBef>
                <a:spcPts val="0"/>
              </a:spcBef>
              <a:spcAft>
                <a:spcPts val="0"/>
              </a:spcAft>
              <a:buClr>
                <a:schemeClr val="dk2"/>
              </a:buClr>
              <a:buSzPts val="1800"/>
              <a:buFont typeface="Arial" panose="020B0604020202020204" pitchFamily="34" charset="0"/>
              <a:buChar char="•"/>
            </a:pPr>
            <a:r>
              <a:rPr lang="en" sz="1800" dirty="0">
                <a:solidFill>
                  <a:schemeClr val="dk2"/>
                </a:solidFill>
              </a:rPr>
              <a:t>Add 2 diff </a:t>
            </a:r>
            <a:r>
              <a:rPr lang="en" sz="1800" dirty="0">
                <a:solidFill>
                  <a:srgbClr val="FF0000"/>
                </a:solidFill>
              </a:rPr>
              <a:t>partial noises </a:t>
            </a:r>
            <a:r>
              <a:rPr lang="en" sz="1800" dirty="0">
                <a:solidFill>
                  <a:schemeClr val="dk2"/>
                </a:solidFill>
              </a:rPr>
              <a:t>then denoise</a:t>
            </a:r>
            <a:endParaRPr sz="1800" dirty="0">
              <a:solidFill>
                <a:schemeClr val="dk2"/>
              </a:solidFill>
            </a:endParaRPr>
          </a:p>
        </p:txBody>
      </p:sp>
      <p:sp>
        <p:nvSpPr>
          <p:cNvPr id="2" name="灯片编号占位符 1">
            <a:extLst>
              <a:ext uri="{FF2B5EF4-FFF2-40B4-BE49-F238E27FC236}">
                <a16:creationId xmlns:a16="http://schemas.microsoft.com/office/drawing/2014/main" id="{F2EC2A15-0ECE-F98F-9985-3C785356DD0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a:t>
            </a:fld>
            <a:endParaRPr lang="en"/>
          </a:p>
        </p:txBody>
      </p:sp>
      <p:cxnSp>
        <p:nvCxnSpPr>
          <p:cNvPr id="11" name="Google Shape;268;p33">
            <a:extLst>
              <a:ext uri="{FF2B5EF4-FFF2-40B4-BE49-F238E27FC236}">
                <a16:creationId xmlns:a16="http://schemas.microsoft.com/office/drawing/2014/main" id="{CA00BF8E-8522-D5F9-2D84-7398B52EEDDA}"/>
              </a:ext>
            </a:extLst>
          </p:cNvPr>
          <p:cNvCxnSpPr>
            <a:cxnSpLocks/>
          </p:cNvCxnSpPr>
          <p:nvPr/>
        </p:nvCxnSpPr>
        <p:spPr>
          <a:xfrm>
            <a:off x="2274916" y="3273724"/>
            <a:ext cx="0" cy="435900"/>
          </a:xfrm>
          <a:prstGeom prst="straightConnector1">
            <a:avLst/>
          </a:prstGeom>
          <a:noFill/>
          <a:ln w="38100" cap="flat" cmpd="sng">
            <a:solidFill>
              <a:srgbClr val="000000"/>
            </a:solidFill>
            <a:prstDash val="solid"/>
            <a:round/>
            <a:headEnd type="none" w="med" len="med"/>
            <a:tailEnd type="triangle" w="med" len="med"/>
          </a:ln>
        </p:spPr>
      </p:cxnSp>
      <p:pic>
        <p:nvPicPr>
          <p:cNvPr id="14" name="图片 13" descr="图片包含 桌子, 女人, 小, 站&#10;&#10;AI 生成的内容可能不正确。">
            <a:extLst>
              <a:ext uri="{FF2B5EF4-FFF2-40B4-BE49-F238E27FC236}">
                <a16:creationId xmlns:a16="http://schemas.microsoft.com/office/drawing/2014/main" id="{377FEF23-2369-4C36-45D8-17BC2BC77663}"/>
              </a:ext>
            </a:extLst>
          </p:cNvPr>
          <p:cNvPicPr>
            <a:picLocks noChangeAspect="1"/>
          </p:cNvPicPr>
          <p:nvPr/>
        </p:nvPicPr>
        <p:blipFill>
          <a:blip r:embed="rId7"/>
          <a:stretch>
            <a:fillRect/>
          </a:stretch>
        </p:blipFill>
        <p:spPr>
          <a:xfrm>
            <a:off x="493725" y="1269900"/>
            <a:ext cx="3564800" cy="2005200"/>
          </a:xfrm>
          <a:prstGeom prst="rect">
            <a:avLst/>
          </a:prstGeom>
        </p:spPr>
      </p:pic>
      <p:pic>
        <p:nvPicPr>
          <p:cNvPr id="17" name="图片 16" descr="图片包含 站, 女人, 游戏机, 播放&#10;&#10;AI 生成的内容可能不正确。">
            <a:extLst>
              <a:ext uri="{FF2B5EF4-FFF2-40B4-BE49-F238E27FC236}">
                <a16:creationId xmlns:a16="http://schemas.microsoft.com/office/drawing/2014/main" id="{17854DD5-9FDD-5496-296A-87F93F3B9CD0}"/>
              </a:ext>
            </a:extLst>
          </p:cNvPr>
          <p:cNvPicPr>
            <a:picLocks noChangeAspect="1"/>
          </p:cNvPicPr>
          <p:nvPr/>
        </p:nvPicPr>
        <p:blipFill>
          <a:blip r:embed="rId8"/>
          <a:stretch>
            <a:fillRect/>
          </a:stretch>
        </p:blipFill>
        <p:spPr>
          <a:xfrm>
            <a:off x="75586" y="3686579"/>
            <a:ext cx="2137600" cy="1202400"/>
          </a:xfrm>
          <a:prstGeom prst="rect">
            <a:avLst/>
          </a:prstGeom>
        </p:spPr>
      </p:pic>
      <p:pic>
        <p:nvPicPr>
          <p:cNvPr id="20" name="图片 19" descr="图片包含 草, 站, 游戏机, 田地&#10;&#10;AI 生成的内容可能不正确。">
            <a:extLst>
              <a:ext uri="{FF2B5EF4-FFF2-40B4-BE49-F238E27FC236}">
                <a16:creationId xmlns:a16="http://schemas.microsoft.com/office/drawing/2014/main" id="{0AEE2385-FCC0-65F0-E524-50205ED83913}"/>
              </a:ext>
            </a:extLst>
          </p:cNvPr>
          <p:cNvPicPr>
            <a:picLocks noChangeAspect="1"/>
          </p:cNvPicPr>
          <p:nvPr/>
        </p:nvPicPr>
        <p:blipFill>
          <a:blip r:embed="rId9"/>
          <a:stretch>
            <a:fillRect/>
          </a:stretch>
        </p:blipFill>
        <p:spPr>
          <a:xfrm>
            <a:off x="2334938" y="3686577"/>
            <a:ext cx="2137602" cy="1202401"/>
          </a:xfrm>
          <a:prstGeom prst="rect">
            <a:avLst/>
          </a:prstGeom>
        </p:spPr>
      </p:pic>
      <p:pic>
        <p:nvPicPr>
          <p:cNvPr id="22" name="dense_dpo1_re">
            <a:hlinkClick r:id="" action="ppaction://media"/>
            <a:extLst>
              <a:ext uri="{FF2B5EF4-FFF2-40B4-BE49-F238E27FC236}">
                <a16:creationId xmlns:a16="http://schemas.microsoft.com/office/drawing/2014/main" id="{4696A556-EC55-FFC2-8979-B363090E96D6}"/>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5087101" y="708444"/>
            <a:ext cx="3804435" cy="2139995"/>
          </a:xfrm>
          <a:prstGeom prst="rect">
            <a:avLst/>
          </a:prstGeom>
        </p:spPr>
      </p:pic>
      <p:pic>
        <p:nvPicPr>
          <p:cNvPr id="24" name="dense_dpo2_re">
            <a:hlinkClick r:id="" action="ppaction://media"/>
            <a:extLst>
              <a:ext uri="{FF2B5EF4-FFF2-40B4-BE49-F238E27FC236}">
                <a16:creationId xmlns:a16="http://schemas.microsoft.com/office/drawing/2014/main" id="{20FC3F88-DFF3-051F-549F-CAE89CA27F01}"/>
              </a:ext>
            </a:extLst>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5086801" y="2922470"/>
            <a:ext cx="3804435" cy="21399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34" fill="hold"/>
                                        <p:tgtEl>
                                          <p:spTgt spid="22"/>
                                        </p:tgtEl>
                                      </p:cBhvr>
                                    </p:cmd>
                                  </p:childTnLst>
                                </p:cTn>
                              </p:par>
                              <p:par>
                                <p:cTn id="7" presetID="1" presetClass="mediacall" presetSubtype="0" fill="hold" nodeType="withEffect">
                                  <p:stCondLst>
                                    <p:cond delay="0"/>
                                  </p:stCondLst>
                                  <p:childTnLst>
                                    <p:cmd type="call" cmd="playFrom(0.0)">
                                      <p:cBhvr>
                                        <p:cTn id="8" dur="7834"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22"/>
                </p:tgtEl>
              </p:cMediaNode>
            </p:video>
            <p:seq concurrent="1" nextAc="seek">
              <p:cTn id="10" restart="whenNotActive" fill="hold" evtFilter="cancelBubble" nodeType="interactiveSeq">
                <p:stCondLst>
                  <p:cond evt="onClick" delay="0">
                    <p:tgtEl>
                      <p:spTgt spid="2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2"/>
                                        </p:tgtEl>
                                      </p:cBhvr>
                                    </p:cmd>
                                  </p:childTnLst>
                                </p:cTn>
                              </p:par>
                            </p:childTnLst>
                          </p:cTn>
                        </p:par>
                      </p:childTnLst>
                    </p:cTn>
                  </p:par>
                </p:childTnLst>
              </p:cTn>
              <p:nextCondLst>
                <p:cond evt="onClick" delay="0">
                  <p:tgtEl>
                    <p:spTgt spid="22"/>
                  </p:tgtEl>
                </p:cond>
              </p:nextCondLst>
            </p:seq>
            <p:video>
              <p:cMediaNode vol="80000">
                <p:cTn id="15" repeatCount="indefinite" fill="hold" display="0">
                  <p:stCondLst>
                    <p:cond delay="indefinite"/>
                  </p:stCondLst>
                </p:cTn>
                <p:tgtEl>
                  <p:spTgt spid="24"/>
                </p:tgtEl>
              </p:cMediaNode>
            </p:video>
            <p:seq concurrent="1" nextAc="seek">
              <p:cTn id="16" restart="whenNotActive" fill="hold" evtFilter="cancelBubble" nodeType="interactiveSeq">
                <p:stCondLst>
                  <p:cond evt="onClick" delay="0">
                    <p:tgtEl>
                      <p:spTgt spid="2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24"/>
                                        </p:tgtEl>
                                      </p:cBhvr>
                                    </p:cmd>
                                  </p:childTnLst>
                                </p:cTn>
                              </p:par>
                            </p:childTnLst>
                          </p:cTn>
                        </p:par>
                      </p:childTnLst>
                    </p:cTn>
                  </p:par>
                </p:childTnLst>
              </p:cTn>
              <p:nextCondLst>
                <p:cond evt="onClick" delay="0">
                  <p:tgtEl>
                    <p:spTgt spid="2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35"/>
          <p:cNvSpPr txBox="1"/>
          <p:nvPr/>
        </p:nvSpPr>
        <p:spPr>
          <a:xfrm>
            <a:off x="493725" y="179200"/>
            <a:ext cx="7995300" cy="442200"/>
          </a:xfrm>
          <a:prstGeom prst="rect">
            <a:avLst/>
          </a:prstGeom>
          <a:noFill/>
          <a:ln>
            <a:noFill/>
          </a:ln>
        </p:spPr>
        <p:txBody>
          <a:bodyPr spcFirstLastPara="1" wrap="square" lIns="91425" tIns="91425" rIns="91425" bIns="91425" anchor="t" anchorCtr="0">
            <a:noAutofit/>
          </a:bodyPr>
          <a:lstStyle/>
          <a:p>
            <a:pPr lvl="0"/>
            <a:r>
              <a:rPr lang="en" altLang="zh-CN" sz="2400" b="1" dirty="0">
                <a:solidFill>
                  <a:schemeClr val="dk2"/>
                </a:solidFill>
              </a:rPr>
              <a:t>StructuralDPO: </a:t>
            </a:r>
            <a:r>
              <a:rPr lang="en" sz="2400" b="1" dirty="0">
                <a:solidFill>
                  <a:schemeClr val="dk2"/>
                </a:solidFill>
              </a:rPr>
              <a:t>Guided Video Generation</a:t>
            </a:r>
            <a:endParaRPr sz="2400" b="1" dirty="0">
              <a:solidFill>
                <a:schemeClr val="dk2"/>
              </a:solidFill>
            </a:endParaRPr>
          </a:p>
        </p:txBody>
      </p:sp>
      <p:sp>
        <p:nvSpPr>
          <p:cNvPr id="288" name="Google Shape;288;p35"/>
          <p:cNvSpPr txBox="1"/>
          <p:nvPr/>
        </p:nvSpPr>
        <p:spPr>
          <a:xfrm>
            <a:off x="493725" y="722000"/>
            <a:ext cx="8503200" cy="801900"/>
          </a:xfrm>
          <a:prstGeom prst="rect">
            <a:avLst/>
          </a:prstGeom>
          <a:noFill/>
          <a:ln>
            <a:noFill/>
          </a:ln>
        </p:spPr>
        <p:txBody>
          <a:bodyPr spcFirstLastPara="1" wrap="square" lIns="91425" tIns="91425" rIns="91425" bIns="91425" anchor="t" anchorCtr="0">
            <a:noAutofit/>
          </a:bodyPr>
          <a:lstStyle/>
          <a:p>
            <a:pPr marL="400050" lvl="0" indent="-285750" algn="l" rtl="0">
              <a:lnSpc>
                <a:spcPct val="150000"/>
              </a:lnSpc>
              <a:spcBef>
                <a:spcPts val="0"/>
              </a:spcBef>
              <a:spcAft>
                <a:spcPts val="0"/>
              </a:spcAft>
              <a:buClr>
                <a:schemeClr val="dk2"/>
              </a:buClr>
              <a:buSzPts val="1800"/>
              <a:buFont typeface="Arial" panose="020B0604020202020204" pitchFamily="34" charset="0"/>
              <a:buChar char="•"/>
            </a:pPr>
            <a:r>
              <a:rPr lang="en" sz="1800" dirty="0">
                <a:solidFill>
                  <a:schemeClr val="dk2"/>
                </a:solidFill>
              </a:rPr>
              <a:t>Early denoising steps determine </a:t>
            </a:r>
            <a:r>
              <a:rPr lang="en" sz="1800" dirty="0">
                <a:solidFill>
                  <a:srgbClr val="FF0000"/>
                </a:solidFill>
              </a:rPr>
              <a:t>structure</a:t>
            </a:r>
            <a:r>
              <a:rPr lang="en" sz="1800" dirty="0">
                <a:solidFill>
                  <a:schemeClr val="dk2"/>
                </a:solidFill>
              </a:rPr>
              <a:t> – similar global motion</a:t>
            </a:r>
            <a:endParaRPr sz="1800" dirty="0">
              <a:solidFill>
                <a:schemeClr val="dk2"/>
              </a:solidFill>
            </a:endParaRPr>
          </a:p>
        </p:txBody>
      </p:sp>
      <p:pic>
        <p:nvPicPr>
          <p:cNvPr id="289" name="Google Shape;289;p35"/>
          <p:cNvPicPr preferRelativeResize="0"/>
          <p:nvPr/>
        </p:nvPicPr>
        <p:blipFill>
          <a:blip r:embed="rId3">
            <a:alphaModFix/>
          </a:blip>
          <a:stretch>
            <a:fillRect/>
          </a:stretch>
        </p:blipFill>
        <p:spPr>
          <a:xfrm>
            <a:off x="208500" y="1640775"/>
            <a:ext cx="8787775" cy="1626535"/>
          </a:xfrm>
          <a:prstGeom prst="rect">
            <a:avLst/>
          </a:prstGeom>
          <a:noFill/>
          <a:ln>
            <a:noFill/>
          </a:ln>
        </p:spPr>
      </p:pic>
      <p:pic>
        <p:nvPicPr>
          <p:cNvPr id="290" name="Google Shape;290;p35"/>
          <p:cNvPicPr preferRelativeResize="0"/>
          <p:nvPr/>
        </p:nvPicPr>
        <p:blipFill>
          <a:blip r:embed="rId4">
            <a:alphaModFix/>
          </a:blip>
          <a:stretch>
            <a:fillRect/>
          </a:stretch>
        </p:blipFill>
        <p:spPr>
          <a:xfrm>
            <a:off x="208500" y="3301315"/>
            <a:ext cx="8787775" cy="1626535"/>
          </a:xfrm>
          <a:prstGeom prst="rect">
            <a:avLst/>
          </a:prstGeom>
          <a:noFill/>
          <a:ln>
            <a:noFill/>
          </a:ln>
        </p:spPr>
      </p:pic>
      <p:sp>
        <p:nvSpPr>
          <p:cNvPr id="2" name="灯片编号占位符 1">
            <a:extLst>
              <a:ext uri="{FF2B5EF4-FFF2-40B4-BE49-F238E27FC236}">
                <a16:creationId xmlns:a16="http://schemas.microsoft.com/office/drawing/2014/main" id="{B352D306-2768-2709-1082-AD80994DD58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22</a:t>
            </a:fld>
            <a:endParaRPr lang="en"/>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36"/>
          <p:cNvSpPr txBox="1"/>
          <p:nvPr/>
        </p:nvSpPr>
        <p:spPr>
          <a:xfrm>
            <a:off x="493725" y="179200"/>
            <a:ext cx="7995300" cy="442200"/>
          </a:xfrm>
          <a:prstGeom prst="rect">
            <a:avLst/>
          </a:prstGeom>
          <a:noFill/>
          <a:ln>
            <a:noFill/>
          </a:ln>
        </p:spPr>
        <p:txBody>
          <a:bodyPr spcFirstLastPara="1" wrap="square" lIns="91425" tIns="91425" rIns="91425" bIns="91425" anchor="t" anchorCtr="0">
            <a:noAutofit/>
          </a:bodyPr>
          <a:lstStyle/>
          <a:p>
            <a:pPr lvl="0"/>
            <a:r>
              <a:rPr lang="en" altLang="zh-CN" sz="2400" b="1" dirty="0">
                <a:solidFill>
                  <a:schemeClr val="dk2"/>
                </a:solidFill>
              </a:rPr>
              <a:t>StructuralDPO: </a:t>
            </a:r>
            <a:r>
              <a:rPr lang="en" sz="2400" b="1" dirty="0">
                <a:solidFill>
                  <a:schemeClr val="dk2"/>
                </a:solidFill>
              </a:rPr>
              <a:t>Guided Video Generation</a:t>
            </a:r>
            <a:endParaRPr sz="2400" b="1" dirty="0">
              <a:solidFill>
                <a:schemeClr val="dk2"/>
              </a:solidFill>
            </a:endParaRPr>
          </a:p>
        </p:txBody>
      </p:sp>
      <p:sp>
        <p:nvSpPr>
          <p:cNvPr id="296" name="Google Shape;296;p36"/>
          <p:cNvSpPr txBox="1"/>
          <p:nvPr/>
        </p:nvSpPr>
        <p:spPr>
          <a:xfrm>
            <a:off x="493725" y="722000"/>
            <a:ext cx="8503200" cy="801900"/>
          </a:xfrm>
          <a:prstGeom prst="rect">
            <a:avLst/>
          </a:prstGeom>
          <a:noFill/>
          <a:ln>
            <a:noFill/>
          </a:ln>
        </p:spPr>
        <p:txBody>
          <a:bodyPr spcFirstLastPara="1" wrap="square" lIns="91425" tIns="91425" rIns="91425" bIns="91425" anchor="t" anchorCtr="0">
            <a:noAutofit/>
          </a:bodyPr>
          <a:lstStyle/>
          <a:p>
            <a:pPr marL="400050" lvl="0" indent="-285750" algn="l" rtl="0">
              <a:lnSpc>
                <a:spcPct val="150000"/>
              </a:lnSpc>
              <a:spcBef>
                <a:spcPts val="0"/>
              </a:spcBef>
              <a:spcAft>
                <a:spcPts val="0"/>
              </a:spcAft>
              <a:buClr>
                <a:schemeClr val="dk2"/>
              </a:buClr>
              <a:buSzPts val="1800"/>
              <a:buFont typeface="Arial" panose="020B0604020202020204" pitchFamily="34" charset="0"/>
              <a:buChar char="•"/>
            </a:pPr>
            <a:r>
              <a:rPr lang="en" sz="1800" dirty="0">
                <a:solidFill>
                  <a:schemeClr val="dk2"/>
                </a:solidFill>
              </a:rPr>
              <a:t>Early denoising steps determine </a:t>
            </a:r>
            <a:r>
              <a:rPr lang="en" sz="1800" dirty="0">
                <a:solidFill>
                  <a:srgbClr val="FF0000"/>
                </a:solidFill>
              </a:rPr>
              <a:t>structure</a:t>
            </a:r>
            <a:r>
              <a:rPr lang="en" sz="1800" dirty="0">
                <a:solidFill>
                  <a:schemeClr val="dk2"/>
                </a:solidFill>
              </a:rPr>
              <a:t> – similar global motion</a:t>
            </a:r>
            <a:endParaRPr sz="1800" dirty="0">
              <a:solidFill>
                <a:schemeClr val="dk2"/>
              </a:solidFill>
            </a:endParaRPr>
          </a:p>
          <a:p>
            <a:pPr marL="400050" lvl="0" indent="-285750" algn="l" rtl="0">
              <a:lnSpc>
                <a:spcPct val="150000"/>
              </a:lnSpc>
              <a:spcBef>
                <a:spcPts val="0"/>
              </a:spcBef>
              <a:spcAft>
                <a:spcPts val="0"/>
              </a:spcAft>
              <a:buClr>
                <a:schemeClr val="dk2"/>
              </a:buClr>
              <a:buSzPts val="1800"/>
              <a:buFont typeface="Arial" panose="020B0604020202020204" pitchFamily="34" charset="0"/>
              <a:buChar char="•"/>
            </a:pPr>
            <a:r>
              <a:rPr lang="en" sz="1800" dirty="0">
                <a:solidFill>
                  <a:schemeClr val="dk2"/>
                </a:solidFill>
              </a:rPr>
              <a:t>Later steps determine </a:t>
            </a:r>
            <a:r>
              <a:rPr lang="en" sz="1800" dirty="0">
                <a:solidFill>
                  <a:srgbClr val="FF0000"/>
                </a:solidFill>
              </a:rPr>
              <a:t>local details</a:t>
            </a:r>
            <a:r>
              <a:rPr lang="en" sz="1800" dirty="0">
                <a:solidFill>
                  <a:schemeClr val="dk2"/>
                </a:solidFill>
              </a:rPr>
              <a:t> – still variations between 2 videos</a:t>
            </a:r>
            <a:endParaRPr sz="1800" dirty="0">
              <a:solidFill>
                <a:schemeClr val="dk2"/>
              </a:solidFill>
            </a:endParaRPr>
          </a:p>
        </p:txBody>
      </p:sp>
      <p:pic>
        <p:nvPicPr>
          <p:cNvPr id="297" name="Google Shape;297;p36"/>
          <p:cNvPicPr preferRelativeResize="0"/>
          <p:nvPr/>
        </p:nvPicPr>
        <p:blipFill>
          <a:blip r:embed="rId3">
            <a:alphaModFix/>
          </a:blip>
          <a:stretch>
            <a:fillRect/>
          </a:stretch>
        </p:blipFill>
        <p:spPr>
          <a:xfrm>
            <a:off x="208500" y="1640775"/>
            <a:ext cx="8787775" cy="1626535"/>
          </a:xfrm>
          <a:prstGeom prst="rect">
            <a:avLst/>
          </a:prstGeom>
          <a:noFill/>
          <a:ln>
            <a:noFill/>
          </a:ln>
        </p:spPr>
      </p:pic>
      <p:pic>
        <p:nvPicPr>
          <p:cNvPr id="298" name="Google Shape;298;p36"/>
          <p:cNvPicPr preferRelativeResize="0"/>
          <p:nvPr/>
        </p:nvPicPr>
        <p:blipFill>
          <a:blip r:embed="rId4">
            <a:alphaModFix/>
          </a:blip>
          <a:stretch>
            <a:fillRect/>
          </a:stretch>
        </p:blipFill>
        <p:spPr>
          <a:xfrm>
            <a:off x="208500" y="3301315"/>
            <a:ext cx="8787775" cy="1626535"/>
          </a:xfrm>
          <a:prstGeom prst="rect">
            <a:avLst/>
          </a:prstGeom>
          <a:noFill/>
          <a:ln>
            <a:noFill/>
          </a:ln>
        </p:spPr>
      </p:pic>
      <p:sp>
        <p:nvSpPr>
          <p:cNvPr id="301" name="Google Shape;301;p36"/>
          <p:cNvSpPr/>
          <p:nvPr/>
        </p:nvSpPr>
        <p:spPr>
          <a:xfrm>
            <a:off x="4510726" y="1640775"/>
            <a:ext cx="469200" cy="3867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02" name="Google Shape;302;p36"/>
          <p:cNvSpPr/>
          <p:nvPr/>
        </p:nvSpPr>
        <p:spPr>
          <a:xfrm>
            <a:off x="1517201" y="1809438"/>
            <a:ext cx="469200" cy="3867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03" name="Google Shape;303;p36"/>
          <p:cNvSpPr/>
          <p:nvPr/>
        </p:nvSpPr>
        <p:spPr>
          <a:xfrm>
            <a:off x="7377850" y="3770875"/>
            <a:ext cx="469200" cy="11208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 name="灯片编号占位符 1">
            <a:extLst>
              <a:ext uri="{FF2B5EF4-FFF2-40B4-BE49-F238E27FC236}">
                <a16:creationId xmlns:a16="http://schemas.microsoft.com/office/drawing/2014/main" id="{34BE9ECD-A29C-152E-78A0-B1939411B89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23</a:t>
            </a:fld>
            <a:endParaRPr lang="en"/>
          </a:p>
        </p:txBody>
      </p:sp>
      <p:sp>
        <p:nvSpPr>
          <p:cNvPr id="4" name="Google Shape;313;p37">
            <a:extLst>
              <a:ext uri="{FF2B5EF4-FFF2-40B4-BE49-F238E27FC236}">
                <a16:creationId xmlns:a16="http://schemas.microsoft.com/office/drawing/2014/main" id="{8826F7DE-5976-CAC8-61AC-C21593C52E68}"/>
              </a:ext>
            </a:extLst>
          </p:cNvPr>
          <p:cNvSpPr/>
          <p:nvPr/>
        </p:nvSpPr>
        <p:spPr>
          <a:xfrm>
            <a:off x="1598676" y="3384175"/>
            <a:ext cx="469200" cy="386700"/>
          </a:xfrm>
          <a:prstGeom prst="rect">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 name="Google Shape;313;p37">
            <a:extLst>
              <a:ext uri="{FF2B5EF4-FFF2-40B4-BE49-F238E27FC236}">
                <a16:creationId xmlns:a16="http://schemas.microsoft.com/office/drawing/2014/main" id="{2472E741-3102-D264-1BA4-C3FE42E10649}"/>
              </a:ext>
            </a:extLst>
          </p:cNvPr>
          <p:cNvSpPr/>
          <p:nvPr/>
        </p:nvSpPr>
        <p:spPr>
          <a:xfrm>
            <a:off x="4510725" y="3309276"/>
            <a:ext cx="469200" cy="386700"/>
          </a:xfrm>
          <a:prstGeom prst="rect">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 name="Google Shape;313;p37">
            <a:extLst>
              <a:ext uri="{FF2B5EF4-FFF2-40B4-BE49-F238E27FC236}">
                <a16:creationId xmlns:a16="http://schemas.microsoft.com/office/drawing/2014/main" id="{7E071043-0DA4-FB17-0B0E-3BA698EBDA07}"/>
              </a:ext>
            </a:extLst>
          </p:cNvPr>
          <p:cNvSpPr/>
          <p:nvPr/>
        </p:nvSpPr>
        <p:spPr>
          <a:xfrm>
            <a:off x="7377850" y="2118224"/>
            <a:ext cx="469200" cy="1120799"/>
          </a:xfrm>
          <a:prstGeom prst="rect">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 grpId="0" animBg="1"/>
      <p:bldP spid="302" grpId="0" animBg="1"/>
      <p:bldP spid="303" grpId="0" animBg="1"/>
      <p:bldP spid="4" grpId="0" animBg="1"/>
      <p:bldP spid="6"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37"/>
          <p:cNvSpPr txBox="1"/>
          <p:nvPr/>
        </p:nvSpPr>
        <p:spPr>
          <a:xfrm>
            <a:off x="493725" y="179200"/>
            <a:ext cx="7995300" cy="44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solidFill>
                  <a:schemeClr val="dk2"/>
                </a:solidFill>
              </a:rPr>
              <a:t>Issue with StructuralDPO</a:t>
            </a:r>
            <a:endParaRPr sz="2400" b="1" dirty="0">
              <a:solidFill>
                <a:schemeClr val="dk2"/>
              </a:solidFill>
            </a:endParaRPr>
          </a:p>
        </p:txBody>
      </p:sp>
      <p:sp>
        <p:nvSpPr>
          <p:cNvPr id="310" name="Google Shape;310;p37"/>
          <p:cNvSpPr txBox="1"/>
          <p:nvPr/>
        </p:nvSpPr>
        <p:spPr>
          <a:xfrm>
            <a:off x="493725" y="722000"/>
            <a:ext cx="8503200" cy="801900"/>
          </a:xfrm>
          <a:prstGeom prst="rect">
            <a:avLst/>
          </a:prstGeom>
          <a:noFill/>
          <a:ln>
            <a:noFill/>
          </a:ln>
        </p:spPr>
        <p:txBody>
          <a:bodyPr spcFirstLastPara="1" wrap="square" lIns="91425" tIns="91425" rIns="91425" bIns="91425" anchor="t" anchorCtr="0">
            <a:noAutofit/>
          </a:bodyPr>
          <a:lstStyle/>
          <a:p>
            <a:pPr marL="114300" lvl="0" algn="l" rtl="0">
              <a:lnSpc>
                <a:spcPct val="150000"/>
              </a:lnSpc>
              <a:spcBef>
                <a:spcPts val="0"/>
              </a:spcBef>
              <a:spcAft>
                <a:spcPts val="0"/>
              </a:spcAft>
              <a:buClr>
                <a:schemeClr val="dk2"/>
              </a:buClr>
              <a:buSzPts val="1800"/>
            </a:pPr>
            <a:r>
              <a:rPr lang="en" sz="1800" dirty="0">
                <a:solidFill>
                  <a:schemeClr val="dk2"/>
                </a:solidFill>
              </a:rPr>
              <a:t>Which video do you prefer?</a:t>
            </a:r>
          </a:p>
          <a:p>
            <a:pPr marL="400050" lvl="0" indent="-285750" algn="l" rtl="0">
              <a:lnSpc>
                <a:spcPct val="150000"/>
              </a:lnSpc>
              <a:spcBef>
                <a:spcPts val="0"/>
              </a:spcBef>
              <a:spcAft>
                <a:spcPts val="0"/>
              </a:spcAft>
              <a:buClr>
                <a:schemeClr val="dk2"/>
              </a:buClr>
              <a:buSzPts val="1800"/>
              <a:buFont typeface="Arial" panose="020B0604020202020204" pitchFamily="34" charset="0"/>
              <a:buChar char="•"/>
            </a:pPr>
            <a:r>
              <a:rPr lang="en" sz="1800" dirty="0">
                <a:solidFill>
                  <a:schemeClr val="dk2"/>
                </a:solidFill>
              </a:rPr>
              <a:t>Video 1 has fewer artifacts than video 2. So 1 is better than 2</a:t>
            </a:r>
            <a:endParaRPr sz="1800" dirty="0">
              <a:solidFill>
                <a:schemeClr val="dk2"/>
              </a:solidFill>
            </a:endParaRPr>
          </a:p>
        </p:txBody>
      </p:sp>
      <p:grpSp>
        <p:nvGrpSpPr>
          <p:cNvPr id="311" name="Google Shape;311;p37"/>
          <p:cNvGrpSpPr/>
          <p:nvPr/>
        </p:nvGrpSpPr>
        <p:grpSpPr>
          <a:xfrm>
            <a:off x="897267" y="3513663"/>
            <a:ext cx="7480952" cy="1384659"/>
            <a:chOff x="920975" y="3726041"/>
            <a:chExt cx="7302051" cy="1351547"/>
          </a:xfrm>
        </p:grpSpPr>
        <p:pic>
          <p:nvPicPr>
            <p:cNvPr id="312" name="Google Shape;312;p37"/>
            <p:cNvPicPr preferRelativeResize="0"/>
            <p:nvPr/>
          </p:nvPicPr>
          <p:blipFill>
            <a:blip r:embed="rId3">
              <a:alphaModFix/>
            </a:blip>
            <a:stretch>
              <a:fillRect/>
            </a:stretch>
          </p:blipFill>
          <p:spPr>
            <a:xfrm>
              <a:off x="920975" y="3726041"/>
              <a:ext cx="7302051" cy="1351547"/>
            </a:xfrm>
            <a:prstGeom prst="rect">
              <a:avLst/>
            </a:prstGeom>
            <a:noFill/>
            <a:ln>
              <a:noFill/>
            </a:ln>
          </p:spPr>
        </p:pic>
        <p:sp>
          <p:nvSpPr>
            <p:cNvPr id="313" name="Google Shape;313;p37"/>
            <p:cNvSpPr/>
            <p:nvPr/>
          </p:nvSpPr>
          <p:spPr>
            <a:xfrm>
              <a:off x="2076117" y="3794892"/>
              <a:ext cx="390000" cy="321300"/>
            </a:xfrm>
            <a:prstGeom prst="rect">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14" name="Google Shape;314;p37"/>
            <p:cNvSpPr/>
            <p:nvPr/>
          </p:nvSpPr>
          <p:spPr>
            <a:xfrm>
              <a:off x="4495835" y="3726049"/>
              <a:ext cx="390000" cy="321300"/>
            </a:xfrm>
            <a:prstGeom prst="rect">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15" name="Google Shape;315;p37"/>
            <p:cNvSpPr/>
            <p:nvPr/>
          </p:nvSpPr>
          <p:spPr>
            <a:xfrm>
              <a:off x="6878223" y="4116215"/>
              <a:ext cx="390000" cy="9312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grpSp>
        <p:nvGrpSpPr>
          <p:cNvPr id="316" name="Google Shape;316;p37"/>
          <p:cNvGrpSpPr/>
          <p:nvPr/>
        </p:nvGrpSpPr>
        <p:grpSpPr>
          <a:xfrm>
            <a:off x="897630" y="2039415"/>
            <a:ext cx="7480221" cy="1384659"/>
            <a:chOff x="898230" y="2224750"/>
            <a:chExt cx="7302051" cy="1351547"/>
          </a:xfrm>
        </p:grpSpPr>
        <p:pic>
          <p:nvPicPr>
            <p:cNvPr id="317" name="Google Shape;317;p37"/>
            <p:cNvPicPr preferRelativeResize="0"/>
            <p:nvPr/>
          </p:nvPicPr>
          <p:blipFill>
            <a:blip r:embed="rId4">
              <a:alphaModFix/>
            </a:blip>
            <a:stretch>
              <a:fillRect/>
            </a:stretch>
          </p:blipFill>
          <p:spPr>
            <a:xfrm>
              <a:off x="898230" y="2224750"/>
              <a:ext cx="7302051" cy="1351547"/>
            </a:xfrm>
            <a:prstGeom prst="rect">
              <a:avLst/>
            </a:prstGeom>
            <a:noFill/>
            <a:ln>
              <a:noFill/>
            </a:ln>
          </p:spPr>
        </p:pic>
        <p:sp>
          <p:nvSpPr>
            <p:cNvPr id="318" name="Google Shape;318;p37"/>
            <p:cNvSpPr/>
            <p:nvPr/>
          </p:nvSpPr>
          <p:spPr>
            <a:xfrm>
              <a:off x="4495835" y="2224750"/>
              <a:ext cx="390000" cy="3213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19" name="Google Shape;319;p37"/>
            <p:cNvSpPr/>
            <p:nvPr/>
          </p:nvSpPr>
          <p:spPr>
            <a:xfrm>
              <a:off x="2008417" y="2364898"/>
              <a:ext cx="390000" cy="3213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20" name="Google Shape;320;p37"/>
            <p:cNvSpPr/>
            <p:nvPr/>
          </p:nvSpPr>
          <p:spPr>
            <a:xfrm>
              <a:off x="6878223" y="2621481"/>
              <a:ext cx="390000" cy="931200"/>
            </a:xfrm>
            <a:prstGeom prst="rect">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pic>
        <p:nvPicPr>
          <p:cNvPr id="321" name="Google Shape;321;p37"/>
          <p:cNvPicPr preferRelativeResize="0"/>
          <p:nvPr/>
        </p:nvPicPr>
        <p:blipFill>
          <a:blip r:embed="rId5">
            <a:alphaModFix/>
          </a:blip>
          <a:stretch>
            <a:fillRect/>
          </a:stretch>
        </p:blipFill>
        <p:spPr>
          <a:xfrm>
            <a:off x="7767860" y="4325436"/>
            <a:ext cx="572886" cy="572888"/>
          </a:xfrm>
          <a:prstGeom prst="rect">
            <a:avLst/>
          </a:prstGeom>
          <a:noFill/>
          <a:ln>
            <a:noFill/>
          </a:ln>
        </p:spPr>
      </p:pic>
      <p:pic>
        <p:nvPicPr>
          <p:cNvPr id="322" name="Google Shape;322;p37"/>
          <p:cNvPicPr preferRelativeResize="0"/>
          <p:nvPr/>
        </p:nvPicPr>
        <p:blipFill>
          <a:blip r:embed="rId6">
            <a:alphaModFix/>
          </a:blip>
          <a:stretch>
            <a:fillRect/>
          </a:stretch>
        </p:blipFill>
        <p:spPr>
          <a:xfrm>
            <a:off x="7767853" y="2851198"/>
            <a:ext cx="572886" cy="572888"/>
          </a:xfrm>
          <a:prstGeom prst="rect">
            <a:avLst/>
          </a:prstGeom>
          <a:noFill/>
          <a:ln>
            <a:noFill/>
          </a:ln>
        </p:spPr>
      </p:pic>
      <p:sp>
        <p:nvSpPr>
          <p:cNvPr id="2" name="灯片编号占位符 1">
            <a:extLst>
              <a:ext uri="{FF2B5EF4-FFF2-40B4-BE49-F238E27FC236}">
                <a16:creationId xmlns:a16="http://schemas.microsoft.com/office/drawing/2014/main" id="{E44695EF-7E44-987C-07A3-DD60313E1B5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24</a:t>
            </a:fld>
            <a:endParaRPr lang="e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39"/>
          <p:cNvSpPr txBox="1"/>
          <p:nvPr/>
        </p:nvSpPr>
        <p:spPr>
          <a:xfrm>
            <a:off x="493725" y="179200"/>
            <a:ext cx="7995300" cy="44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chemeClr val="dk2"/>
                </a:solidFill>
              </a:rPr>
              <a:t>Issue with StructuralDPO</a:t>
            </a:r>
            <a:endParaRPr sz="2400" b="1">
              <a:solidFill>
                <a:schemeClr val="dk2"/>
              </a:solidFill>
            </a:endParaRPr>
          </a:p>
        </p:txBody>
      </p:sp>
      <p:sp>
        <p:nvSpPr>
          <p:cNvPr id="352" name="Google Shape;352;p39"/>
          <p:cNvSpPr txBox="1"/>
          <p:nvPr/>
        </p:nvSpPr>
        <p:spPr>
          <a:xfrm>
            <a:off x="493725" y="722000"/>
            <a:ext cx="8503200" cy="801900"/>
          </a:xfrm>
          <a:prstGeom prst="rect">
            <a:avLst/>
          </a:prstGeom>
          <a:noFill/>
          <a:ln>
            <a:noFill/>
          </a:ln>
        </p:spPr>
        <p:txBody>
          <a:bodyPr spcFirstLastPara="1" wrap="square" lIns="91425" tIns="91425" rIns="91425" bIns="91425" anchor="t" anchorCtr="0">
            <a:noAutofit/>
          </a:bodyPr>
          <a:lstStyle/>
          <a:p>
            <a:pPr marL="114300">
              <a:lnSpc>
                <a:spcPct val="150000"/>
              </a:lnSpc>
              <a:buClr>
                <a:schemeClr val="dk2"/>
              </a:buClr>
              <a:buSzPts val="1800"/>
            </a:pPr>
            <a:r>
              <a:rPr lang="en" altLang="zh-CN" sz="1800" dirty="0">
                <a:solidFill>
                  <a:schemeClr val="dk2"/>
                </a:solidFill>
              </a:rPr>
              <a:t>Which video do you prefer?</a:t>
            </a:r>
            <a:endParaRPr lang="en" sz="1800" dirty="0">
              <a:solidFill>
                <a:schemeClr val="dk2"/>
              </a:solidFill>
            </a:endParaRPr>
          </a:p>
          <a:p>
            <a:pPr marL="400050" lvl="0" indent="-285750" algn="l" rtl="0">
              <a:lnSpc>
                <a:spcPct val="150000"/>
              </a:lnSpc>
              <a:spcBef>
                <a:spcPts val="0"/>
              </a:spcBef>
              <a:spcAft>
                <a:spcPts val="0"/>
              </a:spcAft>
              <a:buClr>
                <a:schemeClr val="dk2"/>
              </a:buClr>
              <a:buSzPts val="1800"/>
              <a:buFont typeface="Arial" panose="020B0604020202020204" pitchFamily="34" charset="0"/>
              <a:buChar char="•"/>
            </a:pPr>
            <a:r>
              <a:rPr lang="en" sz="1800" dirty="0">
                <a:solidFill>
                  <a:schemeClr val="dk2"/>
                </a:solidFill>
              </a:rPr>
              <a:t>Video 1 has fewer artifacts than video 2. So 1 is better than 2</a:t>
            </a:r>
            <a:endParaRPr sz="1800" dirty="0">
              <a:solidFill>
                <a:schemeClr val="dk2"/>
              </a:solidFill>
            </a:endParaRPr>
          </a:p>
          <a:p>
            <a:pPr marL="400050" lvl="0" indent="-285750" algn="l" rtl="0">
              <a:lnSpc>
                <a:spcPct val="150000"/>
              </a:lnSpc>
              <a:spcBef>
                <a:spcPts val="0"/>
              </a:spcBef>
              <a:spcAft>
                <a:spcPts val="0"/>
              </a:spcAft>
              <a:buClr>
                <a:schemeClr val="dk2"/>
              </a:buClr>
              <a:buSzPts val="1800"/>
              <a:buFont typeface="Arial" panose="020B0604020202020204" pitchFamily="34" charset="0"/>
              <a:buChar char="•"/>
            </a:pPr>
            <a:r>
              <a:rPr lang="en-CA" sz="1800" dirty="0">
                <a:solidFill>
                  <a:schemeClr val="dk2"/>
                </a:solidFill>
              </a:rPr>
              <a:t>W</a:t>
            </a:r>
            <a:r>
              <a:rPr lang="en" sz="1800" dirty="0">
                <a:solidFill>
                  <a:schemeClr val="dk2"/>
                </a:solidFill>
              </a:rPr>
              <a:t>ait, we still minimize loss on frames with artifacts!</a:t>
            </a:r>
            <a:endParaRPr sz="1800" dirty="0">
              <a:solidFill>
                <a:schemeClr val="dk2"/>
              </a:solidFill>
            </a:endParaRPr>
          </a:p>
        </p:txBody>
      </p:sp>
      <p:grpSp>
        <p:nvGrpSpPr>
          <p:cNvPr id="353" name="Google Shape;353;p39"/>
          <p:cNvGrpSpPr/>
          <p:nvPr/>
        </p:nvGrpSpPr>
        <p:grpSpPr>
          <a:xfrm>
            <a:off x="897267" y="3513663"/>
            <a:ext cx="7480952" cy="1384659"/>
            <a:chOff x="920975" y="3726041"/>
            <a:chExt cx="7302051" cy="1351547"/>
          </a:xfrm>
        </p:grpSpPr>
        <p:pic>
          <p:nvPicPr>
            <p:cNvPr id="354" name="Google Shape;354;p39"/>
            <p:cNvPicPr preferRelativeResize="0"/>
            <p:nvPr/>
          </p:nvPicPr>
          <p:blipFill>
            <a:blip r:embed="rId3">
              <a:alphaModFix/>
            </a:blip>
            <a:stretch>
              <a:fillRect/>
            </a:stretch>
          </p:blipFill>
          <p:spPr>
            <a:xfrm>
              <a:off x="920975" y="3726041"/>
              <a:ext cx="7302051" cy="1351547"/>
            </a:xfrm>
            <a:prstGeom prst="rect">
              <a:avLst/>
            </a:prstGeom>
            <a:noFill/>
            <a:ln>
              <a:noFill/>
            </a:ln>
          </p:spPr>
        </p:pic>
        <p:sp>
          <p:nvSpPr>
            <p:cNvPr id="355" name="Google Shape;355;p39"/>
            <p:cNvSpPr/>
            <p:nvPr/>
          </p:nvSpPr>
          <p:spPr>
            <a:xfrm>
              <a:off x="2076117" y="3794892"/>
              <a:ext cx="390000" cy="321300"/>
            </a:xfrm>
            <a:prstGeom prst="rect">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56" name="Google Shape;356;p39"/>
            <p:cNvSpPr/>
            <p:nvPr/>
          </p:nvSpPr>
          <p:spPr>
            <a:xfrm>
              <a:off x="4495835" y="3726049"/>
              <a:ext cx="390000" cy="321300"/>
            </a:xfrm>
            <a:prstGeom prst="rect">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57" name="Google Shape;357;p39"/>
            <p:cNvSpPr/>
            <p:nvPr/>
          </p:nvSpPr>
          <p:spPr>
            <a:xfrm>
              <a:off x="6878223" y="4116215"/>
              <a:ext cx="390000" cy="9312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pic>
        <p:nvPicPr>
          <p:cNvPr id="358" name="Google Shape;358;p39"/>
          <p:cNvPicPr preferRelativeResize="0"/>
          <p:nvPr/>
        </p:nvPicPr>
        <p:blipFill>
          <a:blip r:embed="rId4">
            <a:alphaModFix/>
          </a:blip>
          <a:stretch>
            <a:fillRect/>
          </a:stretch>
        </p:blipFill>
        <p:spPr>
          <a:xfrm>
            <a:off x="7767860" y="4325436"/>
            <a:ext cx="572886" cy="572888"/>
          </a:xfrm>
          <a:prstGeom prst="rect">
            <a:avLst/>
          </a:prstGeom>
          <a:noFill/>
          <a:ln>
            <a:noFill/>
          </a:ln>
        </p:spPr>
      </p:pic>
      <p:pic>
        <p:nvPicPr>
          <p:cNvPr id="359" name="Google Shape;359;p39"/>
          <p:cNvPicPr preferRelativeResize="0"/>
          <p:nvPr/>
        </p:nvPicPr>
        <p:blipFill rotWithShape="1">
          <a:blip r:embed="rId5">
            <a:alphaModFix/>
          </a:blip>
          <a:srcRect l="1575" r="61863"/>
          <a:stretch/>
        </p:blipFill>
        <p:spPr>
          <a:xfrm>
            <a:off x="480400" y="2617575"/>
            <a:ext cx="393525" cy="352425"/>
          </a:xfrm>
          <a:prstGeom prst="rect">
            <a:avLst/>
          </a:prstGeom>
          <a:noFill/>
          <a:ln>
            <a:noFill/>
          </a:ln>
        </p:spPr>
      </p:pic>
      <p:pic>
        <p:nvPicPr>
          <p:cNvPr id="360" name="Google Shape;360;p39"/>
          <p:cNvPicPr preferRelativeResize="0"/>
          <p:nvPr/>
        </p:nvPicPr>
        <p:blipFill rotWithShape="1">
          <a:blip r:embed="rId5">
            <a:alphaModFix/>
          </a:blip>
          <a:srcRect l="69024"/>
          <a:stretch/>
        </p:blipFill>
        <p:spPr>
          <a:xfrm>
            <a:off x="8401550" y="2647725"/>
            <a:ext cx="333400" cy="352425"/>
          </a:xfrm>
          <a:prstGeom prst="rect">
            <a:avLst/>
          </a:prstGeom>
          <a:noFill/>
          <a:ln>
            <a:noFill/>
          </a:ln>
        </p:spPr>
      </p:pic>
      <p:grpSp>
        <p:nvGrpSpPr>
          <p:cNvPr id="361" name="Google Shape;361;p39"/>
          <p:cNvGrpSpPr/>
          <p:nvPr/>
        </p:nvGrpSpPr>
        <p:grpSpPr>
          <a:xfrm>
            <a:off x="897630" y="2039415"/>
            <a:ext cx="7480221" cy="1384659"/>
            <a:chOff x="898230" y="2224750"/>
            <a:chExt cx="7302051" cy="1351547"/>
          </a:xfrm>
        </p:grpSpPr>
        <p:pic>
          <p:nvPicPr>
            <p:cNvPr id="362" name="Google Shape;362;p39"/>
            <p:cNvPicPr preferRelativeResize="0"/>
            <p:nvPr/>
          </p:nvPicPr>
          <p:blipFill>
            <a:blip r:embed="rId6">
              <a:alphaModFix/>
            </a:blip>
            <a:stretch>
              <a:fillRect/>
            </a:stretch>
          </p:blipFill>
          <p:spPr>
            <a:xfrm>
              <a:off x="898230" y="2224750"/>
              <a:ext cx="7302051" cy="1351547"/>
            </a:xfrm>
            <a:prstGeom prst="rect">
              <a:avLst/>
            </a:prstGeom>
            <a:noFill/>
            <a:ln>
              <a:noFill/>
            </a:ln>
          </p:spPr>
        </p:pic>
        <p:sp>
          <p:nvSpPr>
            <p:cNvPr id="363" name="Google Shape;363;p39"/>
            <p:cNvSpPr/>
            <p:nvPr/>
          </p:nvSpPr>
          <p:spPr>
            <a:xfrm>
              <a:off x="4495835" y="2224750"/>
              <a:ext cx="390000" cy="3213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64" name="Google Shape;364;p39"/>
            <p:cNvSpPr/>
            <p:nvPr/>
          </p:nvSpPr>
          <p:spPr>
            <a:xfrm>
              <a:off x="2008417" y="2364898"/>
              <a:ext cx="390000" cy="3213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65" name="Google Shape;365;p39"/>
            <p:cNvSpPr/>
            <p:nvPr/>
          </p:nvSpPr>
          <p:spPr>
            <a:xfrm>
              <a:off x="6878223" y="2621481"/>
              <a:ext cx="390000" cy="931200"/>
            </a:xfrm>
            <a:prstGeom prst="rect">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cxnSp>
        <p:nvCxnSpPr>
          <p:cNvPr id="366" name="Google Shape;366;p39"/>
          <p:cNvCxnSpPr/>
          <p:nvPr/>
        </p:nvCxnSpPr>
        <p:spPr>
          <a:xfrm rot="10800000">
            <a:off x="276900" y="2516575"/>
            <a:ext cx="0" cy="614700"/>
          </a:xfrm>
          <a:prstGeom prst="straightConnector1">
            <a:avLst/>
          </a:prstGeom>
          <a:noFill/>
          <a:ln w="38100" cap="flat" cmpd="sng">
            <a:solidFill>
              <a:srgbClr val="FF0000"/>
            </a:solidFill>
            <a:prstDash val="solid"/>
            <a:round/>
            <a:headEnd type="none" w="med" len="med"/>
            <a:tailEnd type="triangle" w="med" len="med"/>
          </a:ln>
        </p:spPr>
      </p:cxnSp>
      <p:pic>
        <p:nvPicPr>
          <p:cNvPr id="367" name="Google Shape;367;p39"/>
          <p:cNvPicPr preferRelativeResize="0"/>
          <p:nvPr/>
        </p:nvPicPr>
        <p:blipFill rotWithShape="1">
          <a:blip r:embed="rId5">
            <a:alphaModFix/>
          </a:blip>
          <a:srcRect l="1575" r="61863"/>
          <a:stretch/>
        </p:blipFill>
        <p:spPr>
          <a:xfrm>
            <a:off x="480400" y="4073200"/>
            <a:ext cx="393525" cy="352425"/>
          </a:xfrm>
          <a:prstGeom prst="rect">
            <a:avLst/>
          </a:prstGeom>
          <a:noFill/>
          <a:ln>
            <a:noFill/>
          </a:ln>
        </p:spPr>
      </p:pic>
      <p:pic>
        <p:nvPicPr>
          <p:cNvPr id="368" name="Google Shape;368;p39"/>
          <p:cNvPicPr preferRelativeResize="0"/>
          <p:nvPr/>
        </p:nvPicPr>
        <p:blipFill rotWithShape="1">
          <a:blip r:embed="rId5">
            <a:alphaModFix/>
          </a:blip>
          <a:srcRect l="69024"/>
          <a:stretch/>
        </p:blipFill>
        <p:spPr>
          <a:xfrm>
            <a:off x="8401550" y="4073213"/>
            <a:ext cx="333400" cy="352425"/>
          </a:xfrm>
          <a:prstGeom prst="rect">
            <a:avLst/>
          </a:prstGeom>
          <a:noFill/>
          <a:ln>
            <a:noFill/>
          </a:ln>
        </p:spPr>
      </p:pic>
      <p:cxnSp>
        <p:nvCxnSpPr>
          <p:cNvPr id="369" name="Google Shape;369;p39"/>
          <p:cNvCxnSpPr/>
          <p:nvPr/>
        </p:nvCxnSpPr>
        <p:spPr>
          <a:xfrm>
            <a:off x="252625" y="3954963"/>
            <a:ext cx="0" cy="588900"/>
          </a:xfrm>
          <a:prstGeom prst="straightConnector1">
            <a:avLst/>
          </a:prstGeom>
          <a:noFill/>
          <a:ln w="38100" cap="flat" cmpd="sng">
            <a:solidFill>
              <a:srgbClr val="0000FF"/>
            </a:solidFill>
            <a:prstDash val="solid"/>
            <a:round/>
            <a:headEnd type="none" w="med" len="med"/>
            <a:tailEnd type="triangle" w="med" len="med"/>
          </a:ln>
        </p:spPr>
      </p:cxnSp>
      <p:pic>
        <p:nvPicPr>
          <p:cNvPr id="370" name="Google Shape;370;p39"/>
          <p:cNvPicPr preferRelativeResize="0"/>
          <p:nvPr/>
        </p:nvPicPr>
        <p:blipFill>
          <a:blip r:embed="rId7">
            <a:alphaModFix/>
          </a:blip>
          <a:stretch>
            <a:fillRect/>
          </a:stretch>
        </p:blipFill>
        <p:spPr>
          <a:xfrm>
            <a:off x="7767853" y="2851198"/>
            <a:ext cx="572886" cy="572888"/>
          </a:xfrm>
          <a:prstGeom prst="rect">
            <a:avLst/>
          </a:prstGeom>
          <a:noFill/>
          <a:ln>
            <a:noFill/>
          </a:ln>
        </p:spPr>
      </p:pic>
      <p:sp>
        <p:nvSpPr>
          <p:cNvPr id="2" name="灯片编号占位符 1">
            <a:extLst>
              <a:ext uri="{FF2B5EF4-FFF2-40B4-BE49-F238E27FC236}">
                <a16:creationId xmlns:a16="http://schemas.microsoft.com/office/drawing/2014/main" id="{405DC00B-5F74-5F2F-57BB-F9A88A7235E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25</a:t>
            </a:fld>
            <a:endParaRPr lang="e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40"/>
          <p:cNvSpPr txBox="1"/>
          <p:nvPr/>
        </p:nvSpPr>
        <p:spPr>
          <a:xfrm>
            <a:off x="493725" y="179200"/>
            <a:ext cx="7995300" cy="44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chemeClr val="dk2"/>
                </a:solidFill>
              </a:rPr>
              <a:t>DenseDPO: Richer Temporal Feedback</a:t>
            </a:r>
            <a:endParaRPr sz="2400" b="1">
              <a:solidFill>
                <a:schemeClr val="dk2"/>
              </a:solidFill>
            </a:endParaRPr>
          </a:p>
        </p:txBody>
      </p:sp>
      <p:sp>
        <p:nvSpPr>
          <p:cNvPr id="376" name="Google Shape;376;p40"/>
          <p:cNvSpPr txBox="1"/>
          <p:nvPr/>
        </p:nvSpPr>
        <p:spPr>
          <a:xfrm>
            <a:off x="493725" y="722000"/>
            <a:ext cx="8503200" cy="801900"/>
          </a:xfrm>
          <a:prstGeom prst="rect">
            <a:avLst/>
          </a:prstGeom>
          <a:noFill/>
          <a:ln>
            <a:noFill/>
          </a:ln>
        </p:spPr>
        <p:txBody>
          <a:bodyPr spcFirstLastPara="1" wrap="square" lIns="91425" tIns="91425" rIns="91425" bIns="91425" anchor="t" anchorCtr="0">
            <a:noAutofit/>
          </a:bodyPr>
          <a:lstStyle/>
          <a:p>
            <a:pPr marL="114300" lvl="0" algn="l" rtl="0">
              <a:lnSpc>
                <a:spcPct val="150000"/>
              </a:lnSpc>
              <a:spcBef>
                <a:spcPts val="0"/>
              </a:spcBef>
              <a:spcAft>
                <a:spcPts val="0"/>
              </a:spcAft>
              <a:buClr>
                <a:schemeClr val="dk2"/>
              </a:buClr>
              <a:buSzPts val="1800"/>
            </a:pPr>
            <a:r>
              <a:rPr lang="en" sz="1800" dirty="0">
                <a:solidFill>
                  <a:schemeClr val="dk2"/>
                </a:solidFill>
              </a:rPr>
              <a:t>Instead of global preference labels, we use </a:t>
            </a:r>
            <a:r>
              <a:rPr lang="en" sz="1800" dirty="0">
                <a:solidFill>
                  <a:srgbClr val="FF0000"/>
                </a:solidFill>
              </a:rPr>
              <a:t>segment-level preferences</a:t>
            </a:r>
            <a:endParaRPr sz="1800" dirty="0">
              <a:solidFill>
                <a:schemeClr val="dk2"/>
              </a:solidFill>
            </a:endParaRPr>
          </a:p>
        </p:txBody>
      </p:sp>
      <p:grpSp>
        <p:nvGrpSpPr>
          <p:cNvPr id="377" name="Google Shape;377;p40"/>
          <p:cNvGrpSpPr/>
          <p:nvPr/>
        </p:nvGrpSpPr>
        <p:grpSpPr>
          <a:xfrm>
            <a:off x="897267" y="3513663"/>
            <a:ext cx="7480952" cy="1384659"/>
            <a:chOff x="920975" y="3726041"/>
            <a:chExt cx="7302051" cy="1351547"/>
          </a:xfrm>
        </p:grpSpPr>
        <p:pic>
          <p:nvPicPr>
            <p:cNvPr id="378" name="Google Shape;378;p40"/>
            <p:cNvPicPr preferRelativeResize="0"/>
            <p:nvPr/>
          </p:nvPicPr>
          <p:blipFill>
            <a:blip r:embed="rId3">
              <a:alphaModFix/>
            </a:blip>
            <a:stretch>
              <a:fillRect/>
            </a:stretch>
          </p:blipFill>
          <p:spPr>
            <a:xfrm>
              <a:off x="920975" y="3726041"/>
              <a:ext cx="7302051" cy="1351547"/>
            </a:xfrm>
            <a:prstGeom prst="rect">
              <a:avLst/>
            </a:prstGeom>
            <a:noFill/>
            <a:ln>
              <a:noFill/>
            </a:ln>
          </p:spPr>
        </p:pic>
        <p:sp>
          <p:nvSpPr>
            <p:cNvPr id="379" name="Google Shape;379;p40"/>
            <p:cNvSpPr/>
            <p:nvPr/>
          </p:nvSpPr>
          <p:spPr>
            <a:xfrm>
              <a:off x="2076117" y="3794892"/>
              <a:ext cx="390000" cy="321300"/>
            </a:xfrm>
            <a:prstGeom prst="rect">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80" name="Google Shape;380;p40"/>
            <p:cNvSpPr/>
            <p:nvPr/>
          </p:nvSpPr>
          <p:spPr>
            <a:xfrm>
              <a:off x="4495835" y="3726049"/>
              <a:ext cx="390000" cy="321300"/>
            </a:xfrm>
            <a:prstGeom prst="rect">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81" name="Google Shape;381;p40"/>
            <p:cNvSpPr/>
            <p:nvPr/>
          </p:nvSpPr>
          <p:spPr>
            <a:xfrm>
              <a:off x="6878223" y="4116215"/>
              <a:ext cx="390000" cy="9312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grpSp>
        <p:nvGrpSpPr>
          <p:cNvPr id="382" name="Google Shape;382;p40"/>
          <p:cNvGrpSpPr/>
          <p:nvPr/>
        </p:nvGrpSpPr>
        <p:grpSpPr>
          <a:xfrm>
            <a:off x="897630" y="2039415"/>
            <a:ext cx="7480221" cy="1384659"/>
            <a:chOff x="898230" y="2224750"/>
            <a:chExt cx="7302051" cy="1351547"/>
          </a:xfrm>
        </p:grpSpPr>
        <p:pic>
          <p:nvPicPr>
            <p:cNvPr id="383" name="Google Shape;383;p40"/>
            <p:cNvPicPr preferRelativeResize="0"/>
            <p:nvPr/>
          </p:nvPicPr>
          <p:blipFill>
            <a:blip r:embed="rId4">
              <a:alphaModFix/>
            </a:blip>
            <a:stretch>
              <a:fillRect/>
            </a:stretch>
          </p:blipFill>
          <p:spPr>
            <a:xfrm>
              <a:off x="898230" y="2224750"/>
              <a:ext cx="7302051" cy="1351547"/>
            </a:xfrm>
            <a:prstGeom prst="rect">
              <a:avLst/>
            </a:prstGeom>
            <a:noFill/>
            <a:ln>
              <a:noFill/>
            </a:ln>
          </p:spPr>
        </p:pic>
        <p:sp>
          <p:nvSpPr>
            <p:cNvPr id="384" name="Google Shape;384;p40"/>
            <p:cNvSpPr/>
            <p:nvPr/>
          </p:nvSpPr>
          <p:spPr>
            <a:xfrm>
              <a:off x="4495835" y="2224750"/>
              <a:ext cx="390000" cy="3213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85" name="Google Shape;385;p40"/>
            <p:cNvSpPr/>
            <p:nvPr/>
          </p:nvSpPr>
          <p:spPr>
            <a:xfrm>
              <a:off x="2008417" y="2364898"/>
              <a:ext cx="390000" cy="3213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86" name="Google Shape;386;p40"/>
            <p:cNvSpPr/>
            <p:nvPr/>
          </p:nvSpPr>
          <p:spPr>
            <a:xfrm>
              <a:off x="6878223" y="2621481"/>
              <a:ext cx="390000" cy="931200"/>
            </a:xfrm>
            <a:prstGeom prst="rect">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2" name="灯片编号占位符 1">
            <a:extLst>
              <a:ext uri="{FF2B5EF4-FFF2-40B4-BE49-F238E27FC236}">
                <a16:creationId xmlns:a16="http://schemas.microsoft.com/office/drawing/2014/main" id="{18D215CC-D918-823C-41C1-48BF6B794FE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26</a:t>
            </a:fld>
            <a:endParaRPr lang="en"/>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41"/>
          <p:cNvSpPr txBox="1"/>
          <p:nvPr/>
        </p:nvSpPr>
        <p:spPr>
          <a:xfrm>
            <a:off x="493725" y="179200"/>
            <a:ext cx="7995300" cy="44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chemeClr val="dk2"/>
                </a:solidFill>
              </a:rPr>
              <a:t>DenseDPO: Richer Temporal Feedback</a:t>
            </a:r>
            <a:endParaRPr sz="2400" b="1">
              <a:solidFill>
                <a:schemeClr val="dk2"/>
              </a:solidFill>
            </a:endParaRPr>
          </a:p>
        </p:txBody>
      </p:sp>
      <p:sp>
        <p:nvSpPr>
          <p:cNvPr id="392" name="Google Shape;392;p41"/>
          <p:cNvSpPr txBox="1"/>
          <p:nvPr/>
        </p:nvSpPr>
        <p:spPr>
          <a:xfrm>
            <a:off x="493725" y="722000"/>
            <a:ext cx="8503200" cy="801900"/>
          </a:xfrm>
          <a:prstGeom prst="rect">
            <a:avLst/>
          </a:prstGeom>
          <a:noFill/>
          <a:ln>
            <a:noFill/>
          </a:ln>
        </p:spPr>
        <p:txBody>
          <a:bodyPr spcFirstLastPara="1" wrap="square" lIns="91425" tIns="91425" rIns="91425" bIns="91425" anchor="t" anchorCtr="0">
            <a:noAutofit/>
          </a:bodyPr>
          <a:lstStyle/>
          <a:p>
            <a:pPr marL="114300" lvl="0" algn="l" rtl="0">
              <a:lnSpc>
                <a:spcPct val="150000"/>
              </a:lnSpc>
              <a:spcBef>
                <a:spcPts val="0"/>
              </a:spcBef>
              <a:spcAft>
                <a:spcPts val="0"/>
              </a:spcAft>
              <a:buClr>
                <a:schemeClr val="dk2"/>
              </a:buClr>
              <a:buSzPts val="1800"/>
            </a:pPr>
            <a:r>
              <a:rPr lang="en" sz="1800" dirty="0">
                <a:solidFill>
                  <a:schemeClr val="dk2"/>
                </a:solidFill>
              </a:rPr>
              <a:t>Instead of global preference labels, we use </a:t>
            </a:r>
            <a:r>
              <a:rPr lang="en" sz="1800" dirty="0">
                <a:solidFill>
                  <a:srgbClr val="FF0000"/>
                </a:solidFill>
              </a:rPr>
              <a:t>segment-level preferences</a:t>
            </a:r>
          </a:p>
          <a:p>
            <a:pPr marL="400050" lvl="0" indent="-285750" algn="l" rtl="0">
              <a:lnSpc>
                <a:spcPct val="150000"/>
              </a:lnSpc>
              <a:spcBef>
                <a:spcPts val="0"/>
              </a:spcBef>
              <a:spcAft>
                <a:spcPts val="0"/>
              </a:spcAft>
              <a:buClr>
                <a:schemeClr val="dk2"/>
              </a:buClr>
              <a:buSzPts val="1800"/>
              <a:buFont typeface="Arial" panose="020B0604020202020204" pitchFamily="34" charset="0"/>
              <a:buChar char="•"/>
            </a:pPr>
            <a:r>
              <a:rPr lang="en" sz="1800" dirty="0">
                <a:solidFill>
                  <a:schemeClr val="dk2"/>
                </a:solidFill>
              </a:rPr>
              <a:t>Densely label each short segment, e.g., every 1s</a:t>
            </a:r>
            <a:endParaRPr sz="1800" dirty="0">
              <a:solidFill>
                <a:schemeClr val="dk2"/>
              </a:solidFill>
            </a:endParaRPr>
          </a:p>
        </p:txBody>
      </p:sp>
      <p:grpSp>
        <p:nvGrpSpPr>
          <p:cNvPr id="393" name="Google Shape;393;p41"/>
          <p:cNvGrpSpPr/>
          <p:nvPr/>
        </p:nvGrpSpPr>
        <p:grpSpPr>
          <a:xfrm>
            <a:off x="897267" y="3513663"/>
            <a:ext cx="7480952" cy="1384659"/>
            <a:chOff x="920975" y="3726041"/>
            <a:chExt cx="7302051" cy="1351547"/>
          </a:xfrm>
        </p:grpSpPr>
        <p:pic>
          <p:nvPicPr>
            <p:cNvPr id="394" name="Google Shape;394;p41"/>
            <p:cNvPicPr preferRelativeResize="0"/>
            <p:nvPr/>
          </p:nvPicPr>
          <p:blipFill>
            <a:blip r:embed="rId3">
              <a:alphaModFix/>
            </a:blip>
            <a:stretch>
              <a:fillRect/>
            </a:stretch>
          </p:blipFill>
          <p:spPr>
            <a:xfrm>
              <a:off x="920975" y="3726041"/>
              <a:ext cx="7302051" cy="1351547"/>
            </a:xfrm>
            <a:prstGeom prst="rect">
              <a:avLst/>
            </a:prstGeom>
            <a:noFill/>
            <a:ln>
              <a:noFill/>
            </a:ln>
          </p:spPr>
        </p:pic>
        <p:sp>
          <p:nvSpPr>
            <p:cNvPr id="395" name="Google Shape;395;p41"/>
            <p:cNvSpPr/>
            <p:nvPr/>
          </p:nvSpPr>
          <p:spPr>
            <a:xfrm>
              <a:off x="2076117" y="3794892"/>
              <a:ext cx="390000" cy="321300"/>
            </a:xfrm>
            <a:prstGeom prst="rect">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96" name="Google Shape;396;p41"/>
            <p:cNvSpPr/>
            <p:nvPr/>
          </p:nvSpPr>
          <p:spPr>
            <a:xfrm>
              <a:off x="4495835" y="3726049"/>
              <a:ext cx="390000" cy="321300"/>
            </a:xfrm>
            <a:prstGeom prst="rect">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97" name="Google Shape;397;p41"/>
            <p:cNvSpPr/>
            <p:nvPr/>
          </p:nvSpPr>
          <p:spPr>
            <a:xfrm>
              <a:off x="6878223" y="4116215"/>
              <a:ext cx="390000" cy="9312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grpSp>
        <p:nvGrpSpPr>
          <p:cNvPr id="398" name="Google Shape;398;p41"/>
          <p:cNvGrpSpPr/>
          <p:nvPr/>
        </p:nvGrpSpPr>
        <p:grpSpPr>
          <a:xfrm>
            <a:off x="897630" y="2039415"/>
            <a:ext cx="7480221" cy="1384659"/>
            <a:chOff x="898230" y="2224750"/>
            <a:chExt cx="7302051" cy="1351547"/>
          </a:xfrm>
        </p:grpSpPr>
        <p:pic>
          <p:nvPicPr>
            <p:cNvPr id="399" name="Google Shape;399;p41"/>
            <p:cNvPicPr preferRelativeResize="0"/>
            <p:nvPr/>
          </p:nvPicPr>
          <p:blipFill>
            <a:blip r:embed="rId4">
              <a:alphaModFix/>
            </a:blip>
            <a:stretch>
              <a:fillRect/>
            </a:stretch>
          </p:blipFill>
          <p:spPr>
            <a:xfrm>
              <a:off x="898230" y="2224750"/>
              <a:ext cx="7302051" cy="1351547"/>
            </a:xfrm>
            <a:prstGeom prst="rect">
              <a:avLst/>
            </a:prstGeom>
            <a:noFill/>
            <a:ln>
              <a:noFill/>
            </a:ln>
          </p:spPr>
        </p:pic>
        <p:sp>
          <p:nvSpPr>
            <p:cNvPr id="400" name="Google Shape;400;p41"/>
            <p:cNvSpPr/>
            <p:nvPr/>
          </p:nvSpPr>
          <p:spPr>
            <a:xfrm>
              <a:off x="4495835" y="2224750"/>
              <a:ext cx="390000" cy="3213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01" name="Google Shape;401;p41"/>
            <p:cNvSpPr/>
            <p:nvPr/>
          </p:nvSpPr>
          <p:spPr>
            <a:xfrm>
              <a:off x="2008417" y="2364898"/>
              <a:ext cx="390000" cy="3213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02" name="Google Shape;402;p41"/>
            <p:cNvSpPr/>
            <p:nvPr/>
          </p:nvSpPr>
          <p:spPr>
            <a:xfrm>
              <a:off x="6878223" y="2621481"/>
              <a:ext cx="390000" cy="931200"/>
            </a:xfrm>
            <a:prstGeom prst="rect">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pic>
        <p:nvPicPr>
          <p:cNvPr id="403" name="Google Shape;403;p41"/>
          <p:cNvPicPr preferRelativeResize="0"/>
          <p:nvPr/>
        </p:nvPicPr>
        <p:blipFill>
          <a:blip r:embed="rId5">
            <a:alphaModFix/>
          </a:blip>
          <a:stretch>
            <a:fillRect/>
          </a:stretch>
        </p:blipFill>
        <p:spPr>
          <a:xfrm>
            <a:off x="2780753" y="2851198"/>
            <a:ext cx="572886" cy="572888"/>
          </a:xfrm>
          <a:prstGeom prst="rect">
            <a:avLst/>
          </a:prstGeom>
          <a:noFill/>
          <a:ln>
            <a:noFill/>
          </a:ln>
        </p:spPr>
      </p:pic>
      <p:pic>
        <p:nvPicPr>
          <p:cNvPr id="404" name="Google Shape;404;p41"/>
          <p:cNvPicPr preferRelativeResize="0"/>
          <p:nvPr/>
        </p:nvPicPr>
        <p:blipFill>
          <a:blip r:embed="rId5">
            <a:alphaModFix/>
          </a:blip>
          <a:stretch>
            <a:fillRect/>
          </a:stretch>
        </p:blipFill>
        <p:spPr>
          <a:xfrm>
            <a:off x="5287703" y="2851198"/>
            <a:ext cx="572886" cy="572888"/>
          </a:xfrm>
          <a:prstGeom prst="rect">
            <a:avLst/>
          </a:prstGeom>
          <a:noFill/>
          <a:ln>
            <a:noFill/>
          </a:ln>
        </p:spPr>
      </p:pic>
      <p:pic>
        <p:nvPicPr>
          <p:cNvPr id="405" name="Google Shape;405;p41"/>
          <p:cNvPicPr preferRelativeResize="0"/>
          <p:nvPr/>
        </p:nvPicPr>
        <p:blipFill>
          <a:blip r:embed="rId5">
            <a:alphaModFix/>
          </a:blip>
          <a:stretch>
            <a:fillRect/>
          </a:stretch>
        </p:blipFill>
        <p:spPr>
          <a:xfrm>
            <a:off x="7804953" y="4325448"/>
            <a:ext cx="572886" cy="572888"/>
          </a:xfrm>
          <a:prstGeom prst="rect">
            <a:avLst/>
          </a:prstGeom>
          <a:noFill/>
          <a:ln>
            <a:noFill/>
          </a:ln>
        </p:spPr>
      </p:pic>
      <p:pic>
        <p:nvPicPr>
          <p:cNvPr id="406" name="Google Shape;406;p41"/>
          <p:cNvPicPr preferRelativeResize="0"/>
          <p:nvPr/>
        </p:nvPicPr>
        <p:blipFill>
          <a:blip r:embed="rId6">
            <a:alphaModFix/>
          </a:blip>
          <a:stretch>
            <a:fillRect/>
          </a:stretch>
        </p:blipFill>
        <p:spPr>
          <a:xfrm>
            <a:off x="7794660" y="2851199"/>
            <a:ext cx="572886" cy="572888"/>
          </a:xfrm>
          <a:prstGeom prst="rect">
            <a:avLst/>
          </a:prstGeom>
          <a:noFill/>
          <a:ln>
            <a:noFill/>
          </a:ln>
        </p:spPr>
      </p:pic>
      <p:pic>
        <p:nvPicPr>
          <p:cNvPr id="407" name="Google Shape;407;p41"/>
          <p:cNvPicPr preferRelativeResize="0"/>
          <p:nvPr/>
        </p:nvPicPr>
        <p:blipFill>
          <a:blip r:embed="rId6">
            <a:alphaModFix/>
          </a:blip>
          <a:stretch>
            <a:fillRect/>
          </a:stretch>
        </p:blipFill>
        <p:spPr>
          <a:xfrm>
            <a:off x="5287710" y="4325449"/>
            <a:ext cx="572886" cy="572888"/>
          </a:xfrm>
          <a:prstGeom prst="rect">
            <a:avLst/>
          </a:prstGeom>
          <a:noFill/>
          <a:ln>
            <a:noFill/>
          </a:ln>
        </p:spPr>
      </p:pic>
      <p:pic>
        <p:nvPicPr>
          <p:cNvPr id="408" name="Google Shape;408;p41"/>
          <p:cNvPicPr preferRelativeResize="0"/>
          <p:nvPr/>
        </p:nvPicPr>
        <p:blipFill>
          <a:blip r:embed="rId6">
            <a:alphaModFix/>
          </a:blip>
          <a:stretch>
            <a:fillRect/>
          </a:stretch>
        </p:blipFill>
        <p:spPr>
          <a:xfrm>
            <a:off x="2770460" y="4325449"/>
            <a:ext cx="572886" cy="572888"/>
          </a:xfrm>
          <a:prstGeom prst="rect">
            <a:avLst/>
          </a:prstGeom>
          <a:noFill/>
          <a:ln>
            <a:noFill/>
          </a:ln>
        </p:spPr>
      </p:pic>
      <p:sp>
        <p:nvSpPr>
          <p:cNvPr id="2" name="灯片编号占位符 1">
            <a:extLst>
              <a:ext uri="{FF2B5EF4-FFF2-40B4-BE49-F238E27FC236}">
                <a16:creationId xmlns:a16="http://schemas.microsoft.com/office/drawing/2014/main" id="{FA1D8932-C93F-D6A1-F92D-798AE7605D6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27</a:t>
            </a:fld>
            <a:endParaRPr lang="e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0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42"/>
          <p:cNvSpPr txBox="1"/>
          <p:nvPr/>
        </p:nvSpPr>
        <p:spPr>
          <a:xfrm>
            <a:off x="493725" y="179200"/>
            <a:ext cx="7995300" cy="44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chemeClr val="dk2"/>
                </a:solidFill>
              </a:rPr>
              <a:t>DenseDPO: Richer Temporal Feedback</a:t>
            </a:r>
            <a:endParaRPr sz="2400" b="1">
              <a:solidFill>
                <a:schemeClr val="dk2"/>
              </a:solidFill>
            </a:endParaRPr>
          </a:p>
        </p:txBody>
      </p:sp>
      <p:sp>
        <p:nvSpPr>
          <p:cNvPr id="414" name="Google Shape;414;p42"/>
          <p:cNvSpPr txBox="1"/>
          <p:nvPr/>
        </p:nvSpPr>
        <p:spPr>
          <a:xfrm>
            <a:off x="493725" y="722000"/>
            <a:ext cx="8503200" cy="801900"/>
          </a:xfrm>
          <a:prstGeom prst="rect">
            <a:avLst/>
          </a:prstGeom>
          <a:noFill/>
          <a:ln>
            <a:noFill/>
          </a:ln>
        </p:spPr>
        <p:txBody>
          <a:bodyPr spcFirstLastPara="1" wrap="square" lIns="91425" tIns="91425" rIns="91425" bIns="91425" anchor="t" anchorCtr="0">
            <a:noAutofit/>
          </a:bodyPr>
          <a:lstStyle/>
          <a:p>
            <a:pPr marL="114300" lvl="0" algn="l" rtl="0">
              <a:lnSpc>
                <a:spcPct val="150000"/>
              </a:lnSpc>
              <a:spcBef>
                <a:spcPts val="0"/>
              </a:spcBef>
              <a:spcAft>
                <a:spcPts val="0"/>
              </a:spcAft>
              <a:buClr>
                <a:schemeClr val="dk2"/>
              </a:buClr>
              <a:buSzPts val="1800"/>
            </a:pPr>
            <a:r>
              <a:rPr lang="en" sz="1800" dirty="0">
                <a:solidFill>
                  <a:schemeClr val="dk2"/>
                </a:solidFill>
              </a:rPr>
              <a:t>Instead of global preference labels, we use </a:t>
            </a:r>
            <a:r>
              <a:rPr lang="en" sz="1800" dirty="0">
                <a:solidFill>
                  <a:srgbClr val="FF0000"/>
                </a:solidFill>
              </a:rPr>
              <a:t>segment-level preferences</a:t>
            </a:r>
          </a:p>
          <a:p>
            <a:pPr marL="400050" lvl="0" indent="-285750" algn="l" rtl="0">
              <a:lnSpc>
                <a:spcPct val="150000"/>
              </a:lnSpc>
              <a:spcBef>
                <a:spcPts val="0"/>
              </a:spcBef>
              <a:spcAft>
                <a:spcPts val="0"/>
              </a:spcAft>
              <a:buClr>
                <a:schemeClr val="dk2"/>
              </a:buClr>
              <a:buSzPts val="1800"/>
              <a:buFont typeface="Arial" panose="020B0604020202020204" pitchFamily="34" charset="0"/>
              <a:buChar char="•"/>
            </a:pPr>
            <a:r>
              <a:rPr lang="en" sz="1800" dirty="0">
                <a:solidFill>
                  <a:schemeClr val="dk2"/>
                </a:solidFill>
              </a:rPr>
              <a:t>Densely label each short segment, e.g., every 1s</a:t>
            </a:r>
          </a:p>
          <a:p>
            <a:pPr marL="400050" lvl="0" indent="-285750" algn="l" rtl="0">
              <a:lnSpc>
                <a:spcPct val="150000"/>
              </a:lnSpc>
              <a:spcBef>
                <a:spcPts val="0"/>
              </a:spcBef>
              <a:spcAft>
                <a:spcPts val="0"/>
              </a:spcAft>
              <a:buClr>
                <a:schemeClr val="dk2"/>
              </a:buClr>
              <a:buSzPts val="1800"/>
              <a:buFont typeface="Arial" panose="020B0604020202020204" pitchFamily="34" charset="0"/>
              <a:buChar char="•"/>
            </a:pPr>
            <a:r>
              <a:rPr lang="en" sz="1800" dirty="0">
                <a:solidFill>
                  <a:schemeClr val="dk2"/>
                </a:solidFill>
              </a:rPr>
              <a:t>Optimize each segment separately</a:t>
            </a:r>
            <a:endParaRPr sz="1800" dirty="0">
              <a:solidFill>
                <a:schemeClr val="dk2"/>
              </a:solidFill>
            </a:endParaRPr>
          </a:p>
        </p:txBody>
      </p:sp>
      <p:grpSp>
        <p:nvGrpSpPr>
          <p:cNvPr id="415" name="Google Shape;415;p42"/>
          <p:cNvGrpSpPr/>
          <p:nvPr/>
        </p:nvGrpSpPr>
        <p:grpSpPr>
          <a:xfrm>
            <a:off x="897267" y="3513663"/>
            <a:ext cx="7480952" cy="1384659"/>
            <a:chOff x="920975" y="3726041"/>
            <a:chExt cx="7302051" cy="1351547"/>
          </a:xfrm>
        </p:grpSpPr>
        <p:pic>
          <p:nvPicPr>
            <p:cNvPr id="416" name="Google Shape;416;p42"/>
            <p:cNvPicPr preferRelativeResize="0"/>
            <p:nvPr/>
          </p:nvPicPr>
          <p:blipFill>
            <a:blip r:embed="rId3">
              <a:alphaModFix/>
            </a:blip>
            <a:stretch>
              <a:fillRect/>
            </a:stretch>
          </p:blipFill>
          <p:spPr>
            <a:xfrm>
              <a:off x="920975" y="3726041"/>
              <a:ext cx="7302051" cy="1351547"/>
            </a:xfrm>
            <a:prstGeom prst="rect">
              <a:avLst/>
            </a:prstGeom>
            <a:noFill/>
            <a:ln>
              <a:noFill/>
            </a:ln>
          </p:spPr>
        </p:pic>
        <p:sp>
          <p:nvSpPr>
            <p:cNvPr id="417" name="Google Shape;417;p42"/>
            <p:cNvSpPr/>
            <p:nvPr/>
          </p:nvSpPr>
          <p:spPr>
            <a:xfrm>
              <a:off x="2076117" y="3794892"/>
              <a:ext cx="390000" cy="321300"/>
            </a:xfrm>
            <a:prstGeom prst="rect">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18" name="Google Shape;418;p42"/>
            <p:cNvSpPr/>
            <p:nvPr/>
          </p:nvSpPr>
          <p:spPr>
            <a:xfrm>
              <a:off x="4495835" y="3726049"/>
              <a:ext cx="390000" cy="321300"/>
            </a:xfrm>
            <a:prstGeom prst="rect">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19" name="Google Shape;419;p42"/>
            <p:cNvSpPr/>
            <p:nvPr/>
          </p:nvSpPr>
          <p:spPr>
            <a:xfrm>
              <a:off x="6878223" y="4116215"/>
              <a:ext cx="390000" cy="9312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grpSp>
        <p:nvGrpSpPr>
          <p:cNvPr id="420" name="Google Shape;420;p42"/>
          <p:cNvGrpSpPr/>
          <p:nvPr/>
        </p:nvGrpSpPr>
        <p:grpSpPr>
          <a:xfrm>
            <a:off x="897630" y="2039415"/>
            <a:ext cx="7480221" cy="1384659"/>
            <a:chOff x="898230" y="2224750"/>
            <a:chExt cx="7302051" cy="1351547"/>
          </a:xfrm>
        </p:grpSpPr>
        <p:pic>
          <p:nvPicPr>
            <p:cNvPr id="421" name="Google Shape;421;p42"/>
            <p:cNvPicPr preferRelativeResize="0"/>
            <p:nvPr/>
          </p:nvPicPr>
          <p:blipFill>
            <a:blip r:embed="rId4">
              <a:alphaModFix/>
            </a:blip>
            <a:stretch>
              <a:fillRect/>
            </a:stretch>
          </p:blipFill>
          <p:spPr>
            <a:xfrm>
              <a:off x="898230" y="2224750"/>
              <a:ext cx="7302051" cy="1351547"/>
            </a:xfrm>
            <a:prstGeom prst="rect">
              <a:avLst/>
            </a:prstGeom>
            <a:noFill/>
            <a:ln>
              <a:noFill/>
            </a:ln>
          </p:spPr>
        </p:pic>
        <p:sp>
          <p:nvSpPr>
            <p:cNvPr id="422" name="Google Shape;422;p42"/>
            <p:cNvSpPr/>
            <p:nvPr/>
          </p:nvSpPr>
          <p:spPr>
            <a:xfrm>
              <a:off x="4495835" y="2224750"/>
              <a:ext cx="390000" cy="3213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23" name="Google Shape;423;p42"/>
            <p:cNvSpPr/>
            <p:nvPr/>
          </p:nvSpPr>
          <p:spPr>
            <a:xfrm>
              <a:off x="2008417" y="2364898"/>
              <a:ext cx="390000" cy="3213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24" name="Google Shape;424;p42"/>
            <p:cNvSpPr/>
            <p:nvPr/>
          </p:nvSpPr>
          <p:spPr>
            <a:xfrm>
              <a:off x="6878223" y="2621481"/>
              <a:ext cx="390000" cy="931200"/>
            </a:xfrm>
            <a:prstGeom prst="rect">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pic>
        <p:nvPicPr>
          <p:cNvPr id="425" name="Google Shape;425;p42"/>
          <p:cNvPicPr preferRelativeResize="0"/>
          <p:nvPr/>
        </p:nvPicPr>
        <p:blipFill>
          <a:blip r:embed="rId5">
            <a:alphaModFix/>
          </a:blip>
          <a:stretch>
            <a:fillRect/>
          </a:stretch>
        </p:blipFill>
        <p:spPr>
          <a:xfrm>
            <a:off x="2780753" y="2851198"/>
            <a:ext cx="572886" cy="572888"/>
          </a:xfrm>
          <a:prstGeom prst="rect">
            <a:avLst/>
          </a:prstGeom>
          <a:noFill/>
          <a:ln>
            <a:noFill/>
          </a:ln>
        </p:spPr>
      </p:pic>
      <p:pic>
        <p:nvPicPr>
          <p:cNvPr id="426" name="Google Shape;426;p42"/>
          <p:cNvPicPr preferRelativeResize="0"/>
          <p:nvPr/>
        </p:nvPicPr>
        <p:blipFill>
          <a:blip r:embed="rId5">
            <a:alphaModFix/>
          </a:blip>
          <a:stretch>
            <a:fillRect/>
          </a:stretch>
        </p:blipFill>
        <p:spPr>
          <a:xfrm>
            <a:off x="5287703" y="2851198"/>
            <a:ext cx="572886" cy="572888"/>
          </a:xfrm>
          <a:prstGeom prst="rect">
            <a:avLst/>
          </a:prstGeom>
          <a:noFill/>
          <a:ln>
            <a:noFill/>
          </a:ln>
        </p:spPr>
      </p:pic>
      <p:pic>
        <p:nvPicPr>
          <p:cNvPr id="427" name="Google Shape;427;p42"/>
          <p:cNvPicPr preferRelativeResize="0"/>
          <p:nvPr/>
        </p:nvPicPr>
        <p:blipFill>
          <a:blip r:embed="rId5">
            <a:alphaModFix/>
          </a:blip>
          <a:stretch>
            <a:fillRect/>
          </a:stretch>
        </p:blipFill>
        <p:spPr>
          <a:xfrm>
            <a:off x="7804953" y="4325448"/>
            <a:ext cx="572886" cy="572888"/>
          </a:xfrm>
          <a:prstGeom prst="rect">
            <a:avLst/>
          </a:prstGeom>
          <a:noFill/>
          <a:ln>
            <a:noFill/>
          </a:ln>
        </p:spPr>
      </p:pic>
      <p:pic>
        <p:nvPicPr>
          <p:cNvPr id="428" name="Google Shape;428;p42"/>
          <p:cNvPicPr preferRelativeResize="0"/>
          <p:nvPr/>
        </p:nvPicPr>
        <p:blipFill>
          <a:blip r:embed="rId6">
            <a:alphaModFix/>
          </a:blip>
          <a:stretch>
            <a:fillRect/>
          </a:stretch>
        </p:blipFill>
        <p:spPr>
          <a:xfrm>
            <a:off x="7794660" y="2851199"/>
            <a:ext cx="572886" cy="572888"/>
          </a:xfrm>
          <a:prstGeom prst="rect">
            <a:avLst/>
          </a:prstGeom>
          <a:noFill/>
          <a:ln>
            <a:noFill/>
          </a:ln>
        </p:spPr>
      </p:pic>
      <p:pic>
        <p:nvPicPr>
          <p:cNvPr id="429" name="Google Shape;429;p42"/>
          <p:cNvPicPr preferRelativeResize="0"/>
          <p:nvPr/>
        </p:nvPicPr>
        <p:blipFill>
          <a:blip r:embed="rId6">
            <a:alphaModFix/>
          </a:blip>
          <a:stretch>
            <a:fillRect/>
          </a:stretch>
        </p:blipFill>
        <p:spPr>
          <a:xfrm>
            <a:off x="5287710" y="4325449"/>
            <a:ext cx="572886" cy="572888"/>
          </a:xfrm>
          <a:prstGeom prst="rect">
            <a:avLst/>
          </a:prstGeom>
          <a:noFill/>
          <a:ln>
            <a:noFill/>
          </a:ln>
        </p:spPr>
      </p:pic>
      <p:pic>
        <p:nvPicPr>
          <p:cNvPr id="430" name="Google Shape;430;p42"/>
          <p:cNvPicPr preferRelativeResize="0"/>
          <p:nvPr/>
        </p:nvPicPr>
        <p:blipFill>
          <a:blip r:embed="rId6">
            <a:alphaModFix/>
          </a:blip>
          <a:stretch>
            <a:fillRect/>
          </a:stretch>
        </p:blipFill>
        <p:spPr>
          <a:xfrm>
            <a:off x="2770460" y="4325449"/>
            <a:ext cx="572886" cy="572888"/>
          </a:xfrm>
          <a:prstGeom prst="rect">
            <a:avLst/>
          </a:prstGeom>
          <a:noFill/>
          <a:ln>
            <a:noFill/>
          </a:ln>
        </p:spPr>
      </p:pic>
      <p:cxnSp>
        <p:nvCxnSpPr>
          <p:cNvPr id="431" name="Google Shape;431;p42"/>
          <p:cNvCxnSpPr/>
          <p:nvPr/>
        </p:nvCxnSpPr>
        <p:spPr>
          <a:xfrm rot="10800000">
            <a:off x="1034125" y="2087900"/>
            <a:ext cx="0" cy="614700"/>
          </a:xfrm>
          <a:prstGeom prst="straightConnector1">
            <a:avLst/>
          </a:prstGeom>
          <a:noFill/>
          <a:ln w="38100" cap="flat" cmpd="sng">
            <a:solidFill>
              <a:srgbClr val="FF0000"/>
            </a:solidFill>
            <a:prstDash val="solid"/>
            <a:round/>
            <a:headEnd type="none" w="med" len="med"/>
            <a:tailEnd type="triangle" w="med" len="med"/>
          </a:ln>
        </p:spPr>
      </p:cxnSp>
      <p:cxnSp>
        <p:nvCxnSpPr>
          <p:cNvPr id="432" name="Google Shape;432;p42"/>
          <p:cNvCxnSpPr/>
          <p:nvPr/>
        </p:nvCxnSpPr>
        <p:spPr>
          <a:xfrm rot="10800000">
            <a:off x="3532350" y="2087900"/>
            <a:ext cx="0" cy="614700"/>
          </a:xfrm>
          <a:prstGeom prst="straightConnector1">
            <a:avLst/>
          </a:prstGeom>
          <a:noFill/>
          <a:ln w="38100" cap="flat" cmpd="sng">
            <a:solidFill>
              <a:srgbClr val="FF0000"/>
            </a:solidFill>
            <a:prstDash val="solid"/>
            <a:round/>
            <a:headEnd type="none" w="med" len="med"/>
            <a:tailEnd type="triangle" w="med" len="med"/>
          </a:ln>
        </p:spPr>
      </p:cxnSp>
      <p:cxnSp>
        <p:nvCxnSpPr>
          <p:cNvPr id="433" name="Google Shape;433;p42"/>
          <p:cNvCxnSpPr/>
          <p:nvPr/>
        </p:nvCxnSpPr>
        <p:spPr>
          <a:xfrm rot="10800000">
            <a:off x="6047975" y="3552250"/>
            <a:ext cx="0" cy="614700"/>
          </a:xfrm>
          <a:prstGeom prst="straightConnector1">
            <a:avLst/>
          </a:prstGeom>
          <a:noFill/>
          <a:ln w="38100" cap="flat" cmpd="sng">
            <a:solidFill>
              <a:srgbClr val="FF0000"/>
            </a:solidFill>
            <a:prstDash val="solid"/>
            <a:round/>
            <a:headEnd type="none" w="med" len="med"/>
            <a:tailEnd type="triangle" w="med" len="med"/>
          </a:ln>
        </p:spPr>
      </p:cxnSp>
      <p:cxnSp>
        <p:nvCxnSpPr>
          <p:cNvPr id="434" name="Google Shape;434;p42"/>
          <p:cNvCxnSpPr/>
          <p:nvPr/>
        </p:nvCxnSpPr>
        <p:spPr>
          <a:xfrm>
            <a:off x="1034125" y="3565138"/>
            <a:ext cx="0" cy="588900"/>
          </a:xfrm>
          <a:prstGeom prst="straightConnector1">
            <a:avLst/>
          </a:prstGeom>
          <a:noFill/>
          <a:ln w="38100" cap="flat" cmpd="sng">
            <a:solidFill>
              <a:srgbClr val="0000FF"/>
            </a:solidFill>
            <a:prstDash val="solid"/>
            <a:round/>
            <a:headEnd type="none" w="med" len="med"/>
            <a:tailEnd type="triangle" w="med" len="med"/>
          </a:ln>
        </p:spPr>
      </p:cxnSp>
      <p:cxnSp>
        <p:nvCxnSpPr>
          <p:cNvPr id="435" name="Google Shape;435;p42"/>
          <p:cNvCxnSpPr/>
          <p:nvPr/>
        </p:nvCxnSpPr>
        <p:spPr>
          <a:xfrm>
            <a:off x="3532350" y="3513663"/>
            <a:ext cx="0" cy="588900"/>
          </a:xfrm>
          <a:prstGeom prst="straightConnector1">
            <a:avLst/>
          </a:prstGeom>
          <a:noFill/>
          <a:ln w="38100" cap="flat" cmpd="sng">
            <a:solidFill>
              <a:srgbClr val="0000FF"/>
            </a:solidFill>
            <a:prstDash val="solid"/>
            <a:round/>
            <a:headEnd type="none" w="med" len="med"/>
            <a:tailEnd type="triangle" w="med" len="med"/>
          </a:ln>
        </p:spPr>
      </p:cxnSp>
      <p:cxnSp>
        <p:nvCxnSpPr>
          <p:cNvPr id="436" name="Google Shape;436;p42"/>
          <p:cNvCxnSpPr/>
          <p:nvPr/>
        </p:nvCxnSpPr>
        <p:spPr>
          <a:xfrm>
            <a:off x="6047975" y="2039413"/>
            <a:ext cx="0" cy="588900"/>
          </a:xfrm>
          <a:prstGeom prst="straightConnector1">
            <a:avLst/>
          </a:prstGeom>
          <a:noFill/>
          <a:ln w="38100" cap="flat" cmpd="sng">
            <a:solidFill>
              <a:srgbClr val="0000FF"/>
            </a:solidFill>
            <a:prstDash val="solid"/>
            <a:round/>
            <a:headEnd type="none" w="med" len="med"/>
            <a:tailEnd type="triangle" w="med" len="med"/>
          </a:ln>
        </p:spPr>
      </p:cxnSp>
      <p:sp>
        <p:nvSpPr>
          <p:cNvPr id="2" name="灯片编号占位符 1">
            <a:extLst>
              <a:ext uri="{FF2B5EF4-FFF2-40B4-BE49-F238E27FC236}">
                <a16:creationId xmlns:a16="http://schemas.microsoft.com/office/drawing/2014/main" id="{970E476F-299F-76A1-349C-5D39B5AC9D0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28</a:t>
            </a:fld>
            <a:endParaRPr lang="e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43"/>
          <p:cNvSpPr txBox="1"/>
          <p:nvPr/>
        </p:nvSpPr>
        <p:spPr>
          <a:xfrm>
            <a:off x="493725" y="179200"/>
            <a:ext cx="7995300" cy="44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chemeClr val="dk2"/>
                </a:solidFill>
              </a:rPr>
              <a:t>DenseDPO: Discussions</a:t>
            </a:r>
            <a:endParaRPr sz="2400" b="1">
              <a:solidFill>
                <a:schemeClr val="dk2"/>
              </a:solidFill>
            </a:endParaRPr>
          </a:p>
        </p:txBody>
      </p:sp>
      <p:sp>
        <p:nvSpPr>
          <p:cNvPr id="442" name="Google Shape;442;p43"/>
          <p:cNvSpPr txBox="1"/>
          <p:nvPr/>
        </p:nvSpPr>
        <p:spPr>
          <a:xfrm>
            <a:off x="493725" y="722000"/>
            <a:ext cx="8503200" cy="801900"/>
          </a:xfrm>
          <a:prstGeom prst="rect">
            <a:avLst/>
          </a:prstGeom>
          <a:noFill/>
          <a:ln>
            <a:noFill/>
          </a:ln>
        </p:spPr>
        <p:txBody>
          <a:bodyPr spcFirstLastPara="1" wrap="square" lIns="91425" tIns="91425" rIns="91425" bIns="91425" anchor="t" anchorCtr="0">
            <a:noAutofit/>
          </a:bodyPr>
          <a:lstStyle/>
          <a:p>
            <a:pPr marL="114300" lvl="0" algn="l" rtl="0">
              <a:lnSpc>
                <a:spcPct val="150000"/>
              </a:lnSpc>
              <a:spcBef>
                <a:spcPts val="0"/>
              </a:spcBef>
              <a:spcAft>
                <a:spcPts val="0"/>
              </a:spcAft>
              <a:buClr>
                <a:schemeClr val="dk2"/>
              </a:buClr>
              <a:buSzPts val="1800"/>
            </a:pPr>
            <a:r>
              <a:rPr lang="en" sz="1800" dirty="0">
                <a:solidFill>
                  <a:schemeClr val="dk2"/>
                </a:solidFill>
              </a:rPr>
              <a:t>Dense preference requires guided sampling</a:t>
            </a:r>
          </a:p>
          <a:p>
            <a:pPr marL="400050" lvl="0" indent="-285750" algn="l" rtl="0">
              <a:lnSpc>
                <a:spcPct val="150000"/>
              </a:lnSpc>
              <a:spcBef>
                <a:spcPts val="0"/>
              </a:spcBef>
              <a:spcAft>
                <a:spcPts val="0"/>
              </a:spcAft>
              <a:buClr>
                <a:schemeClr val="dk2"/>
              </a:buClr>
              <a:buSzPts val="1800"/>
              <a:buFont typeface="Arial" panose="020B0604020202020204" pitchFamily="34" charset="0"/>
              <a:buChar char="•"/>
            </a:pPr>
            <a:r>
              <a:rPr lang="en" sz="1800" dirty="0">
                <a:solidFill>
                  <a:schemeClr val="dk2"/>
                </a:solidFill>
              </a:rPr>
              <a:t>Structurally similar videos have 1-1 correspondence between segments</a:t>
            </a:r>
            <a:endParaRPr sz="1800" dirty="0">
              <a:solidFill>
                <a:schemeClr val="dk2"/>
              </a:solidFill>
            </a:endParaRPr>
          </a:p>
          <a:p>
            <a:pPr marL="114300" lvl="0" algn="l" rtl="0">
              <a:lnSpc>
                <a:spcPct val="150000"/>
              </a:lnSpc>
              <a:spcBef>
                <a:spcPts val="0"/>
              </a:spcBef>
              <a:spcAft>
                <a:spcPts val="0"/>
              </a:spcAft>
              <a:buClr>
                <a:schemeClr val="dk2"/>
              </a:buClr>
              <a:buSzPts val="1800"/>
            </a:pPr>
            <a:r>
              <a:rPr lang="en" sz="1800" dirty="0">
                <a:solidFill>
                  <a:schemeClr val="dk2"/>
                </a:solidFill>
              </a:rPr>
              <a:t>Dense annotation has better data efficiency</a:t>
            </a:r>
          </a:p>
          <a:p>
            <a:pPr marL="400050" lvl="0" indent="-285750" algn="l" rtl="0">
              <a:lnSpc>
                <a:spcPct val="150000"/>
              </a:lnSpc>
              <a:spcBef>
                <a:spcPts val="0"/>
              </a:spcBef>
              <a:spcAft>
                <a:spcPts val="0"/>
              </a:spcAft>
              <a:buClr>
                <a:schemeClr val="dk2"/>
              </a:buClr>
              <a:buSzPts val="1800"/>
              <a:buFont typeface="Arial" panose="020B0604020202020204" pitchFamily="34" charset="0"/>
              <a:buChar char="•"/>
            </a:pPr>
            <a:r>
              <a:rPr lang="en" sz="1800" dirty="0">
                <a:solidFill>
                  <a:schemeClr val="dk2"/>
                </a:solidFill>
              </a:rPr>
              <a:t>Global preference: ~2/3 are ties</a:t>
            </a:r>
          </a:p>
          <a:p>
            <a:pPr marL="400050" lvl="0" indent="-285750" algn="l" rtl="0">
              <a:lnSpc>
                <a:spcPct val="150000"/>
              </a:lnSpc>
              <a:spcBef>
                <a:spcPts val="0"/>
              </a:spcBef>
              <a:spcAft>
                <a:spcPts val="0"/>
              </a:spcAft>
              <a:buClr>
                <a:schemeClr val="dk2"/>
              </a:buClr>
              <a:buSzPts val="1800"/>
              <a:buFont typeface="Arial" panose="020B0604020202020204" pitchFamily="34" charset="0"/>
              <a:buChar char="•"/>
            </a:pPr>
            <a:r>
              <a:rPr lang="en-CA" sz="1800" dirty="0">
                <a:solidFill>
                  <a:schemeClr val="dk2"/>
                </a:solidFill>
              </a:rPr>
              <a:t>D</a:t>
            </a:r>
            <a:r>
              <a:rPr lang="en" sz="1800" dirty="0">
                <a:solidFill>
                  <a:schemeClr val="dk2"/>
                </a:solidFill>
              </a:rPr>
              <a:t>ense preference: ~80% video pairs have at least 1 non-tie segment</a:t>
            </a:r>
            <a:endParaRPr sz="1800" dirty="0">
              <a:solidFill>
                <a:schemeClr val="dk2"/>
              </a:solidFill>
            </a:endParaRPr>
          </a:p>
        </p:txBody>
      </p:sp>
      <p:sp>
        <p:nvSpPr>
          <p:cNvPr id="2" name="灯片编号占位符 1">
            <a:extLst>
              <a:ext uri="{FF2B5EF4-FFF2-40B4-BE49-F238E27FC236}">
                <a16:creationId xmlns:a16="http://schemas.microsoft.com/office/drawing/2014/main" id="{6ED511FE-9454-12F2-FED3-0133F80F637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29</a:t>
            </a:fld>
            <a:endParaRPr lang="e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4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5"/>
          <p:cNvSpPr txBox="1"/>
          <p:nvPr/>
        </p:nvSpPr>
        <p:spPr>
          <a:xfrm>
            <a:off x="493725" y="179200"/>
            <a:ext cx="7995300" cy="44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chemeClr val="dk2"/>
                </a:solidFill>
              </a:rPr>
              <a:t>Background: Post-Training</a:t>
            </a:r>
            <a:endParaRPr sz="2400" b="1">
              <a:solidFill>
                <a:schemeClr val="dk2"/>
              </a:solidFill>
            </a:endParaRPr>
          </a:p>
        </p:txBody>
      </p:sp>
      <p:sp>
        <p:nvSpPr>
          <p:cNvPr id="66" name="Google Shape;66;p15"/>
          <p:cNvSpPr txBox="1"/>
          <p:nvPr/>
        </p:nvSpPr>
        <p:spPr>
          <a:xfrm>
            <a:off x="493725" y="722000"/>
            <a:ext cx="8503200" cy="2493390"/>
          </a:xfrm>
          <a:prstGeom prst="rect">
            <a:avLst/>
          </a:prstGeom>
          <a:noFill/>
          <a:ln>
            <a:noFill/>
          </a:ln>
        </p:spPr>
        <p:txBody>
          <a:bodyPr spcFirstLastPara="1" wrap="square" lIns="91425" tIns="91425" rIns="91425" bIns="91425" anchor="t" anchorCtr="0">
            <a:noAutofit/>
          </a:bodyPr>
          <a:lstStyle/>
          <a:p>
            <a:pPr marL="114300" lvl="0" algn="l" rtl="0">
              <a:lnSpc>
                <a:spcPct val="150000"/>
              </a:lnSpc>
              <a:spcBef>
                <a:spcPts val="0"/>
              </a:spcBef>
              <a:spcAft>
                <a:spcPts val="0"/>
              </a:spcAft>
              <a:buClr>
                <a:schemeClr val="dk2"/>
              </a:buClr>
              <a:buSzPts val="1800"/>
            </a:pPr>
            <a:r>
              <a:rPr lang="en" sz="1800" dirty="0">
                <a:solidFill>
                  <a:srgbClr val="FF0000"/>
                </a:solidFill>
              </a:rPr>
              <a:t>Post-training</a:t>
            </a:r>
            <a:r>
              <a:rPr lang="en" sz="1800" dirty="0">
                <a:solidFill>
                  <a:schemeClr val="dk2"/>
                </a:solidFill>
              </a:rPr>
              <a:t> is key to the success of recent LLMs</a:t>
            </a:r>
          </a:p>
          <a:p>
            <a:pPr marL="400050" lvl="0" indent="-285750" algn="l" rtl="0">
              <a:lnSpc>
                <a:spcPct val="150000"/>
              </a:lnSpc>
              <a:spcBef>
                <a:spcPts val="0"/>
              </a:spcBef>
              <a:spcAft>
                <a:spcPts val="0"/>
              </a:spcAft>
              <a:buClr>
                <a:schemeClr val="dk2"/>
              </a:buClr>
              <a:buSzPts val="1800"/>
              <a:buFont typeface="Arial" panose="020B0604020202020204" pitchFamily="34" charset="0"/>
              <a:buChar char="•"/>
            </a:pPr>
            <a:r>
              <a:rPr lang="en" sz="1800" dirty="0">
                <a:solidFill>
                  <a:schemeClr val="dk2"/>
                </a:solidFill>
              </a:rPr>
              <a:t>GPT o1, DeepSeek-R1</a:t>
            </a:r>
          </a:p>
          <a:p>
            <a:pPr marL="114300" lvl="0" algn="l" rtl="0">
              <a:lnSpc>
                <a:spcPct val="150000"/>
              </a:lnSpc>
              <a:spcBef>
                <a:spcPts val="0"/>
              </a:spcBef>
              <a:spcAft>
                <a:spcPts val="0"/>
              </a:spcAft>
              <a:buClr>
                <a:schemeClr val="dk2"/>
              </a:buClr>
              <a:buSzPts val="1800"/>
            </a:pPr>
            <a:r>
              <a:rPr lang="en" sz="1800" b="1" dirty="0">
                <a:solidFill>
                  <a:schemeClr val="dk2"/>
                </a:solidFill>
              </a:rPr>
              <a:t>Core idea</a:t>
            </a:r>
            <a:r>
              <a:rPr lang="en" sz="1800" dirty="0">
                <a:solidFill>
                  <a:schemeClr val="dk2"/>
                </a:solidFill>
              </a:rPr>
              <a:t>: align a pre-trained model with explicit feedback</a:t>
            </a:r>
          </a:p>
          <a:p>
            <a:pPr marL="400050" lvl="0" indent="-285750" algn="l" rtl="0">
              <a:lnSpc>
                <a:spcPct val="150000"/>
              </a:lnSpc>
              <a:spcBef>
                <a:spcPts val="0"/>
              </a:spcBef>
              <a:spcAft>
                <a:spcPts val="0"/>
              </a:spcAft>
              <a:buClr>
                <a:schemeClr val="dk2"/>
              </a:buClr>
              <a:buSzPts val="1800"/>
              <a:buFont typeface="Arial" panose="020B0604020202020204" pitchFamily="34" charset="0"/>
              <a:buChar char="•"/>
            </a:pPr>
            <a:r>
              <a:rPr lang="en-CA" sz="1800" dirty="0">
                <a:solidFill>
                  <a:schemeClr val="dk2"/>
                </a:solidFill>
              </a:rPr>
              <a:t>H</a:t>
            </a:r>
            <a:r>
              <a:rPr lang="en" sz="1800" dirty="0">
                <a:solidFill>
                  <a:schemeClr val="dk2"/>
                </a:solidFill>
              </a:rPr>
              <a:t>uman preference (RLHF)</a:t>
            </a:r>
          </a:p>
          <a:p>
            <a:pPr marL="400050" lvl="0" indent="-285750" algn="l" rtl="0">
              <a:lnSpc>
                <a:spcPct val="150000"/>
              </a:lnSpc>
              <a:spcBef>
                <a:spcPts val="0"/>
              </a:spcBef>
              <a:spcAft>
                <a:spcPts val="0"/>
              </a:spcAft>
              <a:buClr>
                <a:schemeClr val="dk2"/>
              </a:buClr>
              <a:buSzPts val="1800"/>
              <a:buFont typeface="Arial" panose="020B0604020202020204" pitchFamily="34" charset="0"/>
              <a:buChar char="•"/>
            </a:pPr>
            <a:r>
              <a:rPr lang="en" sz="1800" dirty="0">
                <a:solidFill>
                  <a:schemeClr val="dk2"/>
                </a:solidFill>
              </a:rPr>
              <a:t>Verifiable feedback e.g. math, code (RLVR)</a:t>
            </a:r>
          </a:p>
        </p:txBody>
      </p:sp>
      <p:sp>
        <p:nvSpPr>
          <p:cNvPr id="2" name="灯片编号占位符 1">
            <a:extLst>
              <a:ext uri="{FF2B5EF4-FFF2-40B4-BE49-F238E27FC236}">
                <a16:creationId xmlns:a16="http://schemas.microsoft.com/office/drawing/2014/main" id="{B974B1B2-FFCF-A2C1-2C84-C6A0CF18506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45"/>
          <p:cNvSpPr txBox="1"/>
          <p:nvPr/>
        </p:nvSpPr>
        <p:spPr>
          <a:xfrm>
            <a:off x="493725" y="179200"/>
            <a:ext cx="7995300" cy="44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solidFill>
                  <a:schemeClr val="dk2"/>
                </a:solidFill>
              </a:rPr>
              <a:t>Experimental Setup</a:t>
            </a:r>
            <a:endParaRPr sz="2400" b="1" dirty="0">
              <a:solidFill>
                <a:schemeClr val="dk2"/>
              </a:solidFill>
            </a:endParaRPr>
          </a:p>
        </p:txBody>
      </p:sp>
      <p:sp>
        <p:nvSpPr>
          <p:cNvPr id="454" name="Google Shape;454;p45"/>
          <p:cNvSpPr txBox="1"/>
          <p:nvPr/>
        </p:nvSpPr>
        <p:spPr>
          <a:xfrm>
            <a:off x="493725" y="722000"/>
            <a:ext cx="8455403" cy="801900"/>
          </a:xfrm>
          <a:prstGeom prst="rect">
            <a:avLst/>
          </a:prstGeom>
          <a:noFill/>
          <a:ln>
            <a:noFill/>
          </a:ln>
        </p:spPr>
        <p:txBody>
          <a:bodyPr spcFirstLastPara="1" wrap="square" lIns="91425" tIns="91425" rIns="91425" bIns="91425" anchor="t" anchorCtr="0">
            <a:noAutofit/>
          </a:bodyPr>
          <a:lstStyle/>
          <a:p>
            <a:pPr marL="114300" lvl="0" algn="l" rtl="0">
              <a:lnSpc>
                <a:spcPct val="150000"/>
              </a:lnSpc>
              <a:spcBef>
                <a:spcPts val="0"/>
              </a:spcBef>
              <a:spcAft>
                <a:spcPts val="0"/>
              </a:spcAft>
              <a:buClr>
                <a:schemeClr val="dk2"/>
              </a:buClr>
              <a:buSzPts val="1800"/>
            </a:pPr>
            <a:r>
              <a:rPr lang="en" sz="1800" b="1" dirty="0">
                <a:solidFill>
                  <a:schemeClr val="dk2"/>
                </a:solidFill>
              </a:rPr>
              <a:t>Base model</a:t>
            </a:r>
            <a:r>
              <a:rPr lang="en" sz="1800" dirty="0">
                <a:solidFill>
                  <a:schemeClr val="dk2"/>
                </a:solidFill>
              </a:rPr>
              <a:t>: Snap’s internal video model (DiT)</a:t>
            </a:r>
            <a:endParaRPr sz="1800" dirty="0">
              <a:solidFill>
                <a:schemeClr val="dk2"/>
              </a:solidFill>
            </a:endParaRPr>
          </a:p>
          <a:p>
            <a:pPr marL="114300" lvl="0" algn="l" rtl="0">
              <a:lnSpc>
                <a:spcPct val="150000"/>
              </a:lnSpc>
              <a:spcBef>
                <a:spcPts val="0"/>
              </a:spcBef>
              <a:spcAft>
                <a:spcPts val="0"/>
              </a:spcAft>
              <a:buClr>
                <a:schemeClr val="dk2"/>
              </a:buClr>
              <a:buSzPts val="1800"/>
            </a:pPr>
            <a:r>
              <a:rPr lang="en" sz="1800" b="1" dirty="0">
                <a:solidFill>
                  <a:schemeClr val="dk2"/>
                </a:solidFill>
              </a:rPr>
              <a:t>Data construction</a:t>
            </a:r>
            <a:r>
              <a:rPr lang="en" sz="1800" dirty="0">
                <a:solidFill>
                  <a:schemeClr val="dk2"/>
                </a:solidFill>
              </a:rPr>
              <a:t>:</a:t>
            </a:r>
          </a:p>
          <a:p>
            <a:pPr marL="400050" lvl="0" indent="-285750" algn="l" rtl="0">
              <a:lnSpc>
                <a:spcPct val="150000"/>
              </a:lnSpc>
              <a:spcBef>
                <a:spcPts val="0"/>
              </a:spcBef>
              <a:spcAft>
                <a:spcPts val="0"/>
              </a:spcAft>
              <a:buClr>
                <a:schemeClr val="dk2"/>
              </a:buClr>
              <a:buSzPts val="1800"/>
              <a:buFont typeface="Arial" panose="020B0604020202020204" pitchFamily="34" charset="0"/>
              <a:buChar char="•"/>
            </a:pPr>
            <a:r>
              <a:rPr lang="en-US" sz="1800" dirty="0">
                <a:solidFill>
                  <a:schemeClr val="dk2"/>
                </a:solidFill>
              </a:rPr>
              <a:t>Select </a:t>
            </a:r>
            <a:r>
              <a:rPr lang="en" sz="1800" dirty="0">
                <a:solidFill>
                  <a:schemeClr val="dk2"/>
                </a:solidFill>
              </a:rPr>
              <a:t>30k high visual &amp; motion quality text-video pairs</a:t>
            </a:r>
          </a:p>
          <a:p>
            <a:pPr marL="114300" lvl="0" algn="l" rtl="0">
              <a:lnSpc>
                <a:spcPct val="150000"/>
              </a:lnSpc>
              <a:spcBef>
                <a:spcPts val="0"/>
              </a:spcBef>
              <a:spcAft>
                <a:spcPts val="0"/>
              </a:spcAft>
              <a:buClr>
                <a:schemeClr val="dk2"/>
              </a:buClr>
              <a:buSzPts val="1800"/>
            </a:pPr>
            <a:r>
              <a:rPr lang="en-US" sz="1800" b="1" dirty="0">
                <a:solidFill>
                  <a:schemeClr val="dk2"/>
                </a:solidFill>
              </a:rPr>
              <a:t>Baselines</a:t>
            </a:r>
            <a:r>
              <a:rPr lang="en-US" sz="1800" dirty="0">
                <a:solidFill>
                  <a:schemeClr val="dk2"/>
                </a:solidFill>
              </a:rPr>
              <a:t>:</a:t>
            </a:r>
            <a:endParaRPr sz="1800" dirty="0">
              <a:solidFill>
                <a:schemeClr val="dk2"/>
              </a:solidFill>
            </a:endParaRPr>
          </a:p>
          <a:p>
            <a:pPr marL="400050" lvl="0" indent="-285750" algn="l" rtl="0">
              <a:lnSpc>
                <a:spcPct val="150000"/>
              </a:lnSpc>
              <a:spcBef>
                <a:spcPts val="0"/>
              </a:spcBef>
              <a:spcAft>
                <a:spcPts val="0"/>
              </a:spcAft>
              <a:buClr>
                <a:schemeClr val="dk2"/>
              </a:buClr>
              <a:buSzPts val="1800"/>
              <a:buFont typeface="Arial" panose="020B0604020202020204" pitchFamily="34" charset="0"/>
              <a:buChar char="•"/>
            </a:pPr>
            <a:r>
              <a:rPr lang="en" sz="1800" i="1" dirty="0">
                <a:solidFill>
                  <a:schemeClr val="dk2"/>
                </a:solidFill>
              </a:rPr>
              <a:t>SFT</a:t>
            </a:r>
            <a:r>
              <a:rPr lang="en" sz="1800" dirty="0">
                <a:solidFill>
                  <a:schemeClr val="dk2"/>
                </a:solidFill>
              </a:rPr>
              <a:t>: fine-tunes the base model on the 30k videos</a:t>
            </a:r>
            <a:endParaRPr sz="1800" dirty="0">
              <a:solidFill>
                <a:schemeClr val="dk2"/>
              </a:solidFill>
            </a:endParaRPr>
          </a:p>
          <a:p>
            <a:pPr marL="400050" lvl="0" indent="-285750" algn="l" rtl="0">
              <a:lnSpc>
                <a:spcPct val="150000"/>
              </a:lnSpc>
              <a:spcBef>
                <a:spcPts val="0"/>
              </a:spcBef>
              <a:spcAft>
                <a:spcPts val="0"/>
              </a:spcAft>
              <a:buClr>
                <a:schemeClr val="dk2"/>
              </a:buClr>
              <a:buSzPts val="1800"/>
              <a:buFont typeface="Arial" panose="020B0604020202020204" pitchFamily="34" charset="0"/>
              <a:buChar char="•"/>
            </a:pPr>
            <a:r>
              <a:rPr lang="en" sz="1800" i="1" dirty="0">
                <a:solidFill>
                  <a:schemeClr val="dk2"/>
                </a:solidFill>
              </a:rPr>
              <a:t>VanillaDPO, StructuralDPO</a:t>
            </a:r>
            <a:r>
              <a:rPr lang="en" sz="1800" dirty="0">
                <a:solidFill>
                  <a:schemeClr val="dk2"/>
                </a:solidFill>
              </a:rPr>
              <a:t>: generate 30k video pairs, label </a:t>
            </a:r>
            <a:r>
              <a:rPr lang="en" sz="1800" dirty="0">
                <a:solidFill>
                  <a:srgbClr val="FF0000"/>
                </a:solidFill>
              </a:rPr>
              <a:t>global </a:t>
            </a:r>
            <a:r>
              <a:rPr lang="en" sz="1800" dirty="0">
                <a:solidFill>
                  <a:schemeClr val="dk2"/>
                </a:solidFill>
              </a:rPr>
              <a:t>preference</a:t>
            </a:r>
            <a:endParaRPr sz="1800" dirty="0">
              <a:solidFill>
                <a:schemeClr val="dk2"/>
              </a:solidFill>
            </a:endParaRPr>
          </a:p>
          <a:p>
            <a:pPr marL="114300" lvl="0" algn="l" rtl="0">
              <a:lnSpc>
                <a:spcPct val="150000"/>
              </a:lnSpc>
              <a:spcBef>
                <a:spcPts val="0"/>
              </a:spcBef>
              <a:spcAft>
                <a:spcPts val="0"/>
              </a:spcAft>
              <a:buClr>
                <a:schemeClr val="dk2"/>
              </a:buClr>
              <a:buSzPts val="1800"/>
            </a:pPr>
            <a:r>
              <a:rPr lang="en" sz="1800" b="1" dirty="0">
                <a:solidFill>
                  <a:schemeClr val="dk2"/>
                </a:solidFill>
              </a:rPr>
              <a:t>DenseDPO</a:t>
            </a:r>
            <a:r>
              <a:rPr lang="en" sz="1800" dirty="0">
                <a:solidFill>
                  <a:schemeClr val="dk2"/>
                </a:solidFill>
              </a:rPr>
              <a:t>: take 10k video pairs, label </a:t>
            </a:r>
            <a:r>
              <a:rPr lang="en" sz="1800" dirty="0">
                <a:solidFill>
                  <a:srgbClr val="FF0000"/>
                </a:solidFill>
              </a:rPr>
              <a:t>dense</a:t>
            </a:r>
            <a:r>
              <a:rPr lang="en" sz="1800" dirty="0">
                <a:solidFill>
                  <a:schemeClr val="dk2"/>
                </a:solidFill>
              </a:rPr>
              <a:t> preference</a:t>
            </a:r>
          </a:p>
          <a:p>
            <a:pPr marL="400050" lvl="0" indent="-285750" algn="l" rtl="0">
              <a:lnSpc>
                <a:spcPct val="150000"/>
              </a:lnSpc>
              <a:spcBef>
                <a:spcPts val="0"/>
              </a:spcBef>
              <a:spcAft>
                <a:spcPts val="0"/>
              </a:spcAft>
              <a:buClr>
                <a:schemeClr val="dk2"/>
              </a:buClr>
              <a:buSzPts val="1800"/>
              <a:buFont typeface="Arial" panose="020B0604020202020204" pitchFamily="34" charset="0"/>
              <a:buChar char="•"/>
            </a:pPr>
            <a:r>
              <a:rPr lang="en" sz="1800" dirty="0">
                <a:solidFill>
                  <a:schemeClr val="dk2"/>
                </a:solidFill>
              </a:rPr>
              <a:t>Dense labeling costs ~3x time compared to global labeling</a:t>
            </a:r>
            <a:endParaRPr sz="1800" dirty="0">
              <a:solidFill>
                <a:schemeClr val="dk2"/>
              </a:solidFill>
            </a:endParaRPr>
          </a:p>
          <a:p>
            <a:pPr marL="114300" lvl="0" algn="l" rtl="0">
              <a:lnSpc>
                <a:spcPct val="150000"/>
              </a:lnSpc>
              <a:spcBef>
                <a:spcPts val="0"/>
              </a:spcBef>
              <a:spcAft>
                <a:spcPts val="0"/>
              </a:spcAft>
              <a:buClr>
                <a:schemeClr val="dk2"/>
              </a:buClr>
              <a:buSzPts val="1800"/>
            </a:pPr>
            <a:r>
              <a:rPr lang="en" sz="1800" dirty="0">
                <a:solidFill>
                  <a:schemeClr val="dk2"/>
                </a:solidFill>
              </a:rPr>
              <a:t>All trained with LoRA for 1k steps</a:t>
            </a:r>
            <a:endParaRPr sz="1800" dirty="0">
              <a:solidFill>
                <a:schemeClr val="dk2"/>
              </a:solidFill>
            </a:endParaRPr>
          </a:p>
        </p:txBody>
      </p:sp>
      <p:sp>
        <p:nvSpPr>
          <p:cNvPr id="2" name="灯片编号占位符 1">
            <a:extLst>
              <a:ext uri="{FF2B5EF4-FFF2-40B4-BE49-F238E27FC236}">
                <a16:creationId xmlns:a16="http://schemas.microsoft.com/office/drawing/2014/main" id="{BCE153E4-BAC9-7742-F6F5-359EDF99F3E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30</a:t>
            </a:fld>
            <a:endParaRPr lang="en"/>
          </a:p>
        </p:txBody>
      </p:sp>
      <p:pic>
        <p:nvPicPr>
          <p:cNvPr id="3" name="图片 2">
            <a:extLst>
              <a:ext uri="{FF2B5EF4-FFF2-40B4-BE49-F238E27FC236}">
                <a16:creationId xmlns:a16="http://schemas.microsoft.com/office/drawing/2014/main" id="{E3871C8A-BFA5-10D9-709E-7861E018A73C}"/>
              </a:ext>
            </a:extLst>
          </p:cNvPr>
          <p:cNvPicPr>
            <a:picLocks noChangeAspect="1"/>
          </p:cNvPicPr>
          <p:nvPr/>
        </p:nvPicPr>
        <p:blipFill>
          <a:blip r:embed="rId3"/>
          <a:stretch>
            <a:fillRect/>
          </a:stretch>
        </p:blipFill>
        <p:spPr>
          <a:xfrm>
            <a:off x="7438763" y="584845"/>
            <a:ext cx="1050262" cy="1050262"/>
          </a:xfrm>
          <a:prstGeom prst="rect">
            <a:avLst/>
          </a:prstGeom>
        </p:spPr>
      </p:pic>
      <p:sp>
        <p:nvSpPr>
          <p:cNvPr id="4" name="Google Shape;210;p28">
            <a:extLst>
              <a:ext uri="{FF2B5EF4-FFF2-40B4-BE49-F238E27FC236}">
                <a16:creationId xmlns:a16="http://schemas.microsoft.com/office/drawing/2014/main" id="{37EE18C1-859D-6771-4C24-6BBAD3F865FF}"/>
              </a:ext>
            </a:extLst>
          </p:cNvPr>
          <p:cNvSpPr txBox="1"/>
          <p:nvPr/>
        </p:nvSpPr>
        <p:spPr>
          <a:xfrm>
            <a:off x="7190573" y="173182"/>
            <a:ext cx="1546641" cy="34308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dirty="0">
                <a:solidFill>
                  <a:schemeClr val="dk2"/>
                </a:solidFill>
              </a:rPr>
              <a:t>More results:</a:t>
            </a:r>
            <a:endParaRPr sz="1800" dirty="0">
              <a:solidFill>
                <a:schemeClr val="dk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5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5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5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5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46"/>
          <p:cNvSpPr txBox="1"/>
          <p:nvPr/>
        </p:nvSpPr>
        <p:spPr>
          <a:xfrm>
            <a:off x="493725" y="179200"/>
            <a:ext cx="7995300" cy="44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solidFill>
                  <a:schemeClr val="dk2"/>
                </a:solidFill>
              </a:rPr>
              <a:t>Compare with Baselines</a:t>
            </a:r>
            <a:endParaRPr sz="2400" b="1" dirty="0">
              <a:solidFill>
                <a:schemeClr val="dk2"/>
              </a:solidFill>
            </a:endParaRPr>
          </a:p>
        </p:txBody>
      </p:sp>
      <p:sp>
        <p:nvSpPr>
          <p:cNvPr id="460" name="Google Shape;460;p46"/>
          <p:cNvSpPr txBox="1"/>
          <p:nvPr/>
        </p:nvSpPr>
        <p:spPr>
          <a:xfrm>
            <a:off x="493725" y="722000"/>
            <a:ext cx="3833100" cy="801900"/>
          </a:xfrm>
          <a:prstGeom prst="rect">
            <a:avLst/>
          </a:prstGeom>
          <a:noFill/>
          <a:ln>
            <a:noFill/>
          </a:ln>
        </p:spPr>
        <p:txBody>
          <a:bodyPr spcFirstLastPara="1" wrap="square" lIns="91425" tIns="91425" rIns="91425" bIns="91425" anchor="t" anchorCtr="0">
            <a:noAutofit/>
          </a:bodyPr>
          <a:lstStyle/>
          <a:p>
            <a:pPr marL="400050" lvl="0" indent="-285750" algn="l" rtl="0">
              <a:lnSpc>
                <a:spcPct val="150000"/>
              </a:lnSpc>
              <a:spcBef>
                <a:spcPts val="0"/>
              </a:spcBef>
              <a:spcAft>
                <a:spcPts val="0"/>
              </a:spcAft>
              <a:buClr>
                <a:schemeClr val="dk2"/>
              </a:buClr>
              <a:buSzPts val="1800"/>
              <a:buFont typeface="Arial" panose="020B0604020202020204" pitchFamily="34" charset="0"/>
              <a:buChar char="•"/>
            </a:pPr>
            <a:r>
              <a:rPr lang="en" sz="1800" b="1" dirty="0">
                <a:solidFill>
                  <a:schemeClr val="dk2"/>
                </a:solidFill>
              </a:rPr>
              <a:t>Base &amp; SFT</a:t>
            </a:r>
            <a:r>
              <a:rPr lang="en" sz="1800" dirty="0">
                <a:solidFill>
                  <a:schemeClr val="dk2"/>
                </a:solidFill>
              </a:rPr>
              <a:t>: deformed limbs</a:t>
            </a:r>
            <a:endParaRPr sz="1800" dirty="0">
              <a:solidFill>
                <a:schemeClr val="dk2"/>
              </a:solidFill>
            </a:endParaRPr>
          </a:p>
          <a:p>
            <a:pPr marL="400050" lvl="0" indent="-285750" algn="l" rtl="0">
              <a:lnSpc>
                <a:spcPct val="150000"/>
              </a:lnSpc>
              <a:spcBef>
                <a:spcPts val="0"/>
              </a:spcBef>
              <a:spcAft>
                <a:spcPts val="0"/>
              </a:spcAft>
              <a:buClr>
                <a:schemeClr val="dk2"/>
              </a:buClr>
              <a:buSzPts val="1800"/>
              <a:buFont typeface="Arial" panose="020B0604020202020204" pitchFamily="34" charset="0"/>
              <a:buChar char="•"/>
            </a:pPr>
            <a:r>
              <a:rPr lang="en" sz="1800" b="1" dirty="0">
                <a:solidFill>
                  <a:schemeClr val="dk2"/>
                </a:solidFill>
              </a:rPr>
              <a:t>VanillaDPO</a:t>
            </a:r>
            <a:r>
              <a:rPr lang="en" sz="1800" dirty="0">
                <a:solidFill>
                  <a:schemeClr val="dk2"/>
                </a:solidFill>
              </a:rPr>
              <a:t>: no deformation but slow motion</a:t>
            </a:r>
            <a:endParaRPr sz="1800" dirty="0">
              <a:solidFill>
                <a:schemeClr val="dk2"/>
              </a:solidFill>
            </a:endParaRPr>
          </a:p>
        </p:txBody>
      </p:sp>
      <p:sp>
        <p:nvSpPr>
          <p:cNvPr id="463" name="Google Shape;463;p46"/>
          <p:cNvSpPr txBox="1"/>
          <p:nvPr/>
        </p:nvSpPr>
        <p:spPr>
          <a:xfrm>
            <a:off x="1288800" y="2508238"/>
            <a:ext cx="2230500" cy="390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800" b="1" dirty="0">
                <a:solidFill>
                  <a:schemeClr val="dk2"/>
                </a:solidFill>
              </a:rPr>
              <a:t>VanillaDPO</a:t>
            </a:r>
            <a:endParaRPr sz="1800" b="1" dirty="0">
              <a:solidFill>
                <a:schemeClr val="dk2"/>
              </a:solidFill>
            </a:endParaRPr>
          </a:p>
        </p:txBody>
      </p:sp>
      <p:sp>
        <p:nvSpPr>
          <p:cNvPr id="464" name="Google Shape;464;p46"/>
          <p:cNvSpPr txBox="1"/>
          <p:nvPr/>
        </p:nvSpPr>
        <p:spPr>
          <a:xfrm>
            <a:off x="5042125" y="179188"/>
            <a:ext cx="2230500" cy="390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800" b="1">
                <a:solidFill>
                  <a:schemeClr val="dk2"/>
                </a:solidFill>
              </a:rPr>
              <a:t>Base Model</a:t>
            </a:r>
            <a:endParaRPr sz="1800" b="1">
              <a:solidFill>
                <a:schemeClr val="dk2"/>
              </a:solidFill>
            </a:endParaRPr>
          </a:p>
        </p:txBody>
      </p:sp>
      <p:sp>
        <p:nvSpPr>
          <p:cNvPr id="466" name="Google Shape;466;p46"/>
          <p:cNvSpPr txBox="1"/>
          <p:nvPr/>
        </p:nvSpPr>
        <p:spPr>
          <a:xfrm>
            <a:off x="368250" y="2072325"/>
            <a:ext cx="3952800" cy="390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600" dirty="0">
                <a:solidFill>
                  <a:schemeClr val="dk2"/>
                </a:solidFill>
              </a:rPr>
              <a:t>Prompt: “</a:t>
            </a:r>
            <a:r>
              <a:rPr lang="en" sz="1600" i="1" dirty="0">
                <a:solidFill>
                  <a:schemeClr val="dk2"/>
                </a:solidFill>
              </a:rPr>
              <a:t>a woman doing </a:t>
            </a:r>
            <a:r>
              <a:rPr lang="en" sz="1600" i="1" dirty="0">
                <a:solidFill>
                  <a:srgbClr val="FF0000"/>
                </a:solidFill>
              </a:rPr>
              <a:t>pop dance</a:t>
            </a:r>
            <a:r>
              <a:rPr lang="en" sz="1600" dirty="0">
                <a:solidFill>
                  <a:schemeClr val="dk2"/>
                </a:solidFill>
              </a:rPr>
              <a:t>”</a:t>
            </a:r>
            <a:endParaRPr sz="1600" dirty="0">
              <a:solidFill>
                <a:schemeClr val="dk2"/>
              </a:solidFill>
            </a:endParaRPr>
          </a:p>
        </p:txBody>
      </p:sp>
      <p:sp>
        <p:nvSpPr>
          <p:cNvPr id="2" name="灯片编号占位符 1">
            <a:extLst>
              <a:ext uri="{FF2B5EF4-FFF2-40B4-BE49-F238E27FC236}">
                <a16:creationId xmlns:a16="http://schemas.microsoft.com/office/drawing/2014/main" id="{89563F1C-EB65-B01B-6C66-53BC985E0C4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31</a:t>
            </a:fld>
            <a:endParaRPr lang="en"/>
          </a:p>
        </p:txBody>
      </p:sp>
      <p:pic>
        <p:nvPicPr>
          <p:cNvPr id="4" name="00012-15-base">
            <a:hlinkClick r:id="" action="ppaction://media"/>
            <a:extLst>
              <a:ext uri="{FF2B5EF4-FFF2-40B4-BE49-F238E27FC236}">
                <a16:creationId xmlns:a16="http://schemas.microsoft.com/office/drawing/2014/main" id="{69C54870-2AA1-D9A4-E5ED-D2FA1F4A5862}"/>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4449600" y="556555"/>
            <a:ext cx="3430400" cy="1929600"/>
          </a:xfrm>
          <a:prstGeom prst="rect">
            <a:avLst/>
          </a:prstGeom>
        </p:spPr>
      </p:pic>
      <p:sp>
        <p:nvSpPr>
          <p:cNvPr id="9" name="Google Shape;462;p46"/>
          <p:cNvSpPr txBox="1"/>
          <p:nvPr/>
        </p:nvSpPr>
        <p:spPr>
          <a:xfrm>
            <a:off x="4984734" y="2508238"/>
            <a:ext cx="2230500" cy="39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dirty="0">
                <a:solidFill>
                  <a:schemeClr val="dk2"/>
                </a:solidFill>
              </a:rPr>
              <a:t>SFT</a:t>
            </a:r>
            <a:endParaRPr sz="1800" b="1" dirty="0">
              <a:solidFill>
                <a:schemeClr val="dk2"/>
              </a:solidFill>
            </a:endParaRPr>
          </a:p>
        </p:txBody>
      </p:sp>
      <p:pic>
        <p:nvPicPr>
          <p:cNvPr id="10" name="00012-15-sft">
            <a:hlinkClick r:id="" action="ppaction://media"/>
            <a:extLst>
              <a:ext uri="{FF2B5EF4-FFF2-40B4-BE49-F238E27FC236}">
                <a16:creationId xmlns:a16="http://schemas.microsoft.com/office/drawing/2014/main" id="{F66BB581-B91F-F6B6-7DC0-99638507ACDF}"/>
              </a:ext>
            </a:extLst>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4449600" y="2898000"/>
            <a:ext cx="3430400" cy="1929600"/>
          </a:xfrm>
          <a:prstGeom prst="rect">
            <a:avLst/>
          </a:prstGeom>
        </p:spPr>
      </p:pic>
      <p:pic>
        <p:nvPicPr>
          <p:cNvPr id="11" name="00012-15-vanilladpo">
            <a:hlinkClick r:id="" action="ppaction://media"/>
            <a:extLst>
              <a:ext uri="{FF2B5EF4-FFF2-40B4-BE49-F238E27FC236}">
                <a16:creationId xmlns:a16="http://schemas.microsoft.com/office/drawing/2014/main" id="{C011EC04-815B-425B-EBD3-70A9CF451A47}"/>
              </a:ext>
            </a:extLst>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694800" y="2898000"/>
            <a:ext cx="3430400" cy="192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2"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042" fill="hold"/>
                                        <p:tgtEl>
                                          <p:spTgt spid="10"/>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04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childTnLst>
                          </p:cTn>
                        </p:par>
                      </p:childTnLst>
                    </p:cTn>
                  </p:par>
                </p:childTnLst>
              </p:cTn>
              <p:nextCondLst>
                <p:cond evt="onClick" delay="0">
                  <p:tgtEl>
                    <p:spTgt spid="4"/>
                  </p:tgtEl>
                </p:cond>
              </p:nextCondLst>
            </p:seq>
            <p:video>
              <p:cMediaNode vol="80000">
                <p:cTn id="20" repeatCount="indefinite" fill="hold" display="0">
                  <p:stCondLst>
                    <p:cond delay="indefinite"/>
                  </p:stCondLst>
                </p:cTn>
                <p:tgtEl>
                  <p:spTgt spid="4"/>
                </p:tgtEl>
              </p:cMediaNode>
            </p:vide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10"/>
                                        </p:tgtEl>
                                      </p:cBhvr>
                                    </p:cmd>
                                  </p:childTnLst>
                                </p:cTn>
                              </p:par>
                            </p:childTnLst>
                          </p:cTn>
                        </p:par>
                      </p:childTnLst>
                    </p:cTn>
                  </p:par>
                </p:childTnLst>
              </p:cTn>
              <p:nextCondLst>
                <p:cond evt="onClick" delay="0">
                  <p:tgtEl>
                    <p:spTgt spid="10"/>
                  </p:tgtEl>
                </p:cond>
              </p:nextCondLst>
            </p:seq>
            <p:video>
              <p:cMediaNode vol="80000">
                <p:cTn id="26" repeatCount="indefinite" fill="hold" display="0">
                  <p:stCondLst>
                    <p:cond delay="indefinite"/>
                  </p:stCondLst>
                </p:cTn>
                <p:tgtEl>
                  <p:spTgt spid="10"/>
                </p:tgtEl>
              </p:cMediaNode>
            </p:video>
            <p:seq concurrent="1" nextAc="seek">
              <p:cTn id="27" restart="whenNotActive" fill="hold" evtFilter="cancelBubble" nodeType="interactiveSeq">
                <p:stCondLst>
                  <p:cond evt="onClick" delay="0">
                    <p:tgtEl>
                      <p:spTgt spid="11"/>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11"/>
                                        </p:tgtEl>
                                      </p:cBhvr>
                                    </p:cmd>
                                  </p:childTnLst>
                                </p:cTn>
                              </p:par>
                            </p:childTnLst>
                          </p:cTn>
                        </p:par>
                      </p:childTnLst>
                    </p:cTn>
                  </p:par>
                </p:childTnLst>
              </p:cTn>
              <p:nextCondLst>
                <p:cond evt="onClick" delay="0">
                  <p:tgtEl>
                    <p:spTgt spid="11"/>
                  </p:tgtEl>
                </p:cond>
              </p:nextCondLst>
            </p:seq>
            <p:video>
              <p:cMediaNode vol="80000">
                <p:cTn id="32" repeatCount="indefinite" fill="hold" display="0">
                  <p:stCondLst>
                    <p:cond delay="indefinite"/>
                  </p:stCondLst>
                </p:cTn>
                <p:tgtEl>
                  <p:spTgt spid="11"/>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47"/>
          <p:cNvSpPr txBox="1"/>
          <p:nvPr/>
        </p:nvSpPr>
        <p:spPr>
          <a:xfrm>
            <a:off x="493725" y="179200"/>
            <a:ext cx="7995300" cy="442200"/>
          </a:xfrm>
          <a:prstGeom prst="rect">
            <a:avLst/>
          </a:prstGeom>
          <a:noFill/>
          <a:ln>
            <a:noFill/>
          </a:ln>
        </p:spPr>
        <p:txBody>
          <a:bodyPr spcFirstLastPara="1" wrap="square" lIns="91425" tIns="91425" rIns="91425" bIns="91425" anchor="t" anchorCtr="0">
            <a:noAutofit/>
          </a:bodyPr>
          <a:lstStyle/>
          <a:p>
            <a:pPr lvl="0"/>
            <a:r>
              <a:rPr lang="en-CA" altLang="zh-CN" sz="2400" b="1" dirty="0">
                <a:solidFill>
                  <a:schemeClr val="dk2"/>
                </a:solidFill>
              </a:rPr>
              <a:t>Compare with Baselines</a:t>
            </a:r>
          </a:p>
        </p:txBody>
      </p:sp>
      <p:sp>
        <p:nvSpPr>
          <p:cNvPr id="474" name="Google Shape;474;p47"/>
          <p:cNvSpPr txBox="1"/>
          <p:nvPr/>
        </p:nvSpPr>
        <p:spPr>
          <a:xfrm>
            <a:off x="493725" y="722000"/>
            <a:ext cx="3833100" cy="801900"/>
          </a:xfrm>
          <a:prstGeom prst="rect">
            <a:avLst/>
          </a:prstGeom>
          <a:noFill/>
          <a:ln>
            <a:noFill/>
          </a:ln>
        </p:spPr>
        <p:txBody>
          <a:bodyPr spcFirstLastPara="1" wrap="square" lIns="91425" tIns="91425" rIns="91425" bIns="91425" anchor="t" anchorCtr="0">
            <a:noAutofit/>
          </a:bodyPr>
          <a:lstStyle/>
          <a:p>
            <a:pPr marL="400050" lvl="0" indent="-285750" algn="l" rtl="0">
              <a:lnSpc>
                <a:spcPct val="150000"/>
              </a:lnSpc>
              <a:spcBef>
                <a:spcPts val="0"/>
              </a:spcBef>
              <a:spcAft>
                <a:spcPts val="0"/>
              </a:spcAft>
              <a:buClr>
                <a:schemeClr val="dk2"/>
              </a:buClr>
              <a:buSzPts val="1800"/>
              <a:buFont typeface="Arial" panose="020B0604020202020204" pitchFamily="34" charset="0"/>
              <a:buChar char="•"/>
            </a:pPr>
            <a:r>
              <a:rPr lang="en" sz="1800" b="1" dirty="0">
                <a:solidFill>
                  <a:schemeClr val="dk2"/>
                </a:solidFill>
              </a:rPr>
              <a:t>VanillaDPO</a:t>
            </a:r>
            <a:r>
              <a:rPr lang="en" sz="1800" dirty="0">
                <a:solidFill>
                  <a:schemeClr val="dk2"/>
                </a:solidFill>
              </a:rPr>
              <a:t>: slow motion</a:t>
            </a:r>
            <a:endParaRPr sz="1800" dirty="0">
              <a:solidFill>
                <a:schemeClr val="dk2"/>
              </a:solidFill>
            </a:endParaRPr>
          </a:p>
          <a:p>
            <a:pPr marL="400050" lvl="0" indent="-285750" algn="l" rtl="0">
              <a:lnSpc>
                <a:spcPct val="150000"/>
              </a:lnSpc>
              <a:spcBef>
                <a:spcPts val="0"/>
              </a:spcBef>
              <a:spcAft>
                <a:spcPts val="0"/>
              </a:spcAft>
              <a:buClr>
                <a:schemeClr val="dk2"/>
              </a:buClr>
              <a:buSzPts val="1800"/>
              <a:buFont typeface="Arial" panose="020B0604020202020204" pitchFamily="34" charset="0"/>
              <a:buChar char="•"/>
            </a:pPr>
            <a:r>
              <a:rPr lang="en" sz="1800" b="1" dirty="0">
                <a:solidFill>
                  <a:schemeClr val="dk2"/>
                </a:solidFill>
              </a:rPr>
              <a:t>StructuralDPO</a:t>
            </a:r>
            <a:r>
              <a:rPr lang="en" sz="1800" dirty="0">
                <a:solidFill>
                  <a:schemeClr val="dk2"/>
                </a:solidFill>
              </a:rPr>
              <a:t>: preserves motion, but low visual quality</a:t>
            </a:r>
            <a:endParaRPr sz="1800" dirty="0">
              <a:solidFill>
                <a:schemeClr val="dk2"/>
              </a:solidFill>
            </a:endParaRPr>
          </a:p>
        </p:txBody>
      </p:sp>
      <p:sp>
        <p:nvSpPr>
          <p:cNvPr id="477" name="Google Shape;477;p47"/>
          <p:cNvSpPr txBox="1"/>
          <p:nvPr/>
        </p:nvSpPr>
        <p:spPr>
          <a:xfrm>
            <a:off x="368250" y="2072325"/>
            <a:ext cx="3952800" cy="390900"/>
          </a:xfrm>
          <a:prstGeom prst="rect">
            <a:avLst/>
          </a:prstGeom>
          <a:noFill/>
          <a:ln>
            <a:noFill/>
          </a:ln>
        </p:spPr>
        <p:txBody>
          <a:bodyPr spcFirstLastPara="1" wrap="square" lIns="91425" tIns="91425" rIns="91425" bIns="91425" anchor="t" anchorCtr="0">
            <a:noAutofit/>
          </a:bodyPr>
          <a:lstStyle/>
          <a:p>
            <a:pPr lvl="0" algn="ctr"/>
            <a:r>
              <a:rPr lang="en" sz="1600" dirty="0">
                <a:solidFill>
                  <a:schemeClr val="dk2"/>
                </a:solidFill>
              </a:rPr>
              <a:t>Prompt: “</a:t>
            </a:r>
            <a:r>
              <a:rPr lang="en" altLang="zh-CN" sz="1600" i="1" dirty="0">
                <a:solidFill>
                  <a:schemeClr val="dk2"/>
                </a:solidFill>
              </a:rPr>
              <a:t>a woman doing </a:t>
            </a:r>
            <a:r>
              <a:rPr lang="en" altLang="zh-CN" sz="1600" i="1" dirty="0">
                <a:solidFill>
                  <a:srgbClr val="FF0000"/>
                </a:solidFill>
              </a:rPr>
              <a:t>pop dance</a:t>
            </a:r>
            <a:r>
              <a:rPr lang="en" sz="1600" dirty="0">
                <a:solidFill>
                  <a:schemeClr val="dk2"/>
                </a:solidFill>
              </a:rPr>
              <a:t>”</a:t>
            </a:r>
            <a:endParaRPr sz="1600" dirty="0">
              <a:solidFill>
                <a:schemeClr val="dk2"/>
              </a:solidFill>
            </a:endParaRPr>
          </a:p>
        </p:txBody>
      </p:sp>
      <p:sp>
        <p:nvSpPr>
          <p:cNvPr id="2" name="灯片编号占位符 1">
            <a:extLst>
              <a:ext uri="{FF2B5EF4-FFF2-40B4-BE49-F238E27FC236}">
                <a16:creationId xmlns:a16="http://schemas.microsoft.com/office/drawing/2014/main" id="{7DC3904E-DE7C-9E90-88D7-7D401D93B96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32</a:t>
            </a:fld>
            <a:endParaRPr lang="en"/>
          </a:p>
        </p:txBody>
      </p:sp>
      <p:sp>
        <p:nvSpPr>
          <p:cNvPr id="3" name="Google Shape;463;p46">
            <a:extLst>
              <a:ext uri="{FF2B5EF4-FFF2-40B4-BE49-F238E27FC236}">
                <a16:creationId xmlns:a16="http://schemas.microsoft.com/office/drawing/2014/main" id="{D6EC509C-C534-923C-CC3B-267999A3DAB7}"/>
              </a:ext>
            </a:extLst>
          </p:cNvPr>
          <p:cNvSpPr txBox="1"/>
          <p:nvPr/>
        </p:nvSpPr>
        <p:spPr>
          <a:xfrm>
            <a:off x="1288800" y="2508238"/>
            <a:ext cx="2230500" cy="390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800" b="1" dirty="0">
                <a:solidFill>
                  <a:schemeClr val="dk2"/>
                </a:solidFill>
              </a:rPr>
              <a:t>VanillaDPO</a:t>
            </a:r>
            <a:endParaRPr sz="1800" b="1" dirty="0">
              <a:solidFill>
                <a:schemeClr val="dk2"/>
              </a:solidFill>
            </a:endParaRPr>
          </a:p>
        </p:txBody>
      </p:sp>
      <p:sp>
        <p:nvSpPr>
          <p:cNvPr id="4" name="Google Shape;464;p46">
            <a:extLst>
              <a:ext uri="{FF2B5EF4-FFF2-40B4-BE49-F238E27FC236}">
                <a16:creationId xmlns:a16="http://schemas.microsoft.com/office/drawing/2014/main" id="{266E9AA3-4349-3DAE-2B5C-20A93CC5519E}"/>
              </a:ext>
            </a:extLst>
          </p:cNvPr>
          <p:cNvSpPr txBox="1"/>
          <p:nvPr/>
        </p:nvSpPr>
        <p:spPr>
          <a:xfrm>
            <a:off x="5042125" y="179188"/>
            <a:ext cx="2230500" cy="390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US" altLang="zh-CN" sz="1800" b="1" dirty="0" err="1">
                <a:solidFill>
                  <a:schemeClr val="dk2"/>
                </a:solidFill>
              </a:rPr>
              <a:t>StructuralDPO</a:t>
            </a:r>
            <a:endParaRPr sz="1800" b="1" dirty="0">
              <a:solidFill>
                <a:schemeClr val="dk2"/>
              </a:solidFill>
            </a:endParaRPr>
          </a:p>
        </p:txBody>
      </p:sp>
      <p:pic>
        <p:nvPicPr>
          <p:cNvPr id="6" name="00012-15-vanilladpo">
            <a:hlinkClick r:id="" action="ppaction://media"/>
            <a:extLst>
              <a:ext uri="{FF2B5EF4-FFF2-40B4-BE49-F238E27FC236}">
                <a16:creationId xmlns:a16="http://schemas.microsoft.com/office/drawing/2014/main" id="{5F0FD8AA-E089-063B-7D3D-308B7A76DE49}"/>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694800" y="2898000"/>
            <a:ext cx="3430400" cy="1929600"/>
          </a:xfrm>
          <a:prstGeom prst="rect">
            <a:avLst/>
          </a:prstGeom>
        </p:spPr>
      </p:pic>
      <p:sp>
        <p:nvSpPr>
          <p:cNvPr id="7" name="Google Shape;462;p46">
            <a:extLst>
              <a:ext uri="{FF2B5EF4-FFF2-40B4-BE49-F238E27FC236}">
                <a16:creationId xmlns:a16="http://schemas.microsoft.com/office/drawing/2014/main" id="{C807BB41-27DB-9C2D-F46B-889725A36172}"/>
              </a:ext>
            </a:extLst>
          </p:cNvPr>
          <p:cNvSpPr txBox="1"/>
          <p:nvPr/>
        </p:nvSpPr>
        <p:spPr>
          <a:xfrm>
            <a:off x="4984734" y="2508238"/>
            <a:ext cx="2230500" cy="39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dirty="0">
                <a:solidFill>
                  <a:schemeClr val="dk2"/>
                </a:solidFill>
              </a:rPr>
              <a:t>DenseDPO</a:t>
            </a:r>
            <a:endParaRPr sz="1800" b="1" dirty="0">
              <a:solidFill>
                <a:schemeClr val="dk2"/>
              </a:solidFill>
            </a:endParaRPr>
          </a:p>
        </p:txBody>
      </p:sp>
      <p:pic>
        <p:nvPicPr>
          <p:cNvPr id="10" name="00012-15-structuraldpo">
            <a:hlinkClick r:id="" action="ppaction://media"/>
            <a:extLst>
              <a:ext uri="{FF2B5EF4-FFF2-40B4-BE49-F238E27FC236}">
                <a16:creationId xmlns:a16="http://schemas.microsoft.com/office/drawing/2014/main" id="{6B156102-1356-92B5-9467-8AEE8C0886E6}"/>
              </a:ext>
            </a:extLst>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4449600" y="555986"/>
            <a:ext cx="3430400" cy="1929600"/>
          </a:xfrm>
          <a:prstGeom prst="rect">
            <a:avLst/>
          </a:prstGeom>
        </p:spPr>
      </p:pic>
      <p:pic>
        <p:nvPicPr>
          <p:cNvPr id="12" name="00012-15">
            <a:hlinkClick r:id="" action="ppaction://media"/>
            <a:extLst>
              <a:ext uri="{FF2B5EF4-FFF2-40B4-BE49-F238E27FC236}">
                <a16:creationId xmlns:a16="http://schemas.microsoft.com/office/drawing/2014/main" id="{0F108131-1F13-F7DE-56DF-073790416006}"/>
              </a:ext>
            </a:extLst>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4449600" y="2898000"/>
            <a:ext cx="3430400" cy="192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2"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042" fill="hold"/>
                                        <p:tgtEl>
                                          <p:spTgt spid="10"/>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04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6"/>
                                        </p:tgtEl>
                                      </p:cBhvr>
                                    </p:cmd>
                                  </p:childTnLst>
                                </p:cTn>
                              </p:par>
                            </p:childTnLst>
                          </p:cTn>
                        </p:par>
                      </p:childTnLst>
                    </p:cTn>
                  </p:par>
                </p:childTnLst>
              </p:cTn>
              <p:nextCondLst>
                <p:cond evt="onClick" delay="0">
                  <p:tgtEl>
                    <p:spTgt spid="6"/>
                  </p:tgtEl>
                </p:cond>
              </p:nextCondLst>
            </p:seq>
            <p:video>
              <p:cMediaNode vol="80000">
                <p:cTn id="20" repeatCount="indefinite" fill="hold" display="0">
                  <p:stCondLst>
                    <p:cond delay="indefinite"/>
                  </p:stCondLst>
                </p:cTn>
                <p:tgtEl>
                  <p:spTgt spid="6"/>
                </p:tgtEl>
              </p:cMediaNode>
            </p:vide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10"/>
                                        </p:tgtEl>
                                      </p:cBhvr>
                                    </p:cmd>
                                  </p:childTnLst>
                                </p:cTn>
                              </p:par>
                            </p:childTnLst>
                          </p:cTn>
                        </p:par>
                      </p:childTnLst>
                    </p:cTn>
                  </p:par>
                </p:childTnLst>
              </p:cTn>
              <p:nextCondLst>
                <p:cond evt="onClick" delay="0">
                  <p:tgtEl>
                    <p:spTgt spid="10"/>
                  </p:tgtEl>
                </p:cond>
              </p:nextCondLst>
            </p:seq>
            <p:video>
              <p:cMediaNode vol="80000">
                <p:cTn id="26" repeatCount="indefinite" fill="hold" display="0">
                  <p:stCondLst>
                    <p:cond delay="indefinite"/>
                  </p:stCondLst>
                </p:cTn>
                <p:tgtEl>
                  <p:spTgt spid="10"/>
                </p:tgtEl>
              </p:cMediaNode>
            </p:video>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12"/>
                                        </p:tgtEl>
                                      </p:cBhvr>
                                    </p:cmd>
                                  </p:childTnLst>
                                </p:cTn>
                              </p:par>
                            </p:childTnLst>
                          </p:cTn>
                        </p:par>
                      </p:childTnLst>
                    </p:cTn>
                  </p:par>
                </p:childTnLst>
              </p:cTn>
              <p:nextCondLst>
                <p:cond evt="onClick" delay="0">
                  <p:tgtEl>
                    <p:spTgt spid="12"/>
                  </p:tgtEl>
                </p:cond>
              </p:nextCondLst>
            </p:seq>
            <p:video>
              <p:cMediaNode vol="80000">
                <p:cTn id="32" repeatCount="indefinite" fill="hold" display="0">
                  <p:stCondLst>
                    <p:cond delay="indefinite"/>
                  </p:stCondLst>
                </p:cTn>
                <p:tgtEl>
                  <p:spTgt spid="12"/>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2">
          <a:extLst>
            <a:ext uri="{FF2B5EF4-FFF2-40B4-BE49-F238E27FC236}">
              <a16:creationId xmlns:a16="http://schemas.microsoft.com/office/drawing/2014/main" id="{401BA9D3-04CA-3668-00FB-5A71FC0E55A2}"/>
            </a:ext>
          </a:extLst>
        </p:cNvPr>
        <p:cNvGrpSpPr/>
        <p:nvPr/>
      </p:nvGrpSpPr>
      <p:grpSpPr>
        <a:xfrm>
          <a:off x="0" y="0"/>
          <a:ext cx="0" cy="0"/>
          <a:chOff x="0" y="0"/>
          <a:chExt cx="0" cy="0"/>
        </a:xfrm>
      </p:grpSpPr>
      <p:sp>
        <p:nvSpPr>
          <p:cNvPr id="473" name="Google Shape;473;p47">
            <a:extLst>
              <a:ext uri="{FF2B5EF4-FFF2-40B4-BE49-F238E27FC236}">
                <a16:creationId xmlns:a16="http://schemas.microsoft.com/office/drawing/2014/main" id="{8E592227-F33B-383B-6D84-8570F38CBEFE}"/>
              </a:ext>
            </a:extLst>
          </p:cNvPr>
          <p:cNvSpPr txBox="1"/>
          <p:nvPr/>
        </p:nvSpPr>
        <p:spPr>
          <a:xfrm>
            <a:off x="493725" y="179200"/>
            <a:ext cx="7995300" cy="442200"/>
          </a:xfrm>
          <a:prstGeom prst="rect">
            <a:avLst/>
          </a:prstGeom>
          <a:noFill/>
          <a:ln>
            <a:noFill/>
          </a:ln>
        </p:spPr>
        <p:txBody>
          <a:bodyPr spcFirstLastPara="1" wrap="square" lIns="91425" tIns="91425" rIns="91425" bIns="91425" anchor="t" anchorCtr="0">
            <a:noAutofit/>
          </a:bodyPr>
          <a:lstStyle/>
          <a:p>
            <a:pPr lvl="0"/>
            <a:r>
              <a:rPr lang="en-CA" altLang="zh-CN" sz="2400" b="1" dirty="0">
                <a:solidFill>
                  <a:schemeClr val="dk2"/>
                </a:solidFill>
              </a:rPr>
              <a:t>Compare with Baselines</a:t>
            </a:r>
          </a:p>
        </p:txBody>
      </p:sp>
      <p:sp>
        <p:nvSpPr>
          <p:cNvPr id="2" name="灯片编号占位符 1">
            <a:extLst>
              <a:ext uri="{FF2B5EF4-FFF2-40B4-BE49-F238E27FC236}">
                <a16:creationId xmlns:a16="http://schemas.microsoft.com/office/drawing/2014/main" id="{4DAAAAFD-4B47-7578-7481-FD69EE4BE3C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33</a:t>
            </a:fld>
            <a:endParaRPr lang="en"/>
          </a:p>
        </p:txBody>
      </p:sp>
      <p:pic>
        <p:nvPicPr>
          <p:cNvPr id="8" name="图片 7" descr="图表, 条形图, 树状图&#10;&#10;AI 生成的内容可能不正确。">
            <a:extLst>
              <a:ext uri="{FF2B5EF4-FFF2-40B4-BE49-F238E27FC236}">
                <a16:creationId xmlns:a16="http://schemas.microsoft.com/office/drawing/2014/main" id="{9FDA9F6D-07D2-93F7-A476-13846B5CFD9D}"/>
              </a:ext>
            </a:extLst>
          </p:cNvPr>
          <p:cNvPicPr>
            <a:picLocks noChangeAspect="1"/>
          </p:cNvPicPr>
          <p:nvPr/>
        </p:nvPicPr>
        <p:blipFill>
          <a:blip r:embed="rId3"/>
          <a:stretch>
            <a:fillRect/>
          </a:stretch>
        </p:blipFill>
        <p:spPr>
          <a:xfrm>
            <a:off x="4572000" y="2601097"/>
            <a:ext cx="4394313" cy="2062120"/>
          </a:xfrm>
          <a:prstGeom prst="rect">
            <a:avLst/>
          </a:prstGeom>
        </p:spPr>
      </p:pic>
      <p:pic>
        <p:nvPicPr>
          <p:cNvPr id="11" name="图片 10" descr="图表, 条形图, 树状图&#10;&#10;AI 生成的内容可能不正确。">
            <a:extLst>
              <a:ext uri="{FF2B5EF4-FFF2-40B4-BE49-F238E27FC236}">
                <a16:creationId xmlns:a16="http://schemas.microsoft.com/office/drawing/2014/main" id="{B737589F-8F66-BD39-11B6-DE27B8F67522}"/>
              </a:ext>
            </a:extLst>
          </p:cNvPr>
          <p:cNvPicPr>
            <a:picLocks noChangeAspect="1"/>
          </p:cNvPicPr>
          <p:nvPr/>
        </p:nvPicPr>
        <p:blipFill>
          <a:blip r:embed="rId4"/>
          <a:stretch>
            <a:fillRect/>
          </a:stretch>
        </p:blipFill>
        <p:spPr>
          <a:xfrm>
            <a:off x="135168" y="2600417"/>
            <a:ext cx="4356207" cy="2062800"/>
          </a:xfrm>
          <a:prstGeom prst="rect">
            <a:avLst/>
          </a:prstGeom>
        </p:spPr>
      </p:pic>
      <p:sp>
        <p:nvSpPr>
          <p:cNvPr id="13" name="Google Shape;454;p45">
            <a:extLst>
              <a:ext uri="{FF2B5EF4-FFF2-40B4-BE49-F238E27FC236}">
                <a16:creationId xmlns:a16="http://schemas.microsoft.com/office/drawing/2014/main" id="{0DA4A9AF-FCF9-D0D3-205B-6FB75FC2108E}"/>
              </a:ext>
            </a:extLst>
          </p:cNvPr>
          <p:cNvSpPr txBox="1"/>
          <p:nvPr/>
        </p:nvSpPr>
        <p:spPr>
          <a:xfrm>
            <a:off x="493725" y="721999"/>
            <a:ext cx="8455403" cy="1178905"/>
          </a:xfrm>
          <a:prstGeom prst="rect">
            <a:avLst/>
          </a:prstGeom>
          <a:noFill/>
          <a:ln>
            <a:noFill/>
          </a:ln>
        </p:spPr>
        <p:txBody>
          <a:bodyPr spcFirstLastPara="1" wrap="square" lIns="91425" tIns="91425" rIns="91425" bIns="91425" anchor="t" anchorCtr="0">
            <a:noAutofit/>
          </a:bodyPr>
          <a:lstStyle/>
          <a:p>
            <a:pPr marL="114300" lvl="0" algn="l" rtl="0">
              <a:lnSpc>
                <a:spcPct val="150000"/>
              </a:lnSpc>
              <a:spcBef>
                <a:spcPts val="0"/>
              </a:spcBef>
              <a:spcAft>
                <a:spcPts val="0"/>
              </a:spcAft>
              <a:buClr>
                <a:schemeClr val="dk2"/>
              </a:buClr>
              <a:buSzPts val="1800"/>
            </a:pPr>
            <a:r>
              <a:rPr lang="en-US" sz="1800" dirty="0">
                <a:solidFill>
                  <a:schemeClr val="dk2"/>
                </a:solidFill>
              </a:rPr>
              <a:t>User study results</a:t>
            </a:r>
          </a:p>
          <a:p>
            <a:pPr marL="400050" lvl="0" indent="-285750" algn="l" rtl="0">
              <a:lnSpc>
                <a:spcPct val="150000"/>
              </a:lnSpc>
              <a:spcBef>
                <a:spcPts val="0"/>
              </a:spcBef>
              <a:spcAft>
                <a:spcPts val="0"/>
              </a:spcAft>
              <a:buClr>
                <a:schemeClr val="dk2"/>
              </a:buClr>
              <a:buSzPts val="1800"/>
              <a:buFont typeface="Arial" panose="020B0604020202020204" pitchFamily="34" charset="0"/>
              <a:buChar char="•"/>
            </a:pPr>
            <a:r>
              <a:rPr lang="en-US" sz="1800" dirty="0" err="1">
                <a:solidFill>
                  <a:schemeClr val="dk2"/>
                </a:solidFill>
              </a:rPr>
              <a:t>DenseDPO</a:t>
            </a:r>
            <a:r>
              <a:rPr lang="en-US" sz="1800" dirty="0">
                <a:solidFill>
                  <a:schemeClr val="dk2"/>
                </a:solidFill>
              </a:rPr>
              <a:t> improves all dimensions over base model</a:t>
            </a:r>
          </a:p>
          <a:p>
            <a:pPr marL="400050" lvl="0" indent="-285750" algn="l" rtl="0">
              <a:lnSpc>
                <a:spcPct val="150000"/>
              </a:lnSpc>
              <a:spcBef>
                <a:spcPts val="0"/>
              </a:spcBef>
              <a:spcAft>
                <a:spcPts val="0"/>
              </a:spcAft>
              <a:buClr>
                <a:schemeClr val="dk2"/>
              </a:buClr>
              <a:buSzPts val="1800"/>
              <a:buFont typeface="Arial" panose="020B0604020202020204" pitchFamily="34" charset="0"/>
              <a:buChar char="•"/>
            </a:pPr>
            <a:r>
              <a:rPr lang="en-US" sz="1800" dirty="0" err="1">
                <a:solidFill>
                  <a:schemeClr val="dk2"/>
                </a:solidFill>
              </a:rPr>
              <a:t>DenseDPO</a:t>
            </a:r>
            <a:r>
              <a:rPr lang="en-US" sz="1800" dirty="0">
                <a:solidFill>
                  <a:schemeClr val="dk2"/>
                </a:solidFill>
              </a:rPr>
              <a:t> significantly improves dynamics over </a:t>
            </a:r>
            <a:r>
              <a:rPr lang="en-US" sz="1800" dirty="0" err="1">
                <a:solidFill>
                  <a:schemeClr val="dk2"/>
                </a:solidFill>
              </a:rPr>
              <a:t>VanillaDPO</a:t>
            </a:r>
            <a:endParaRPr lang="en-US" sz="1800" dirty="0">
              <a:solidFill>
                <a:schemeClr val="dk2"/>
              </a:solidFill>
            </a:endParaRPr>
          </a:p>
        </p:txBody>
      </p:sp>
      <p:sp>
        <p:nvSpPr>
          <p:cNvPr id="14" name="Google Shape;464;p46">
            <a:extLst>
              <a:ext uri="{FF2B5EF4-FFF2-40B4-BE49-F238E27FC236}">
                <a16:creationId xmlns:a16="http://schemas.microsoft.com/office/drawing/2014/main" id="{E4FF35EE-BC77-2DB9-66D1-A0183B0908FF}"/>
              </a:ext>
            </a:extLst>
          </p:cNvPr>
          <p:cNvSpPr txBox="1"/>
          <p:nvPr/>
        </p:nvSpPr>
        <p:spPr>
          <a:xfrm>
            <a:off x="337279" y="2172023"/>
            <a:ext cx="4154096" cy="390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US" altLang="zh-CN" sz="1800" dirty="0" err="1">
                <a:solidFill>
                  <a:srgbClr val="FF0000"/>
                </a:solidFill>
              </a:rPr>
              <a:t>DenseDPO</a:t>
            </a:r>
            <a:r>
              <a:rPr lang="en-US" altLang="zh-CN" sz="1800" dirty="0">
                <a:solidFill>
                  <a:srgbClr val="FF0000"/>
                </a:solidFill>
              </a:rPr>
              <a:t> vs Pre-trained</a:t>
            </a:r>
            <a:endParaRPr sz="1800" dirty="0">
              <a:solidFill>
                <a:srgbClr val="FF0000"/>
              </a:solidFill>
            </a:endParaRPr>
          </a:p>
        </p:txBody>
      </p:sp>
      <p:sp>
        <p:nvSpPr>
          <p:cNvPr id="15" name="Google Shape;464;p46">
            <a:extLst>
              <a:ext uri="{FF2B5EF4-FFF2-40B4-BE49-F238E27FC236}">
                <a16:creationId xmlns:a16="http://schemas.microsoft.com/office/drawing/2014/main" id="{D1328B0A-A7AB-2701-D77B-3E7CD8CFD7C9}"/>
              </a:ext>
            </a:extLst>
          </p:cNvPr>
          <p:cNvSpPr txBox="1"/>
          <p:nvPr/>
        </p:nvSpPr>
        <p:spPr>
          <a:xfrm>
            <a:off x="4812217" y="2172023"/>
            <a:ext cx="4154096" cy="390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US" altLang="zh-CN" sz="1800" dirty="0" err="1">
                <a:solidFill>
                  <a:srgbClr val="FF0000"/>
                </a:solidFill>
              </a:rPr>
              <a:t>DenseDPO</a:t>
            </a:r>
            <a:r>
              <a:rPr lang="en-US" altLang="zh-CN" sz="1800" dirty="0">
                <a:solidFill>
                  <a:srgbClr val="FF0000"/>
                </a:solidFill>
              </a:rPr>
              <a:t> vs </a:t>
            </a:r>
            <a:r>
              <a:rPr lang="en-US" altLang="zh-CN" sz="1800" dirty="0" err="1">
                <a:solidFill>
                  <a:srgbClr val="FF0000"/>
                </a:solidFill>
              </a:rPr>
              <a:t>VanillaDPO</a:t>
            </a:r>
            <a:endParaRPr sz="1800" dirty="0">
              <a:solidFill>
                <a:srgbClr val="FF0000"/>
              </a:solidFill>
            </a:endParaRPr>
          </a:p>
        </p:txBody>
      </p:sp>
    </p:spTree>
    <p:extLst>
      <p:ext uri="{BB962C8B-B14F-4D97-AF65-F5344CB8AC3E}">
        <p14:creationId xmlns:p14="http://schemas.microsoft.com/office/powerpoint/2010/main" val="355058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Shape 472">
          <a:extLst>
            <a:ext uri="{FF2B5EF4-FFF2-40B4-BE49-F238E27FC236}">
              <a16:creationId xmlns:a16="http://schemas.microsoft.com/office/drawing/2014/main" id="{6DBB6DED-1CB2-E8DA-C1C6-BBE4E4D85DBD}"/>
            </a:ext>
          </a:extLst>
        </p:cNvPr>
        <p:cNvGrpSpPr/>
        <p:nvPr/>
      </p:nvGrpSpPr>
      <p:grpSpPr>
        <a:xfrm>
          <a:off x="0" y="0"/>
          <a:ext cx="0" cy="0"/>
          <a:chOff x="0" y="0"/>
          <a:chExt cx="0" cy="0"/>
        </a:xfrm>
      </p:grpSpPr>
      <p:sp>
        <p:nvSpPr>
          <p:cNvPr id="473" name="Google Shape;473;p47">
            <a:extLst>
              <a:ext uri="{FF2B5EF4-FFF2-40B4-BE49-F238E27FC236}">
                <a16:creationId xmlns:a16="http://schemas.microsoft.com/office/drawing/2014/main" id="{53078799-B52B-7474-ECB7-CD4E62209D93}"/>
              </a:ext>
            </a:extLst>
          </p:cNvPr>
          <p:cNvSpPr txBox="1"/>
          <p:nvPr/>
        </p:nvSpPr>
        <p:spPr>
          <a:xfrm>
            <a:off x="493725" y="179200"/>
            <a:ext cx="7995300" cy="442200"/>
          </a:xfrm>
          <a:prstGeom prst="rect">
            <a:avLst/>
          </a:prstGeom>
          <a:noFill/>
          <a:ln>
            <a:noFill/>
          </a:ln>
        </p:spPr>
        <p:txBody>
          <a:bodyPr spcFirstLastPara="1" wrap="square" lIns="91425" tIns="91425" rIns="91425" bIns="91425" anchor="t" anchorCtr="0">
            <a:noAutofit/>
          </a:bodyPr>
          <a:lstStyle/>
          <a:p>
            <a:pPr lvl="0"/>
            <a:r>
              <a:rPr lang="en-CA" altLang="zh-CN" sz="2400" b="1" dirty="0">
                <a:solidFill>
                  <a:schemeClr val="dk2"/>
                </a:solidFill>
              </a:rPr>
              <a:t>Compare with Baselines</a:t>
            </a:r>
          </a:p>
        </p:txBody>
      </p:sp>
      <p:sp>
        <p:nvSpPr>
          <p:cNvPr id="2" name="灯片编号占位符 1">
            <a:extLst>
              <a:ext uri="{FF2B5EF4-FFF2-40B4-BE49-F238E27FC236}">
                <a16:creationId xmlns:a16="http://schemas.microsoft.com/office/drawing/2014/main" id="{E2E97D75-9BBF-CA11-6C66-76A9C0A0D6C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34</a:t>
            </a:fld>
            <a:endParaRPr lang="en"/>
          </a:p>
        </p:txBody>
      </p:sp>
      <p:sp>
        <p:nvSpPr>
          <p:cNvPr id="13" name="Google Shape;454;p45">
            <a:extLst>
              <a:ext uri="{FF2B5EF4-FFF2-40B4-BE49-F238E27FC236}">
                <a16:creationId xmlns:a16="http://schemas.microsoft.com/office/drawing/2014/main" id="{81F374F3-AF0C-1168-A311-8913A50D91FD}"/>
              </a:ext>
            </a:extLst>
          </p:cNvPr>
          <p:cNvSpPr txBox="1"/>
          <p:nvPr/>
        </p:nvSpPr>
        <p:spPr>
          <a:xfrm>
            <a:off x="493725" y="721999"/>
            <a:ext cx="8455403" cy="1178905"/>
          </a:xfrm>
          <a:prstGeom prst="rect">
            <a:avLst/>
          </a:prstGeom>
          <a:noFill/>
          <a:ln>
            <a:noFill/>
          </a:ln>
        </p:spPr>
        <p:txBody>
          <a:bodyPr spcFirstLastPara="1" wrap="square" lIns="91425" tIns="91425" rIns="91425" bIns="91425" anchor="t" anchorCtr="0">
            <a:noAutofit/>
          </a:bodyPr>
          <a:lstStyle/>
          <a:p>
            <a:pPr marL="114300" lvl="0" algn="l" rtl="0">
              <a:lnSpc>
                <a:spcPct val="150000"/>
              </a:lnSpc>
              <a:spcBef>
                <a:spcPts val="0"/>
              </a:spcBef>
              <a:spcAft>
                <a:spcPts val="0"/>
              </a:spcAft>
              <a:buClr>
                <a:schemeClr val="dk2"/>
              </a:buClr>
              <a:buSzPts val="1800"/>
            </a:pPr>
            <a:r>
              <a:rPr lang="en-US" sz="1800" dirty="0">
                <a:solidFill>
                  <a:schemeClr val="dk2"/>
                </a:solidFill>
              </a:rPr>
              <a:t>User study results</a:t>
            </a:r>
          </a:p>
          <a:p>
            <a:pPr marL="400050" lvl="0" indent="-285750" algn="l" rtl="0">
              <a:lnSpc>
                <a:spcPct val="150000"/>
              </a:lnSpc>
              <a:spcBef>
                <a:spcPts val="0"/>
              </a:spcBef>
              <a:spcAft>
                <a:spcPts val="0"/>
              </a:spcAft>
              <a:buClr>
                <a:schemeClr val="dk2"/>
              </a:buClr>
              <a:buSzPts val="1800"/>
              <a:buFont typeface="Arial" panose="020B0604020202020204" pitchFamily="34" charset="0"/>
              <a:buChar char="•"/>
            </a:pPr>
            <a:r>
              <a:rPr lang="en-US" sz="1800" dirty="0" err="1">
                <a:solidFill>
                  <a:schemeClr val="dk2"/>
                </a:solidFill>
              </a:rPr>
              <a:t>DenseDPO</a:t>
            </a:r>
            <a:r>
              <a:rPr lang="en-US" sz="1800" dirty="0">
                <a:solidFill>
                  <a:schemeClr val="dk2"/>
                </a:solidFill>
              </a:rPr>
              <a:t> improves all dimensions over </a:t>
            </a:r>
            <a:r>
              <a:rPr lang="en-US" sz="1800" dirty="0" err="1">
                <a:solidFill>
                  <a:schemeClr val="dk2"/>
                </a:solidFill>
              </a:rPr>
              <a:t>StructuralDPO</a:t>
            </a:r>
            <a:endParaRPr lang="en-US" sz="1800" dirty="0">
              <a:solidFill>
                <a:schemeClr val="dk2"/>
              </a:solidFill>
            </a:endParaRPr>
          </a:p>
          <a:p>
            <a:pPr marL="400050" lvl="0" indent="-285750" algn="l" rtl="0">
              <a:lnSpc>
                <a:spcPct val="150000"/>
              </a:lnSpc>
              <a:spcBef>
                <a:spcPts val="0"/>
              </a:spcBef>
              <a:spcAft>
                <a:spcPts val="0"/>
              </a:spcAft>
              <a:buClr>
                <a:schemeClr val="dk2"/>
              </a:buClr>
              <a:buSzPts val="1800"/>
              <a:buFont typeface="Arial" panose="020B0604020202020204" pitchFamily="34" charset="0"/>
              <a:buChar char="•"/>
            </a:pPr>
            <a:r>
              <a:rPr lang="en-US" sz="1800" dirty="0" err="1">
                <a:solidFill>
                  <a:schemeClr val="dk2"/>
                </a:solidFill>
              </a:rPr>
              <a:t>StructuralDPO</a:t>
            </a:r>
            <a:r>
              <a:rPr lang="en-US" sz="1800" dirty="0">
                <a:solidFill>
                  <a:schemeClr val="dk2"/>
                </a:solidFill>
              </a:rPr>
              <a:t> improves dynamics but degrades other dimensions</a:t>
            </a:r>
          </a:p>
        </p:txBody>
      </p:sp>
      <p:sp>
        <p:nvSpPr>
          <p:cNvPr id="14" name="Google Shape;464;p46">
            <a:extLst>
              <a:ext uri="{FF2B5EF4-FFF2-40B4-BE49-F238E27FC236}">
                <a16:creationId xmlns:a16="http://schemas.microsoft.com/office/drawing/2014/main" id="{D474DB93-EB6C-BF3A-7A8E-78A4DC98D373}"/>
              </a:ext>
            </a:extLst>
          </p:cNvPr>
          <p:cNvSpPr txBox="1"/>
          <p:nvPr/>
        </p:nvSpPr>
        <p:spPr>
          <a:xfrm>
            <a:off x="337279" y="2172023"/>
            <a:ext cx="4154096" cy="390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US" altLang="zh-CN" sz="1800" dirty="0" err="1">
                <a:solidFill>
                  <a:srgbClr val="FF0000"/>
                </a:solidFill>
              </a:rPr>
              <a:t>DenseDPO</a:t>
            </a:r>
            <a:r>
              <a:rPr lang="en-US" altLang="zh-CN" sz="1800" dirty="0">
                <a:solidFill>
                  <a:srgbClr val="FF0000"/>
                </a:solidFill>
              </a:rPr>
              <a:t> vs </a:t>
            </a:r>
            <a:r>
              <a:rPr lang="en-US" altLang="zh-CN" sz="1800" dirty="0" err="1">
                <a:solidFill>
                  <a:srgbClr val="FF0000"/>
                </a:solidFill>
              </a:rPr>
              <a:t>StructuralDPO</a:t>
            </a:r>
            <a:endParaRPr sz="1800" dirty="0">
              <a:solidFill>
                <a:srgbClr val="FF0000"/>
              </a:solidFill>
            </a:endParaRPr>
          </a:p>
        </p:txBody>
      </p:sp>
      <p:sp>
        <p:nvSpPr>
          <p:cNvPr id="15" name="Google Shape;464;p46">
            <a:extLst>
              <a:ext uri="{FF2B5EF4-FFF2-40B4-BE49-F238E27FC236}">
                <a16:creationId xmlns:a16="http://schemas.microsoft.com/office/drawing/2014/main" id="{71B64CE8-53C1-383B-E2E3-AE457537ED60}"/>
              </a:ext>
            </a:extLst>
          </p:cNvPr>
          <p:cNvSpPr txBox="1"/>
          <p:nvPr/>
        </p:nvSpPr>
        <p:spPr>
          <a:xfrm>
            <a:off x="4812217" y="2172023"/>
            <a:ext cx="4154096" cy="390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US" altLang="zh-CN" sz="1800" dirty="0" err="1">
                <a:solidFill>
                  <a:srgbClr val="FF0000"/>
                </a:solidFill>
              </a:rPr>
              <a:t>StructuralDPO</a:t>
            </a:r>
            <a:r>
              <a:rPr lang="en-US" altLang="zh-CN" sz="1800" dirty="0">
                <a:solidFill>
                  <a:srgbClr val="FF0000"/>
                </a:solidFill>
              </a:rPr>
              <a:t> vs </a:t>
            </a:r>
            <a:r>
              <a:rPr lang="en-US" altLang="zh-CN" sz="1800" dirty="0" err="1">
                <a:solidFill>
                  <a:srgbClr val="FF0000"/>
                </a:solidFill>
              </a:rPr>
              <a:t>VanillaDPO</a:t>
            </a:r>
            <a:endParaRPr sz="1800" dirty="0">
              <a:solidFill>
                <a:srgbClr val="FF0000"/>
              </a:solidFill>
            </a:endParaRPr>
          </a:p>
        </p:txBody>
      </p:sp>
      <p:pic>
        <p:nvPicPr>
          <p:cNvPr id="5" name="图片 4" descr="图表, 条形图, 树状图&#10;&#10;AI 生成的内容可能不正确。">
            <a:extLst>
              <a:ext uri="{FF2B5EF4-FFF2-40B4-BE49-F238E27FC236}">
                <a16:creationId xmlns:a16="http://schemas.microsoft.com/office/drawing/2014/main" id="{3505E7F2-DB5E-9754-B05C-8E553BCD56A6}"/>
              </a:ext>
            </a:extLst>
          </p:cNvPr>
          <p:cNvPicPr>
            <a:picLocks noChangeAspect="1"/>
          </p:cNvPicPr>
          <p:nvPr/>
        </p:nvPicPr>
        <p:blipFill>
          <a:blip r:embed="rId3"/>
          <a:stretch>
            <a:fillRect/>
          </a:stretch>
        </p:blipFill>
        <p:spPr>
          <a:xfrm>
            <a:off x="122842" y="2600417"/>
            <a:ext cx="4361566" cy="2062800"/>
          </a:xfrm>
          <a:prstGeom prst="rect">
            <a:avLst/>
          </a:prstGeom>
        </p:spPr>
      </p:pic>
      <p:pic>
        <p:nvPicPr>
          <p:cNvPr id="9" name="图片 8" descr="图表, 条形图, 树状图&#10;&#10;AI 生成的内容可能不正确。">
            <a:extLst>
              <a:ext uri="{FF2B5EF4-FFF2-40B4-BE49-F238E27FC236}">
                <a16:creationId xmlns:a16="http://schemas.microsoft.com/office/drawing/2014/main" id="{E8AAAC7E-9C6E-16EA-AC39-04CCB44E05B6}"/>
              </a:ext>
            </a:extLst>
          </p:cNvPr>
          <p:cNvPicPr>
            <a:picLocks noChangeAspect="1"/>
          </p:cNvPicPr>
          <p:nvPr/>
        </p:nvPicPr>
        <p:blipFill>
          <a:blip r:embed="rId4"/>
          <a:stretch>
            <a:fillRect/>
          </a:stretch>
        </p:blipFill>
        <p:spPr>
          <a:xfrm>
            <a:off x="4571999" y="2585067"/>
            <a:ext cx="4394314" cy="2078150"/>
          </a:xfrm>
          <a:prstGeom prst="rect">
            <a:avLst/>
          </a:prstGeom>
        </p:spPr>
      </p:pic>
    </p:spTree>
    <p:extLst>
      <p:ext uri="{BB962C8B-B14F-4D97-AF65-F5344CB8AC3E}">
        <p14:creationId xmlns:p14="http://schemas.microsoft.com/office/powerpoint/2010/main" val="3131554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72">
          <a:extLst>
            <a:ext uri="{FF2B5EF4-FFF2-40B4-BE49-F238E27FC236}">
              <a16:creationId xmlns:a16="http://schemas.microsoft.com/office/drawing/2014/main" id="{33394F65-AA36-0EC5-96E3-817640CC335F}"/>
            </a:ext>
          </a:extLst>
        </p:cNvPr>
        <p:cNvGrpSpPr/>
        <p:nvPr/>
      </p:nvGrpSpPr>
      <p:grpSpPr>
        <a:xfrm>
          <a:off x="0" y="0"/>
          <a:ext cx="0" cy="0"/>
          <a:chOff x="0" y="0"/>
          <a:chExt cx="0" cy="0"/>
        </a:xfrm>
      </p:grpSpPr>
      <p:sp>
        <p:nvSpPr>
          <p:cNvPr id="473" name="Google Shape;473;p47">
            <a:extLst>
              <a:ext uri="{FF2B5EF4-FFF2-40B4-BE49-F238E27FC236}">
                <a16:creationId xmlns:a16="http://schemas.microsoft.com/office/drawing/2014/main" id="{F233CD7B-7577-A882-5BFC-6B3E876D3354}"/>
              </a:ext>
            </a:extLst>
          </p:cNvPr>
          <p:cNvSpPr txBox="1"/>
          <p:nvPr/>
        </p:nvSpPr>
        <p:spPr>
          <a:xfrm>
            <a:off x="493725" y="179200"/>
            <a:ext cx="7995300" cy="44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solidFill>
                  <a:schemeClr val="dk2"/>
                </a:solidFill>
              </a:rPr>
              <a:t>Complex Object Motion Results</a:t>
            </a:r>
            <a:endParaRPr sz="2400" b="1" dirty="0">
              <a:solidFill>
                <a:schemeClr val="dk2"/>
              </a:solidFill>
            </a:endParaRPr>
          </a:p>
        </p:txBody>
      </p:sp>
      <p:sp>
        <p:nvSpPr>
          <p:cNvPr id="2" name="灯片编号占位符 1">
            <a:extLst>
              <a:ext uri="{FF2B5EF4-FFF2-40B4-BE49-F238E27FC236}">
                <a16:creationId xmlns:a16="http://schemas.microsoft.com/office/drawing/2014/main" id="{FB024230-9E45-3114-5901-CE9701CB84E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35</a:t>
            </a:fld>
            <a:endParaRPr lang="en"/>
          </a:p>
        </p:txBody>
      </p:sp>
      <p:sp>
        <p:nvSpPr>
          <p:cNvPr id="10" name="Google Shape;464;p46">
            <a:extLst>
              <a:ext uri="{FF2B5EF4-FFF2-40B4-BE49-F238E27FC236}">
                <a16:creationId xmlns:a16="http://schemas.microsoft.com/office/drawing/2014/main" id="{9FBA28D7-6D38-E446-6E40-4E02D08461C6}"/>
              </a:ext>
            </a:extLst>
          </p:cNvPr>
          <p:cNvSpPr txBox="1"/>
          <p:nvPr/>
        </p:nvSpPr>
        <p:spPr>
          <a:xfrm rot="16200000">
            <a:off x="-120880" y="1863437"/>
            <a:ext cx="981855" cy="390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US" altLang="zh-CN" sz="2000" dirty="0">
                <a:solidFill>
                  <a:schemeClr val="dk2"/>
                </a:solidFill>
              </a:rPr>
              <a:t>Base</a:t>
            </a:r>
            <a:endParaRPr sz="2000" dirty="0">
              <a:solidFill>
                <a:schemeClr val="dk2"/>
              </a:solidFill>
            </a:endParaRPr>
          </a:p>
        </p:txBody>
      </p:sp>
      <p:sp>
        <p:nvSpPr>
          <p:cNvPr id="12" name="Google Shape;464;p46">
            <a:extLst>
              <a:ext uri="{FF2B5EF4-FFF2-40B4-BE49-F238E27FC236}">
                <a16:creationId xmlns:a16="http://schemas.microsoft.com/office/drawing/2014/main" id="{17986F52-8B94-3A9C-D521-53391F29AB9A}"/>
              </a:ext>
            </a:extLst>
          </p:cNvPr>
          <p:cNvSpPr txBox="1"/>
          <p:nvPr/>
        </p:nvSpPr>
        <p:spPr>
          <a:xfrm rot="16200000">
            <a:off x="-418928" y="3554705"/>
            <a:ext cx="1577952" cy="390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US" altLang="zh-CN" sz="2000" b="1" dirty="0" err="1">
                <a:solidFill>
                  <a:schemeClr val="dk2"/>
                </a:solidFill>
              </a:rPr>
              <a:t>DenseDPO</a:t>
            </a:r>
            <a:endParaRPr sz="2000" b="1" dirty="0">
              <a:solidFill>
                <a:schemeClr val="dk2"/>
              </a:solidFill>
            </a:endParaRPr>
          </a:p>
        </p:txBody>
      </p:sp>
      <p:sp>
        <p:nvSpPr>
          <p:cNvPr id="16" name="Google Shape;477;p47">
            <a:extLst>
              <a:ext uri="{FF2B5EF4-FFF2-40B4-BE49-F238E27FC236}">
                <a16:creationId xmlns:a16="http://schemas.microsoft.com/office/drawing/2014/main" id="{E4A273A9-9818-7F3A-8BB2-8A3677A2958F}"/>
              </a:ext>
            </a:extLst>
          </p:cNvPr>
          <p:cNvSpPr txBox="1"/>
          <p:nvPr/>
        </p:nvSpPr>
        <p:spPr>
          <a:xfrm>
            <a:off x="640238" y="890461"/>
            <a:ext cx="2682616" cy="390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600" dirty="0">
                <a:solidFill>
                  <a:schemeClr val="dk2"/>
                </a:solidFill>
              </a:rPr>
              <a:t>“Dance and spin”</a:t>
            </a:r>
            <a:endParaRPr sz="1600" dirty="0">
              <a:solidFill>
                <a:schemeClr val="dk2"/>
              </a:solidFill>
            </a:endParaRPr>
          </a:p>
        </p:txBody>
      </p:sp>
      <p:sp>
        <p:nvSpPr>
          <p:cNvPr id="17" name="Google Shape;477;p47">
            <a:extLst>
              <a:ext uri="{FF2B5EF4-FFF2-40B4-BE49-F238E27FC236}">
                <a16:creationId xmlns:a16="http://schemas.microsoft.com/office/drawing/2014/main" id="{5B0AAA57-4752-D4A5-47F9-5045CC7E6A2D}"/>
              </a:ext>
            </a:extLst>
          </p:cNvPr>
          <p:cNvSpPr txBox="1"/>
          <p:nvPr/>
        </p:nvSpPr>
        <p:spPr>
          <a:xfrm>
            <a:off x="3322853" y="890461"/>
            <a:ext cx="2981579" cy="390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600" dirty="0">
                <a:solidFill>
                  <a:schemeClr val="dk2"/>
                </a:solidFill>
              </a:rPr>
              <a:t>“Transition on aerial hoop”</a:t>
            </a:r>
            <a:endParaRPr sz="1600" dirty="0">
              <a:solidFill>
                <a:schemeClr val="dk2"/>
              </a:solidFill>
            </a:endParaRPr>
          </a:p>
        </p:txBody>
      </p:sp>
      <p:sp>
        <p:nvSpPr>
          <p:cNvPr id="18" name="Google Shape;477;p47">
            <a:extLst>
              <a:ext uri="{FF2B5EF4-FFF2-40B4-BE49-F238E27FC236}">
                <a16:creationId xmlns:a16="http://schemas.microsoft.com/office/drawing/2014/main" id="{A45E547C-F1F8-FF1A-4D09-6C77D2E2A89A}"/>
              </a:ext>
            </a:extLst>
          </p:cNvPr>
          <p:cNvSpPr txBox="1"/>
          <p:nvPr/>
        </p:nvSpPr>
        <p:spPr>
          <a:xfrm>
            <a:off x="6187825" y="890461"/>
            <a:ext cx="2896214" cy="390900"/>
          </a:xfrm>
          <a:prstGeom prst="rect">
            <a:avLst/>
          </a:prstGeom>
          <a:noFill/>
          <a:ln>
            <a:noFill/>
          </a:ln>
        </p:spPr>
        <p:txBody>
          <a:bodyPr spcFirstLastPara="1" wrap="square" lIns="91425" tIns="91425" rIns="91425" bIns="91425" anchor="t" anchorCtr="0">
            <a:noAutofit/>
          </a:bodyPr>
          <a:lstStyle/>
          <a:p>
            <a:pPr lvl="0" algn="ctr"/>
            <a:r>
              <a:rPr lang="en" sz="1600" dirty="0">
                <a:solidFill>
                  <a:schemeClr val="dk2"/>
                </a:solidFill>
              </a:rPr>
              <a:t>“Fingers press </a:t>
            </a:r>
            <a:r>
              <a:rPr lang="en-CA" sz="1600" dirty="0">
                <a:solidFill>
                  <a:schemeClr val="dk2"/>
                </a:solidFill>
              </a:rPr>
              <a:t>slime ball</a:t>
            </a:r>
            <a:r>
              <a:rPr lang="en" sz="1600" dirty="0">
                <a:solidFill>
                  <a:schemeClr val="dk2"/>
                </a:solidFill>
              </a:rPr>
              <a:t>”</a:t>
            </a:r>
            <a:endParaRPr sz="1600" dirty="0">
              <a:solidFill>
                <a:schemeClr val="dk2"/>
              </a:solidFill>
            </a:endParaRPr>
          </a:p>
        </p:txBody>
      </p:sp>
      <p:pic>
        <p:nvPicPr>
          <p:cNvPr id="22" name="woman-spin-base">
            <a:hlinkClick r:id="" action="ppaction://media"/>
            <a:extLst>
              <a:ext uri="{FF2B5EF4-FFF2-40B4-BE49-F238E27FC236}">
                <a16:creationId xmlns:a16="http://schemas.microsoft.com/office/drawing/2014/main" id="{E2521D09-F24E-74A7-E020-6444CB7F7E8F}"/>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640238" y="1304402"/>
            <a:ext cx="2682615" cy="1508971"/>
          </a:xfrm>
          <a:prstGeom prst="rect">
            <a:avLst/>
          </a:prstGeom>
        </p:spPr>
      </p:pic>
      <p:pic>
        <p:nvPicPr>
          <p:cNvPr id="23" name="Woman-spin-densedpo">
            <a:hlinkClick r:id="" action="ppaction://media"/>
            <a:extLst>
              <a:ext uri="{FF2B5EF4-FFF2-40B4-BE49-F238E27FC236}">
                <a16:creationId xmlns:a16="http://schemas.microsoft.com/office/drawing/2014/main" id="{1B0B721A-B394-B56F-601C-8945D0194DB1}"/>
              </a:ext>
            </a:extLst>
          </p:cNvPr>
          <p:cNvPicPr>
            <a:picLocks noChangeAspect="1"/>
          </p:cNvPicPr>
          <p:nvPr>
            <a:videoFile r:link="rId4"/>
            <p:extLst>
              <p:ext uri="{DAA4B4D4-6D71-4841-9C94-3DE7FCFB9230}">
                <p14:media xmlns:p14="http://schemas.microsoft.com/office/powerpoint/2010/main" r:embed="rId3"/>
              </p:ext>
            </p:extLst>
          </p:nvPr>
        </p:nvPicPr>
        <p:blipFill>
          <a:blip r:embed="rId16"/>
          <a:stretch>
            <a:fillRect/>
          </a:stretch>
        </p:blipFill>
        <p:spPr>
          <a:xfrm>
            <a:off x="640237" y="2995670"/>
            <a:ext cx="2682615" cy="1508971"/>
          </a:xfrm>
          <a:prstGeom prst="rect">
            <a:avLst/>
          </a:prstGeom>
        </p:spPr>
      </p:pic>
      <p:pic>
        <p:nvPicPr>
          <p:cNvPr id="26" name="aerial-hoop-base">
            <a:hlinkClick r:id="" action="ppaction://media"/>
            <a:extLst>
              <a:ext uri="{FF2B5EF4-FFF2-40B4-BE49-F238E27FC236}">
                <a16:creationId xmlns:a16="http://schemas.microsoft.com/office/drawing/2014/main" id="{2119CE76-3CDA-9B99-B076-4023131FC504}"/>
              </a:ext>
            </a:extLst>
          </p:cNvPr>
          <p:cNvPicPr>
            <a:picLocks noChangeAspect="1"/>
          </p:cNvPicPr>
          <p:nvPr>
            <a:videoFile r:link="rId6"/>
            <p:extLst>
              <p:ext uri="{DAA4B4D4-6D71-4841-9C94-3DE7FCFB9230}">
                <p14:media xmlns:p14="http://schemas.microsoft.com/office/powerpoint/2010/main" r:embed="rId5"/>
              </p:ext>
            </p:extLst>
          </p:nvPr>
        </p:nvPicPr>
        <p:blipFill>
          <a:blip r:embed="rId17"/>
          <a:stretch>
            <a:fillRect/>
          </a:stretch>
        </p:blipFill>
        <p:spPr>
          <a:xfrm>
            <a:off x="3472337" y="1304402"/>
            <a:ext cx="2682615" cy="1508971"/>
          </a:xfrm>
          <a:prstGeom prst="rect">
            <a:avLst/>
          </a:prstGeom>
        </p:spPr>
      </p:pic>
      <p:pic>
        <p:nvPicPr>
          <p:cNvPr id="27" name="Aerial-hoop-densedpo">
            <a:hlinkClick r:id="" action="ppaction://media"/>
            <a:extLst>
              <a:ext uri="{FF2B5EF4-FFF2-40B4-BE49-F238E27FC236}">
                <a16:creationId xmlns:a16="http://schemas.microsoft.com/office/drawing/2014/main" id="{6A26326C-254C-2348-2048-63ED6FAB31F7}"/>
              </a:ext>
            </a:extLst>
          </p:cNvPr>
          <p:cNvPicPr>
            <a:picLocks noChangeAspect="1"/>
          </p:cNvPicPr>
          <p:nvPr>
            <a:videoFile r:link="rId8"/>
            <p:extLst>
              <p:ext uri="{DAA4B4D4-6D71-4841-9C94-3DE7FCFB9230}">
                <p14:media xmlns:p14="http://schemas.microsoft.com/office/powerpoint/2010/main" r:embed="rId7"/>
              </p:ext>
            </p:extLst>
          </p:nvPr>
        </p:nvPicPr>
        <p:blipFill>
          <a:blip r:embed="rId18"/>
          <a:stretch>
            <a:fillRect/>
          </a:stretch>
        </p:blipFill>
        <p:spPr>
          <a:xfrm>
            <a:off x="3472333" y="2995669"/>
            <a:ext cx="2682615" cy="1508971"/>
          </a:xfrm>
          <a:prstGeom prst="rect">
            <a:avLst/>
          </a:prstGeom>
        </p:spPr>
      </p:pic>
      <p:pic>
        <p:nvPicPr>
          <p:cNvPr id="30" name="finger-base">
            <a:hlinkClick r:id="" action="ppaction://media"/>
            <a:extLst>
              <a:ext uri="{FF2B5EF4-FFF2-40B4-BE49-F238E27FC236}">
                <a16:creationId xmlns:a16="http://schemas.microsoft.com/office/drawing/2014/main" id="{C66505E4-A37F-8332-7443-FD047DEF13E8}"/>
              </a:ext>
            </a:extLst>
          </p:cNvPr>
          <p:cNvPicPr>
            <a:picLocks noChangeAspect="1"/>
          </p:cNvPicPr>
          <p:nvPr>
            <a:videoFile r:link="rId10"/>
            <p:extLst>
              <p:ext uri="{DAA4B4D4-6D71-4841-9C94-3DE7FCFB9230}">
                <p14:media xmlns:p14="http://schemas.microsoft.com/office/powerpoint/2010/main" r:embed="rId9"/>
              </p:ext>
            </p:extLst>
          </p:nvPr>
        </p:nvPicPr>
        <p:blipFill>
          <a:blip r:embed="rId19"/>
          <a:stretch>
            <a:fillRect/>
          </a:stretch>
        </p:blipFill>
        <p:spPr>
          <a:xfrm>
            <a:off x="6304433" y="1304400"/>
            <a:ext cx="2682615" cy="1508971"/>
          </a:xfrm>
          <a:prstGeom prst="rect">
            <a:avLst/>
          </a:prstGeom>
        </p:spPr>
      </p:pic>
      <p:pic>
        <p:nvPicPr>
          <p:cNvPr id="31" name="Finger-densedpo">
            <a:hlinkClick r:id="" action="ppaction://media"/>
            <a:extLst>
              <a:ext uri="{FF2B5EF4-FFF2-40B4-BE49-F238E27FC236}">
                <a16:creationId xmlns:a16="http://schemas.microsoft.com/office/drawing/2014/main" id="{025BCFA6-D8DB-38C5-8339-42FEA8772739}"/>
              </a:ext>
            </a:extLst>
          </p:cNvPr>
          <p:cNvPicPr>
            <a:picLocks noChangeAspect="1"/>
          </p:cNvPicPr>
          <p:nvPr>
            <a:videoFile r:link="rId12"/>
            <p:extLst>
              <p:ext uri="{DAA4B4D4-6D71-4841-9C94-3DE7FCFB9230}">
                <p14:media xmlns:p14="http://schemas.microsoft.com/office/powerpoint/2010/main" r:embed="rId11"/>
              </p:ext>
            </p:extLst>
          </p:nvPr>
        </p:nvPicPr>
        <p:blipFill>
          <a:blip r:embed="rId20"/>
          <a:stretch>
            <a:fillRect/>
          </a:stretch>
        </p:blipFill>
        <p:spPr>
          <a:xfrm>
            <a:off x="6304433" y="2995668"/>
            <a:ext cx="2682615" cy="1508971"/>
          </a:xfrm>
          <a:prstGeom prst="rect">
            <a:avLst/>
          </a:prstGeom>
        </p:spPr>
      </p:pic>
    </p:spTree>
    <p:extLst>
      <p:ext uri="{BB962C8B-B14F-4D97-AF65-F5344CB8AC3E}">
        <p14:creationId xmlns:p14="http://schemas.microsoft.com/office/powerpoint/2010/main" val="2236937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2" fill="hold"/>
                                        <p:tgtEl>
                                          <p:spTgt spid="22"/>
                                        </p:tgtEl>
                                      </p:cBhvr>
                                    </p:cmd>
                                  </p:childTnLst>
                                </p:cTn>
                              </p:par>
                              <p:par>
                                <p:cTn id="7" presetID="1" presetClass="mediacall" presetSubtype="0" fill="hold" nodeType="withEffect">
                                  <p:stCondLst>
                                    <p:cond delay="0"/>
                                  </p:stCondLst>
                                  <p:childTnLst>
                                    <p:cmd type="call" cmd="playFrom(0.0)">
                                      <p:cBhvr>
                                        <p:cTn id="8" dur="5042" fill="hold"/>
                                        <p:tgtEl>
                                          <p:spTgt spid="23"/>
                                        </p:tgtEl>
                                      </p:cBhvr>
                                    </p:cmd>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042" fill="hold"/>
                                        <p:tgtEl>
                                          <p:spTgt spid="26"/>
                                        </p:tgtEl>
                                      </p:cBhvr>
                                    </p:cmd>
                                  </p:childTnLst>
                                </p:cTn>
                              </p:par>
                              <p:par>
                                <p:cTn id="13" presetID="1" presetClass="mediacall" presetSubtype="0" fill="hold" nodeType="withEffect">
                                  <p:stCondLst>
                                    <p:cond delay="0"/>
                                  </p:stCondLst>
                                  <p:childTnLst>
                                    <p:cmd type="call" cmd="playFrom(0.0)">
                                      <p:cBhvr>
                                        <p:cTn id="14" dur="5042" fill="hold"/>
                                        <p:tgtEl>
                                          <p:spTgt spid="27"/>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5042" fill="hold"/>
                                        <p:tgtEl>
                                          <p:spTgt spid="30"/>
                                        </p:tgtEl>
                                      </p:cBhvr>
                                    </p:cmd>
                                  </p:childTnLst>
                                </p:cTn>
                              </p:par>
                              <p:par>
                                <p:cTn id="19" presetID="1" presetClass="mediacall" presetSubtype="0" fill="hold" nodeType="withEffect">
                                  <p:stCondLst>
                                    <p:cond delay="0"/>
                                  </p:stCondLst>
                                  <p:childTnLst>
                                    <p:cmd type="call" cmd="playFrom(0.0)">
                                      <p:cBhvr>
                                        <p:cTn id="20" dur="5042"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2"/>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22"/>
                                        </p:tgtEl>
                                      </p:cBhvr>
                                    </p:cmd>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3"/>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withEffect">
                                  <p:stCondLst>
                                    <p:cond delay="0"/>
                                  </p:stCondLst>
                                  <p:childTnLst>
                                    <p:cmd type="call" cmd="togglePause">
                                      <p:cBhvr>
                                        <p:cTn id="30" dur="1" fill="hold"/>
                                        <p:tgtEl>
                                          <p:spTgt spid="23"/>
                                        </p:tgtEl>
                                      </p:cBhvr>
                                    </p:cmd>
                                  </p:childTnLst>
                                </p:cTn>
                              </p:par>
                            </p:childTnLst>
                          </p:cTn>
                        </p:par>
                      </p:childTnLst>
                    </p:cTn>
                  </p:par>
                </p:childTnLst>
              </p:cTn>
              <p:nextCondLst>
                <p:cond evt="onClick" delay="0">
                  <p:tgtEl>
                    <p:spTgt spid="23"/>
                  </p:tgtEl>
                </p:cond>
              </p:nextCondLst>
            </p:seq>
            <p:video>
              <p:cMediaNode vol="80000">
                <p:cTn id="31" repeatCount="indefinite" fill="hold" display="0">
                  <p:stCondLst>
                    <p:cond delay="indefinite"/>
                  </p:stCondLst>
                </p:cTn>
                <p:tgtEl>
                  <p:spTgt spid="22"/>
                </p:tgtEl>
              </p:cMediaNode>
            </p:video>
            <p:video>
              <p:cMediaNode vol="80000">
                <p:cTn id="32" repeatCount="indefinite" fill="hold" display="0">
                  <p:stCondLst>
                    <p:cond delay="indefinite"/>
                  </p:stCondLst>
                </p:cTn>
                <p:tgtEl>
                  <p:spTgt spid="23"/>
                </p:tgtEl>
              </p:cMediaNode>
            </p:video>
            <p:seq concurrent="1" nextAc="seek">
              <p:cTn id="33" restart="whenNotActive" fill="hold" evtFilter="cancelBubble" nodeType="interactiveSeq">
                <p:stCondLst>
                  <p:cond evt="onClick" delay="0">
                    <p:tgtEl>
                      <p:spTgt spid="26"/>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26"/>
                                        </p:tgtEl>
                                      </p:cBhvr>
                                    </p:cmd>
                                  </p:childTnLst>
                                </p:cTn>
                              </p:par>
                            </p:childTnLst>
                          </p:cTn>
                        </p:par>
                      </p:childTnLst>
                    </p:cTn>
                  </p:par>
                </p:childTnLst>
              </p:cTn>
              <p:nextCondLst>
                <p:cond evt="onClick" delay="0">
                  <p:tgtEl>
                    <p:spTgt spid="26"/>
                  </p:tgtEl>
                </p:cond>
              </p:nextCondLst>
            </p:seq>
            <p:video>
              <p:cMediaNode vol="80000">
                <p:cTn id="38" repeatCount="indefinite" fill="hold" display="0">
                  <p:stCondLst>
                    <p:cond delay="indefinite"/>
                  </p:stCondLst>
                </p:cTn>
                <p:tgtEl>
                  <p:spTgt spid="26"/>
                </p:tgtEl>
              </p:cMediaNode>
            </p:video>
            <p:seq concurrent="1" nextAc="seek">
              <p:cTn id="39" restart="whenNotActive" fill="hold" evtFilter="cancelBubble" nodeType="interactiveSeq">
                <p:stCondLst>
                  <p:cond evt="onClick" delay="0">
                    <p:tgtEl>
                      <p:spTgt spid="27"/>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withEffect">
                                  <p:stCondLst>
                                    <p:cond delay="0"/>
                                  </p:stCondLst>
                                  <p:childTnLst>
                                    <p:cmd type="call" cmd="togglePause">
                                      <p:cBhvr>
                                        <p:cTn id="43" dur="1" fill="hold"/>
                                        <p:tgtEl>
                                          <p:spTgt spid="27"/>
                                        </p:tgtEl>
                                      </p:cBhvr>
                                    </p:cmd>
                                  </p:childTnLst>
                                </p:cTn>
                              </p:par>
                            </p:childTnLst>
                          </p:cTn>
                        </p:par>
                      </p:childTnLst>
                    </p:cTn>
                  </p:par>
                </p:childTnLst>
              </p:cTn>
              <p:nextCondLst>
                <p:cond evt="onClick" delay="0">
                  <p:tgtEl>
                    <p:spTgt spid="27"/>
                  </p:tgtEl>
                </p:cond>
              </p:nextCondLst>
            </p:seq>
            <p:video>
              <p:cMediaNode vol="80000">
                <p:cTn id="44" repeatCount="indefinite" fill="hold" display="0">
                  <p:stCondLst>
                    <p:cond delay="indefinite"/>
                  </p:stCondLst>
                </p:cTn>
                <p:tgtEl>
                  <p:spTgt spid="27"/>
                </p:tgtEl>
              </p:cMediaNode>
            </p:video>
            <p:seq concurrent="1" nextAc="seek">
              <p:cTn id="45" restart="whenNotActive" fill="hold" evtFilter="cancelBubble" nodeType="interactiveSeq">
                <p:stCondLst>
                  <p:cond evt="onClick" delay="0">
                    <p:tgtEl>
                      <p:spTgt spid="30"/>
                    </p:tgtEl>
                  </p:cond>
                </p:stCondLst>
                <p:endSync evt="end" delay="0">
                  <p:rtn val="all"/>
                </p:endSync>
                <p:childTnLst>
                  <p:par>
                    <p:cTn id="46" fill="hold">
                      <p:stCondLst>
                        <p:cond delay="0"/>
                      </p:stCondLst>
                      <p:childTnLst>
                        <p:par>
                          <p:cTn id="47" fill="hold">
                            <p:stCondLst>
                              <p:cond delay="0"/>
                            </p:stCondLst>
                            <p:childTnLst>
                              <p:par>
                                <p:cTn id="48" presetID="2" presetClass="mediacall" presetSubtype="0" fill="hold" nodeType="clickEffect">
                                  <p:stCondLst>
                                    <p:cond delay="0"/>
                                  </p:stCondLst>
                                  <p:childTnLst>
                                    <p:cmd type="call" cmd="togglePause">
                                      <p:cBhvr>
                                        <p:cTn id="49" dur="1" fill="hold"/>
                                        <p:tgtEl>
                                          <p:spTgt spid="30"/>
                                        </p:tgtEl>
                                      </p:cBhvr>
                                    </p:cmd>
                                  </p:childTnLst>
                                </p:cTn>
                              </p:par>
                            </p:childTnLst>
                          </p:cTn>
                        </p:par>
                      </p:childTnLst>
                    </p:cTn>
                  </p:par>
                </p:childTnLst>
              </p:cTn>
              <p:nextCondLst>
                <p:cond evt="onClick" delay="0">
                  <p:tgtEl>
                    <p:spTgt spid="30"/>
                  </p:tgtEl>
                </p:cond>
              </p:nextCondLst>
            </p:seq>
            <p:seq concurrent="1" nextAc="seek">
              <p:cTn id="50" restart="whenNotActive" fill="hold" evtFilter="cancelBubble" nodeType="interactiveSeq">
                <p:stCondLst>
                  <p:cond evt="onClick" delay="0">
                    <p:tgtEl>
                      <p:spTgt spid="31"/>
                    </p:tgtEl>
                  </p:cond>
                </p:stCondLst>
                <p:endSync evt="end" delay="0">
                  <p:rtn val="all"/>
                </p:endSync>
                <p:childTnLst>
                  <p:par>
                    <p:cTn id="51" fill="hold">
                      <p:stCondLst>
                        <p:cond delay="0"/>
                      </p:stCondLst>
                      <p:childTnLst>
                        <p:par>
                          <p:cTn id="52" fill="hold">
                            <p:stCondLst>
                              <p:cond delay="0"/>
                            </p:stCondLst>
                            <p:childTnLst>
                              <p:par>
                                <p:cTn id="53" presetID="2" presetClass="mediacall" presetSubtype="0" fill="hold" nodeType="withEffect">
                                  <p:stCondLst>
                                    <p:cond delay="0"/>
                                  </p:stCondLst>
                                  <p:childTnLst>
                                    <p:cmd type="call" cmd="togglePause">
                                      <p:cBhvr>
                                        <p:cTn id="54" dur="1" fill="hold"/>
                                        <p:tgtEl>
                                          <p:spTgt spid="31"/>
                                        </p:tgtEl>
                                      </p:cBhvr>
                                    </p:cmd>
                                  </p:childTnLst>
                                </p:cTn>
                              </p:par>
                            </p:childTnLst>
                          </p:cTn>
                        </p:par>
                      </p:childTnLst>
                    </p:cTn>
                  </p:par>
                </p:childTnLst>
              </p:cTn>
              <p:nextCondLst>
                <p:cond evt="onClick" delay="0">
                  <p:tgtEl>
                    <p:spTgt spid="31"/>
                  </p:tgtEl>
                </p:cond>
              </p:nextCondLst>
            </p:seq>
            <p:video>
              <p:cMediaNode vol="80000">
                <p:cTn id="55" repeatCount="indefinite" fill="hold" display="0">
                  <p:stCondLst>
                    <p:cond delay="indefinite"/>
                  </p:stCondLst>
                </p:cTn>
                <p:tgtEl>
                  <p:spTgt spid="30"/>
                </p:tgtEl>
              </p:cMediaNode>
            </p:video>
            <p:video>
              <p:cMediaNode vol="80000">
                <p:cTn id="56" repeatCount="indefinite" fill="hold" display="0">
                  <p:stCondLst>
                    <p:cond delay="indefinite"/>
                  </p:stCondLst>
                </p:cTn>
                <p:tgtEl>
                  <p:spTgt spid="31"/>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72">
          <a:extLst>
            <a:ext uri="{FF2B5EF4-FFF2-40B4-BE49-F238E27FC236}">
              <a16:creationId xmlns:a16="http://schemas.microsoft.com/office/drawing/2014/main" id="{ECB9F909-C95E-BF84-3D41-2E6C2AF57178}"/>
            </a:ext>
          </a:extLst>
        </p:cNvPr>
        <p:cNvGrpSpPr/>
        <p:nvPr/>
      </p:nvGrpSpPr>
      <p:grpSpPr>
        <a:xfrm>
          <a:off x="0" y="0"/>
          <a:ext cx="0" cy="0"/>
          <a:chOff x="0" y="0"/>
          <a:chExt cx="0" cy="0"/>
        </a:xfrm>
      </p:grpSpPr>
      <p:sp>
        <p:nvSpPr>
          <p:cNvPr id="473" name="Google Shape;473;p47">
            <a:extLst>
              <a:ext uri="{FF2B5EF4-FFF2-40B4-BE49-F238E27FC236}">
                <a16:creationId xmlns:a16="http://schemas.microsoft.com/office/drawing/2014/main" id="{34FE0465-A475-80C9-3DDB-870301602243}"/>
              </a:ext>
            </a:extLst>
          </p:cNvPr>
          <p:cNvSpPr txBox="1"/>
          <p:nvPr/>
        </p:nvSpPr>
        <p:spPr>
          <a:xfrm>
            <a:off x="493725" y="179200"/>
            <a:ext cx="7995300" cy="44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solidFill>
                  <a:schemeClr val="dk2"/>
                </a:solidFill>
              </a:rPr>
              <a:t>Novel Concept Composition Results</a:t>
            </a:r>
            <a:endParaRPr sz="2400" b="1" dirty="0">
              <a:solidFill>
                <a:schemeClr val="dk2"/>
              </a:solidFill>
            </a:endParaRPr>
          </a:p>
        </p:txBody>
      </p:sp>
      <p:sp>
        <p:nvSpPr>
          <p:cNvPr id="2" name="灯片编号占位符 1">
            <a:extLst>
              <a:ext uri="{FF2B5EF4-FFF2-40B4-BE49-F238E27FC236}">
                <a16:creationId xmlns:a16="http://schemas.microsoft.com/office/drawing/2014/main" id="{FA5BC82D-6185-B028-B9BC-AF5584A1435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36</a:t>
            </a:fld>
            <a:endParaRPr lang="en"/>
          </a:p>
        </p:txBody>
      </p:sp>
      <p:pic>
        <p:nvPicPr>
          <p:cNvPr id="3" name="Panda-densedpo">
            <a:hlinkClick r:id="" action="ppaction://media"/>
            <a:extLst>
              <a:ext uri="{FF2B5EF4-FFF2-40B4-BE49-F238E27FC236}">
                <a16:creationId xmlns:a16="http://schemas.microsoft.com/office/drawing/2014/main" id="{40FA7AD3-94D5-9CE2-96EE-4C39F8F74D25}"/>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640239" y="2988174"/>
            <a:ext cx="2682615" cy="1508971"/>
          </a:xfrm>
          <a:prstGeom prst="rect">
            <a:avLst/>
          </a:prstGeom>
        </p:spPr>
      </p:pic>
      <p:pic>
        <p:nvPicPr>
          <p:cNvPr id="4" name="panda-base">
            <a:hlinkClick r:id="" action="ppaction://media"/>
            <a:extLst>
              <a:ext uri="{FF2B5EF4-FFF2-40B4-BE49-F238E27FC236}">
                <a16:creationId xmlns:a16="http://schemas.microsoft.com/office/drawing/2014/main" id="{0B483C89-1441-BB1A-F199-089013BF4808}"/>
              </a:ext>
            </a:extLst>
          </p:cNvPr>
          <p:cNvPicPr>
            <a:picLocks noChangeAspect="1"/>
          </p:cNvPicPr>
          <p:nvPr>
            <a:videoFile r:link="rId4"/>
            <p:extLst>
              <p:ext uri="{DAA4B4D4-6D71-4841-9C94-3DE7FCFB9230}">
                <p14:media xmlns:p14="http://schemas.microsoft.com/office/powerpoint/2010/main" r:embed="rId3"/>
              </p:ext>
            </p:extLst>
          </p:nvPr>
        </p:nvPicPr>
        <p:blipFill>
          <a:blip r:embed="rId16"/>
          <a:stretch>
            <a:fillRect/>
          </a:stretch>
        </p:blipFill>
        <p:spPr>
          <a:xfrm>
            <a:off x="640239" y="1296906"/>
            <a:ext cx="2682615" cy="1508971"/>
          </a:xfrm>
          <a:prstGeom prst="rect">
            <a:avLst/>
          </a:prstGeom>
        </p:spPr>
      </p:pic>
      <p:pic>
        <p:nvPicPr>
          <p:cNvPr id="5" name="giraffe-walk-base">
            <a:hlinkClick r:id="" action="ppaction://media"/>
            <a:extLst>
              <a:ext uri="{FF2B5EF4-FFF2-40B4-BE49-F238E27FC236}">
                <a16:creationId xmlns:a16="http://schemas.microsoft.com/office/drawing/2014/main" id="{EFF41E63-A0AB-33BE-8818-BFBBB2FBF008}"/>
              </a:ext>
            </a:extLst>
          </p:cNvPr>
          <p:cNvPicPr>
            <a:picLocks noChangeAspect="1"/>
          </p:cNvPicPr>
          <p:nvPr>
            <a:videoFile r:link="rId6"/>
            <p:extLst>
              <p:ext uri="{DAA4B4D4-6D71-4841-9C94-3DE7FCFB9230}">
                <p14:media xmlns:p14="http://schemas.microsoft.com/office/powerpoint/2010/main" r:embed="rId5"/>
              </p:ext>
            </p:extLst>
          </p:nvPr>
        </p:nvPicPr>
        <p:blipFill>
          <a:blip r:embed="rId17"/>
          <a:stretch>
            <a:fillRect/>
          </a:stretch>
        </p:blipFill>
        <p:spPr>
          <a:xfrm>
            <a:off x="3472338" y="1296906"/>
            <a:ext cx="2682615" cy="1508971"/>
          </a:xfrm>
          <a:prstGeom prst="rect">
            <a:avLst/>
          </a:prstGeom>
        </p:spPr>
      </p:pic>
      <p:pic>
        <p:nvPicPr>
          <p:cNvPr id="6" name="Giraffe-walk-densedpo">
            <a:hlinkClick r:id="" action="ppaction://media"/>
            <a:extLst>
              <a:ext uri="{FF2B5EF4-FFF2-40B4-BE49-F238E27FC236}">
                <a16:creationId xmlns:a16="http://schemas.microsoft.com/office/drawing/2014/main" id="{FDF73F36-E82C-5E57-11EF-02238A9E791B}"/>
              </a:ext>
            </a:extLst>
          </p:cNvPr>
          <p:cNvPicPr>
            <a:picLocks noChangeAspect="1"/>
          </p:cNvPicPr>
          <p:nvPr>
            <a:videoFile r:link="rId8"/>
            <p:extLst>
              <p:ext uri="{DAA4B4D4-6D71-4841-9C94-3DE7FCFB9230}">
                <p14:media xmlns:p14="http://schemas.microsoft.com/office/powerpoint/2010/main" r:embed="rId7"/>
              </p:ext>
            </p:extLst>
          </p:nvPr>
        </p:nvPicPr>
        <p:blipFill>
          <a:blip r:embed="rId18"/>
          <a:stretch>
            <a:fillRect/>
          </a:stretch>
        </p:blipFill>
        <p:spPr>
          <a:xfrm>
            <a:off x="3472337" y="2988174"/>
            <a:ext cx="2682615" cy="1508971"/>
          </a:xfrm>
          <a:prstGeom prst="rect">
            <a:avLst/>
          </a:prstGeom>
        </p:spPr>
      </p:pic>
      <p:pic>
        <p:nvPicPr>
          <p:cNvPr id="7" name="bear-bike-base">
            <a:hlinkClick r:id="" action="ppaction://media"/>
            <a:extLst>
              <a:ext uri="{FF2B5EF4-FFF2-40B4-BE49-F238E27FC236}">
                <a16:creationId xmlns:a16="http://schemas.microsoft.com/office/drawing/2014/main" id="{28569F86-59AB-EB00-4C37-AD82E8BC7472}"/>
              </a:ext>
            </a:extLst>
          </p:cNvPr>
          <p:cNvPicPr>
            <a:picLocks noChangeAspect="1"/>
          </p:cNvPicPr>
          <p:nvPr>
            <a:videoFile r:link="rId10"/>
            <p:extLst>
              <p:ext uri="{DAA4B4D4-6D71-4841-9C94-3DE7FCFB9230}">
                <p14:media xmlns:p14="http://schemas.microsoft.com/office/powerpoint/2010/main" r:embed="rId9"/>
              </p:ext>
            </p:extLst>
          </p:nvPr>
        </p:nvPicPr>
        <p:blipFill>
          <a:blip r:embed="rId19"/>
          <a:stretch>
            <a:fillRect/>
          </a:stretch>
        </p:blipFill>
        <p:spPr>
          <a:xfrm>
            <a:off x="6304435" y="1296906"/>
            <a:ext cx="2682615" cy="1508971"/>
          </a:xfrm>
          <a:prstGeom prst="rect">
            <a:avLst/>
          </a:prstGeom>
        </p:spPr>
      </p:pic>
      <p:pic>
        <p:nvPicPr>
          <p:cNvPr id="9" name="Bear-bike-densedpo">
            <a:hlinkClick r:id="" action="ppaction://media"/>
            <a:extLst>
              <a:ext uri="{FF2B5EF4-FFF2-40B4-BE49-F238E27FC236}">
                <a16:creationId xmlns:a16="http://schemas.microsoft.com/office/drawing/2014/main" id="{019329A6-BF07-4B21-194F-218A7B777875}"/>
              </a:ext>
            </a:extLst>
          </p:cNvPr>
          <p:cNvPicPr>
            <a:picLocks noChangeAspect="1"/>
          </p:cNvPicPr>
          <p:nvPr>
            <a:videoFile r:link="rId12"/>
            <p:extLst>
              <p:ext uri="{DAA4B4D4-6D71-4841-9C94-3DE7FCFB9230}">
                <p14:media xmlns:p14="http://schemas.microsoft.com/office/powerpoint/2010/main" r:embed="rId11"/>
              </p:ext>
            </p:extLst>
          </p:nvPr>
        </p:nvPicPr>
        <p:blipFill>
          <a:blip r:embed="rId20"/>
          <a:stretch>
            <a:fillRect/>
          </a:stretch>
        </p:blipFill>
        <p:spPr>
          <a:xfrm>
            <a:off x="6304433" y="2988174"/>
            <a:ext cx="2682615" cy="1508971"/>
          </a:xfrm>
          <a:prstGeom prst="rect">
            <a:avLst/>
          </a:prstGeom>
        </p:spPr>
      </p:pic>
      <p:sp>
        <p:nvSpPr>
          <p:cNvPr id="10" name="Google Shape;464;p46">
            <a:extLst>
              <a:ext uri="{FF2B5EF4-FFF2-40B4-BE49-F238E27FC236}">
                <a16:creationId xmlns:a16="http://schemas.microsoft.com/office/drawing/2014/main" id="{727F75DC-ADC7-D607-1D30-82121AB549AF}"/>
              </a:ext>
            </a:extLst>
          </p:cNvPr>
          <p:cNvSpPr txBox="1"/>
          <p:nvPr/>
        </p:nvSpPr>
        <p:spPr>
          <a:xfrm rot="16200000">
            <a:off x="-120880" y="1855941"/>
            <a:ext cx="981855" cy="390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US" altLang="zh-CN" sz="2000" dirty="0">
                <a:solidFill>
                  <a:schemeClr val="dk2"/>
                </a:solidFill>
              </a:rPr>
              <a:t>Base</a:t>
            </a:r>
            <a:endParaRPr sz="2000" dirty="0">
              <a:solidFill>
                <a:schemeClr val="dk2"/>
              </a:solidFill>
            </a:endParaRPr>
          </a:p>
        </p:txBody>
      </p:sp>
      <p:sp>
        <p:nvSpPr>
          <p:cNvPr id="12" name="Google Shape;464;p46">
            <a:extLst>
              <a:ext uri="{FF2B5EF4-FFF2-40B4-BE49-F238E27FC236}">
                <a16:creationId xmlns:a16="http://schemas.microsoft.com/office/drawing/2014/main" id="{22C31248-9CFA-66E6-5795-C28310EFE99B}"/>
              </a:ext>
            </a:extLst>
          </p:cNvPr>
          <p:cNvSpPr txBox="1"/>
          <p:nvPr/>
        </p:nvSpPr>
        <p:spPr>
          <a:xfrm rot="16200000">
            <a:off x="-418928" y="3547209"/>
            <a:ext cx="1577952" cy="390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US" altLang="zh-CN" sz="2000" b="1" dirty="0" err="1">
                <a:solidFill>
                  <a:schemeClr val="dk2"/>
                </a:solidFill>
              </a:rPr>
              <a:t>DenseDPO</a:t>
            </a:r>
            <a:endParaRPr sz="2000" b="1" dirty="0">
              <a:solidFill>
                <a:schemeClr val="dk2"/>
              </a:solidFill>
            </a:endParaRPr>
          </a:p>
        </p:txBody>
      </p:sp>
      <p:sp>
        <p:nvSpPr>
          <p:cNvPr id="16" name="Google Shape;477;p47">
            <a:extLst>
              <a:ext uri="{FF2B5EF4-FFF2-40B4-BE49-F238E27FC236}">
                <a16:creationId xmlns:a16="http://schemas.microsoft.com/office/drawing/2014/main" id="{6FBF4A3A-DED9-6119-0C74-84F66D9D752A}"/>
              </a:ext>
            </a:extLst>
          </p:cNvPr>
          <p:cNvSpPr txBox="1"/>
          <p:nvPr/>
        </p:nvSpPr>
        <p:spPr>
          <a:xfrm>
            <a:off x="640238" y="882965"/>
            <a:ext cx="2682616" cy="390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600" dirty="0">
                <a:solidFill>
                  <a:schemeClr val="dk2"/>
                </a:solidFill>
              </a:rPr>
              <a:t>“</a:t>
            </a:r>
            <a:r>
              <a:rPr lang="en" sz="1600" i="1" dirty="0">
                <a:solidFill>
                  <a:schemeClr val="dk2"/>
                </a:solidFill>
              </a:rPr>
              <a:t>Panda breakdance</a:t>
            </a:r>
            <a:r>
              <a:rPr lang="en" sz="1600" dirty="0">
                <a:solidFill>
                  <a:schemeClr val="dk2"/>
                </a:solidFill>
              </a:rPr>
              <a:t>”</a:t>
            </a:r>
            <a:endParaRPr sz="1600" dirty="0">
              <a:solidFill>
                <a:schemeClr val="dk2"/>
              </a:solidFill>
            </a:endParaRPr>
          </a:p>
        </p:txBody>
      </p:sp>
      <p:sp>
        <p:nvSpPr>
          <p:cNvPr id="17" name="Google Shape;477;p47">
            <a:extLst>
              <a:ext uri="{FF2B5EF4-FFF2-40B4-BE49-F238E27FC236}">
                <a16:creationId xmlns:a16="http://schemas.microsoft.com/office/drawing/2014/main" id="{B426D280-98D4-340A-5696-FA5EAE6153C4}"/>
              </a:ext>
            </a:extLst>
          </p:cNvPr>
          <p:cNvSpPr txBox="1"/>
          <p:nvPr/>
        </p:nvSpPr>
        <p:spPr>
          <a:xfrm>
            <a:off x="3322853" y="882965"/>
            <a:ext cx="2981579" cy="390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600" dirty="0">
                <a:solidFill>
                  <a:schemeClr val="dk2"/>
                </a:solidFill>
              </a:rPr>
              <a:t>“G</a:t>
            </a:r>
            <a:r>
              <a:rPr lang="en" sz="1600" i="1" dirty="0">
                <a:solidFill>
                  <a:schemeClr val="dk2"/>
                </a:solidFill>
              </a:rPr>
              <a:t>iraffe walks over tightrope</a:t>
            </a:r>
            <a:r>
              <a:rPr lang="en" sz="1600" dirty="0">
                <a:solidFill>
                  <a:schemeClr val="dk2"/>
                </a:solidFill>
              </a:rPr>
              <a:t>”</a:t>
            </a:r>
            <a:endParaRPr sz="1600" dirty="0">
              <a:solidFill>
                <a:schemeClr val="dk2"/>
              </a:solidFill>
            </a:endParaRPr>
          </a:p>
        </p:txBody>
      </p:sp>
      <p:sp>
        <p:nvSpPr>
          <p:cNvPr id="18" name="Google Shape;477;p47">
            <a:extLst>
              <a:ext uri="{FF2B5EF4-FFF2-40B4-BE49-F238E27FC236}">
                <a16:creationId xmlns:a16="http://schemas.microsoft.com/office/drawing/2014/main" id="{D799327A-50E9-618F-0FEF-7FA68E9CF115}"/>
              </a:ext>
            </a:extLst>
          </p:cNvPr>
          <p:cNvSpPr txBox="1"/>
          <p:nvPr/>
        </p:nvSpPr>
        <p:spPr>
          <a:xfrm>
            <a:off x="6421039" y="882965"/>
            <a:ext cx="2449402" cy="390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600" dirty="0">
                <a:solidFill>
                  <a:schemeClr val="dk2"/>
                </a:solidFill>
              </a:rPr>
              <a:t>“Bear biking”</a:t>
            </a:r>
            <a:endParaRPr sz="1600" dirty="0">
              <a:solidFill>
                <a:schemeClr val="dk2"/>
              </a:solidFill>
            </a:endParaRPr>
          </a:p>
        </p:txBody>
      </p:sp>
    </p:spTree>
    <p:extLst>
      <p:ext uri="{BB962C8B-B14F-4D97-AF65-F5344CB8AC3E}">
        <p14:creationId xmlns:p14="http://schemas.microsoft.com/office/powerpoint/2010/main" val="242601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2" fill="hold"/>
                                        <p:tgtEl>
                                          <p:spTgt spid="3"/>
                                        </p:tgtEl>
                                      </p:cBhvr>
                                    </p:cmd>
                                  </p:childTnLst>
                                </p:cTn>
                              </p:par>
                              <p:par>
                                <p:cTn id="7" presetID="1" presetClass="mediacall" presetSubtype="0" fill="hold" nodeType="withEffect">
                                  <p:stCondLst>
                                    <p:cond delay="0"/>
                                  </p:stCondLst>
                                  <p:childTnLst>
                                    <p:cmd type="call" cmd="playFrom(0.0)">
                                      <p:cBhvr>
                                        <p:cTn id="8" dur="5042" fill="hold"/>
                                        <p:tgtEl>
                                          <p:spTgt spid="4"/>
                                        </p:tgtEl>
                                      </p:cBhvr>
                                    </p:cmd>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042" fill="hold"/>
                                        <p:tgtEl>
                                          <p:spTgt spid="5"/>
                                        </p:tgtEl>
                                      </p:cBhvr>
                                    </p:cmd>
                                  </p:childTnLst>
                                </p:cTn>
                              </p:par>
                              <p:par>
                                <p:cTn id="13" presetID="1" presetClass="mediacall" presetSubtype="0" fill="hold" nodeType="withEffect">
                                  <p:stCondLst>
                                    <p:cond delay="0"/>
                                  </p:stCondLst>
                                  <p:childTnLst>
                                    <p:cmd type="call" cmd="playFrom(0.0)">
                                      <p:cBhvr>
                                        <p:cTn id="14" dur="5042" fill="hold"/>
                                        <p:tgtEl>
                                          <p:spTgt spid="6"/>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5042" fill="hold"/>
                                        <p:tgtEl>
                                          <p:spTgt spid="7"/>
                                        </p:tgtEl>
                                      </p:cBhvr>
                                    </p:cmd>
                                  </p:childTnLst>
                                </p:cTn>
                              </p:par>
                              <p:par>
                                <p:cTn id="19" presetID="1" presetClass="mediacall" presetSubtype="0" fill="hold" nodeType="withEffect">
                                  <p:stCondLst>
                                    <p:cond delay="0"/>
                                  </p:stCondLst>
                                  <p:childTnLst>
                                    <p:cmd type="call" cmd="playFrom(0.0)">
                                      <p:cBhvr>
                                        <p:cTn id="20" dur="504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repeatCount="indefinite" fill="hold" display="0">
                  <p:stCondLst>
                    <p:cond delay="indefinite"/>
                  </p:stCondLst>
                </p:cTn>
                <p:tgtEl>
                  <p:spTgt spid="3"/>
                </p:tgtEl>
              </p:cMediaNode>
            </p:video>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3"/>
                                        </p:tgtEl>
                                      </p:cBhvr>
                                    </p:cmd>
                                  </p:childTnLst>
                                </p:cTn>
                              </p:par>
                            </p:childTnLst>
                          </p:cTn>
                        </p:par>
                      </p:childTnLst>
                    </p:cTn>
                  </p:par>
                </p:childTnLst>
              </p:cTn>
              <p:nextCondLst>
                <p:cond evt="onClick" delay="0">
                  <p:tgtEl>
                    <p:spTgt spid="3"/>
                  </p:tgtEl>
                </p:cond>
              </p:nextCondLst>
            </p:seq>
            <p:video>
              <p:cMediaNode vol="80000">
                <p:cTn id="27" repeatCount="indefinite" fill="hold" display="0">
                  <p:stCondLst>
                    <p:cond delay="indefinite"/>
                  </p:stCondLst>
                </p:cTn>
                <p:tgtEl>
                  <p:spTgt spid="4"/>
                </p:tgtEl>
              </p:cMediaNode>
            </p:video>
            <p:seq concurrent="1" nextAc="seek">
              <p:cTn id="28" restart="whenNotActive" fill="hold" evtFilter="cancelBubble" nodeType="interactiveSeq">
                <p:stCondLst>
                  <p:cond evt="onClick" delay="0">
                    <p:tgtEl>
                      <p:spTgt spid="4"/>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withEffect">
                                  <p:stCondLst>
                                    <p:cond delay="0"/>
                                  </p:stCondLst>
                                  <p:childTnLst>
                                    <p:cmd type="call" cmd="togglePause">
                                      <p:cBhvr>
                                        <p:cTn id="32" dur="1" fill="hold"/>
                                        <p:tgtEl>
                                          <p:spTgt spid="4"/>
                                        </p:tgtEl>
                                      </p:cBhvr>
                                    </p:cmd>
                                  </p:childTnLst>
                                </p:cTn>
                              </p:par>
                            </p:childTnLst>
                          </p:cTn>
                        </p:par>
                      </p:childTnLst>
                    </p:cTn>
                  </p:par>
                </p:childTnLst>
              </p:cTn>
              <p:nextCondLst>
                <p:cond evt="onClick" delay="0">
                  <p:tgtEl>
                    <p:spTgt spid="4"/>
                  </p:tgtEl>
                </p:cond>
              </p:nextCondLst>
            </p:seq>
            <p:video>
              <p:cMediaNode vol="80000">
                <p:cTn id="33" repeatCount="indefinite" fill="hold" display="0">
                  <p:stCondLst>
                    <p:cond delay="indefinite"/>
                  </p:stCondLst>
                </p:cTn>
                <p:tgtEl>
                  <p:spTgt spid="5"/>
                </p:tgtEl>
              </p:cMediaNode>
            </p:video>
            <p:seq concurrent="1" nextAc="seek">
              <p:cTn id="34" restart="whenNotActive" fill="hold" evtFilter="cancelBubble" nodeType="interactiveSeq">
                <p:stCondLst>
                  <p:cond evt="onClick" delay="0">
                    <p:tgtEl>
                      <p:spTgt spid="5"/>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clickEffect">
                                  <p:stCondLst>
                                    <p:cond delay="0"/>
                                  </p:stCondLst>
                                  <p:childTnLst>
                                    <p:cmd type="call" cmd="togglePause">
                                      <p:cBhvr>
                                        <p:cTn id="38" dur="1" fill="hold"/>
                                        <p:tgtEl>
                                          <p:spTgt spid="5"/>
                                        </p:tgtEl>
                                      </p:cBhvr>
                                    </p:cmd>
                                  </p:childTnLst>
                                </p:cTn>
                              </p:par>
                            </p:childTnLst>
                          </p:cTn>
                        </p:par>
                      </p:childTnLst>
                    </p:cTn>
                  </p:par>
                </p:childTnLst>
              </p:cTn>
              <p:nextCondLst>
                <p:cond evt="onClick" delay="0">
                  <p:tgtEl>
                    <p:spTgt spid="5"/>
                  </p:tgtEl>
                </p:cond>
              </p:nextCondLst>
            </p:seq>
            <p:video>
              <p:cMediaNode vol="80000">
                <p:cTn id="39" repeatCount="indefinite" fill="hold" display="0">
                  <p:stCondLst>
                    <p:cond delay="indefinite"/>
                  </p:stCondLst>
                </p:cTn>
                <p:tgtEl>
                  <p:spTgt spid="6"/>
                </p:tgtEl>
              </p:cMediaNode>
            </p:video>
            <p:seq concurrent="1" nextAc="seek">
              <p:cTn id="40" restart="whenNotActive" fill="hold" evtFilter="cancelBubble" nodeType="interactiveSeq">
                <p:stCondLst>
                  <p:cond evt="onClick" delay="0">
                    <p:tgtEl>
                      <p:spTgt spid="6"/>
                    </p:tgtEl>
                  </p:cond>
                </p:stCondLst>
                <p:endSync evt="end" delay="0">
                  <p:rtn val="all"/>
                </p:endSync>
                <p:childTnLst>
                  <p:par>
                    <p:cTn id="41" fill="hold">
                      <p:stCondLst>
                        <p:cond delay="0"/>
                      </p:stCondLst>
                      <p:childTnLst>
                        <p:par>
                          <p:cTn id="42" fill="hold">
                            <p:stCondLst>
                              <p:cond delay="0"/>
                            </p:stCondLst>
                            <p:childTnLst>
                              <p:par>
                                <p:cTn id="43" presetID="2" presetClass="mediacall" presetSubtype="0" fill="hold" nodeType="withEffect">
                                  <p:stCondLst>
                                    <p:cond delay="0"/>
                                  </p:stCondLst>
                                  <p:childTnLst>
                                    <p:cmd type="call" cmd="togglePause">
                                      <p:cBhvr>
                                        <p:cTn id="44" dur="1" fill="hold"/>
                                        <p:tgtEl>
                                          <p:spTgt spid="6"/>
                                        </p:tgtEl>
                                      </p:cBhvr>
                                    </p:cmd>
                                  </p:childTnLst>
                                </p:cTn>
                              </p:par>
                            </p:childTnLst>
                          </p:cTn>
                        </p:par>
                      </p:childTnLst>
                    </p:cTn>
                  </p:par>
                </p:childTnLst>
              </p:cTn>
              <p:nextCondLst>
                <p:cond evt="onClick" delay="0">
                  <p:tgtEl>
                    <p:spTgt spid="6"/>
                  </p:tgtEl>
                </p:cond>
              </p:nextCondLst>
            </p:seq>
            <p:video>
              <p:cMediaNode vol="80000">
                <p:cTn id="45" repeatCount="indefinite" fill="hold" display="0">
                  <p:stCondLst>
                    <p:cond delay="indefinite"/>
                  </p:stCondLst>
                </p:cTn>
                <p:tgtEl>
                  <p:spTgt spid="7"/>
                </p:tgtEl>
              </p:cMediaNode>
            </p:video>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2" presetClass="mediacall" presetSubtype="0" fill="hold" nodeType="clickEffect">
                                  <p:stCondLst>
                                    <p:cond delay="0"/>
                                  </p:stCondLst>
                                  <p:childTnLst>
                                    <p:cmd type="call" cmd="togglePause">
                                      <p:cBhvr>
                                        <p:cTn id="50" dur="1" fill="hold"/>
                                        <p:tgtEl>
                                          <p:spTgt spid="7"/>
                                        </p:tgtEl>
                                      </p:cBhvr>
                                    </p:cmd>
                                  </p:childTnLst>
                                </p:cTn>
                              </p:par>
                            </p:childTnLst>
                          </p:cTn>
                        </p:par>
                      </p:childTnLst>
                    </p:cTn>
                  </p:par>
                </p:childTnLst>
              </p:cTn>
              <p:nextCondLst>
                <p:cond evt="onClick" delay="0">
                  <p:tgtEl>
                    <p:spTgt spid="7"/>
                  </p:tgtEl>
                </p:cond>
              </p:nextCondLst>
            </p:seq>
            <p:video>
              <p:cMediaNode vol="80000">
                <p:cTn id="51" repeatCount="indefinite" fill="hold" display="0">
                  <p:stCondLst>
                    <p:cond delay="indefinite"/>
                  </p:stCondLst>
                </p:cTn>
                <p:tgtEl>
                  <p:spTgt spid="9"/>
                </p:tgtEl>
              </p:cMediaNode>
            </p:video>
            <p:seq concurrent="1" nextAc="seek">
              <p:cTn id="52" restart="whenNotActive" fill="hold" evtFilter="cancelBubble" nodeType="interactiveSeq">
                <p:stCondLst>
                  <p:cond evt="onClick" delay="0">
                    <p:tgtEl>
                      <p:spTgt spid="9"/>
                    </p:tgtEl>
                  </p:cond>
                </p:stCondLst>
                <p:endSync evt="end" delay="0">
                  <p:rtn val="all"/>
                </p:endSync>
                <p:childTnLst>
                  <p:par>
                    <p:cTn id="53" fill="hold">
                      <p:stCondLst>
                        <p:cond delay="0"/>
                      </p:stCondLst>
                      <p:childTnLst>
                        <p:par>
                          <p:cTn id="54" fill="hold">
                            <p:stCondLst>
                              <p:cond delay="0"/>
                            </p:stCondLst>
                            <p:childTnLst>
                              <p:par>
                                <p:cTn id="55" presetID="2" presetClass="mediacall" presetSubtype="0" fill="hold" nodeType="withEffect">
                                  <p:stCondLst>
                                    <p:cond delay="0"/>
                                  </p:stCondLst>
                                  <p:childTnLst>
                                    <p:cmd type="call" cmd="togglePause">
                                      <p:cBhvr>
                                        <p:cTn id="56"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72">
          <a:extLst>
            <a:ext uri="{FF2B5EF4-FFF2-40B4-BE49-F238E27FC236}">
              <a16:creationId xmlns:a16="http://schemas.microsoft.com/office/drawing/2014/main" id="{D22F2D02-FA2F-C347-B383-877F7ED38B8A}"/>
            </a:ext>
          </a:extLst>
        </p:cNvPr>
        <p:cNvGrpSpPr/>
        <p:nvPr/>
      </p:nvGrpSpPr>
      <p:grpSpPr>
        <a:xfrm>
          <a:off x="0" y="0"/>
          <a:ext cx="0" cy="0"/>
          <a:chOff x="0" y="0"/>
          <a:chExt cx="0" cy="0"/>
        </a:xfrm>
      </p:grpSpPr>
      <p:sp>
        <p:nvSpPr>
          <p:cNvPr id="473" name="Google Shape;473;p47">
            <a:extLst>
              <a:ext uri="{FF2B5EF4-FFF2-40B4-BE49-F238E27FC236}">
                <a16:creationId xmlns:a16="http://schemas.microsoft.com/office/drawing/2014/main" id="{5121DD47-8A41-B41D-6D73-2D84A562D71F}"/>
              </a:ext>
            </a:extLst>
          </p:cNvPr>
          <p:cNvSpPr txBox="1"/>
          <p:nvPr/>
        </p:nvSpPr>
        <p:spPr>
          <a:xfrm>
            <a:off x="493725" y="179200"/>
            <a:ext cx="7995300" cy="442200"/>
          </a:xfrm>
          <a:prstGeom prst="rect">
            <a:avLst/>
          </a:prstGeom>
          <a:noFill/>
          <a:ln>
            <a:noFill/>
          </a:ln>
        </p:spPr>
        <p:txBody>
          <a:bodyPr spcFirstLastPara="1" wrap="square" lIns="91425" tIns="91425" rIns="91425" bIns="91425" anchor="t" anchorCtr="0">
            <a:noAutofit/>
          </a:bodyPr>
          <a:lstStyle/>
          <a:p>
            <a:pPr lvl="0"/>
            <a:r>
              <a:rPr lang="en-CA" altLang="zh-CN" sz="2400" b="1" dirty="0">
                <a:solidFill>
                  <a:schemeClr val="dk2"/>
                </a:solidFill>
              </a:rPr>
              <a:t>DPO with VLM Labels</a:t>
            </a:r>
          </a:p>
        </p:txBody>
      </p:sp>
      <p:sp>
        <p:nvSpPr>
          <p:cNvPr id="2" name="灯片编号占位符 1">
            <a:extLst>
              <a:ext uri="{FF2B5EF4-FFF2-40B4-BE49-F238E27FC236}">
                <a16:creationId xmlns:a16="http://schemas.microsoft.com/office/drawing/2014/main" id="{770B97A0-C552-4CFB-B819-F2825BFD3CB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37</a:t>
            </a:fld>
            <a:endParaRPr lang="en"/>
          </a:p>
        </p:txBody>
      </p:sp>
      <p:sp>
        <p:nvSpPr>
          <p:cNvPr id="13" name="Google Shape;454;p45">
            <a:extLst>
              <a:ext uri="{FF2B5EF4-FFF2-40B4-BE49-F238E27FC236}">
                <a16:creationId xmlns:a16="http://schemas.microsoft.com/office/drawing/2014/main" id="{322329EE-C249-A10A-1067-F09B83548E78}"/>
              </a:ext>
            </a:extLst>
          </p:cNvPr>
          <p:cNvSpPr txBox="1"/>
          <p:nvPr/>
        </p:nvSpPr>
        <p:spPr>
          <a:xfrm>
            <a:off x="493725" y="721999"/>
            <a:ext cx="8455403" cy="1178905"/>
          </a:xfrm>
          <a:prstGeom prst="rect">
            <a:avLst/>
          </a:prstGeom>
          <a:noFill/>
          <a:ln>
            <a:noFill/>
          </a:ln>
        </p:spPr>
        <p:txBody>
          <a:bodyPr spcFirstLastPara="1" wrap="square" lIns="91425" tIns="91425" rIns="91425" bIns="91425" anchor="t" anchorCtr="0">
            <a:noAutofit/>
          </a:bodyPr>
          <a:lstStyle/>
          <a:p>
            <a:pPr marL="114300" lvl="0" algn="l" rtl="0">
              <a:lnSpc>
                <a:spcPct val="150000"/>
              </a:lnSpc>
              <a:spcBef>
                <a:spcPts val="0"/>
              </a:spcBef>
              <a:spcAft>
                <a:spcPts val="0"/>
              </a:spcAft>
              <a:buClr>
                <a:schemeClr val="dk2"/>
              </a:buClr>
              <a:buSzPts val="1800"/>
            </a:pPr>
            <a:r>
              <a:rPr lang="en-US" sz="1800" dirty="0">
                <a:solidFill>
                  <a:schemeClr val="dk2"/>
                </a:solidFill>
              </a:rPr>
              <a:t>Can we automate preference annotation with VLMs?</a:t>
            </a:r>
          </a:p>
          <a:p>
            <a:pPr marL="400050" lvl="0" indent="-285750" algn="l" rtl="0">
              <a:lnSpc>
                <a:spcPct val="150000"/>
              </a:lnSpc>
              <a:spcBef>
                <a:spcPts val="0"/>
              </a:spcBef>
              <a:spcAft>
                <a:spcPts val="0"/>
              </a:spcAft>
              <a:buClr>
                <a:schemeClr val="dk2"/>
              </a:buClr>
              <a:buSzPts val="1800"/>
              <a:buFont typeface="Arial" panose="020B0604020202020204" pitchFamily="34" charset="0"/>
              <a:buChar char="•"/>
            </a:pPr>
            <a:r>
              <a:rPr lang="en-US" sz="1800" b="1" dirty="0">
                <a:solidFill>
                  <a:schemeClr val="dk2"/>
                </a:solidFill>
              </a:rPr>
              <a:t>5s videos</a:t>
            </a:r>
            <a:r>
              <a:rPr lang="en-US" sz="1800" dirty="0">
                <a:solidFill>
                  <a:schemeClr val="dk2"/>
                </a:solidFill>
              </a:rPr>
              <a:t>: even SOTA video reward models struggle</a:t>
            </a:r>
          </a:p>
          <a:p>
            <a:pPr marL="400050" lvl="0" indent="-285750">
              <a:lnSpc>
                <a:spcPct val="150000"/>
              </a:lnSpc>
              <a:buClr>
                <a:schemeClr val="dk2"/>
              </a:buClr>
              <a:buSzPts val="1800"/>
              <a:buFont typeface="Arial" panose="020B0604020202020204" pitchFamily="34" charset="0"/>
              <a:buChar char="•"/>
            </a:pPr>
            <a:r>
              <a:rPr lang="en-US" altLang="zh-CN" sz="1800" b="1" dirty="0">
                <a:solidFill>
                  <a:schemeClr val="dk2"/>
                </a:solidFill>
              </a:rPr>
              <a:t>1s segments</a:t>
            </a:r>
            <a:r>
              <a:rPr lang="en-US" altLang="zh-CN" sz="1800" dirty="0">
                <a:solidFill>
                  <a:schemeClr val="dk2"/>
                </a:solidFill>
              </a:rPr>
              <a:t>: significantly better results, even zero-shot GPT o3</a:t>
            </a:r>
            <a:endParaRPr sz="1800" dirty="0">
              <a:solidFill>
                <a:schemeClr val="dk2"/>
              </a:solidFill>
            </a:endParaRPr>
          </a:p>
        </p:txBody>
      </p:sp>
      <p:grpSp>
        <p:nvGrpSpPr>
          <p:cNvPr id="7" name="组合 6">
            <a:extLst>
              <a:ext uri="{FF2B5EF4-FFF2-40B4-BE49-F238E27FC236}">
                <a16:creationId xmlns:a16="http://schemas.microsoft.com/office/drawing/2014/main" id="{255CDA3B-D8A6-244C-90CB-DEADBCAA2AFF}"/>
              </a:ext>
            </a:extLst>
          </p:cNvPr>
          <p:cNvGrpSpPr/>
          <p:nvPr/>
        </p:nvGrpSpPr>
        <p:grpSpPr>
          <a:xfrm>
            <a:off x="995896" y="2268153"/>
            <a:ext cx="3251090" cy="2277990"/>
            <a:chOff x="4654447" y="2201551"/>
            <a:chExt cx="2851675" cy="1998126"/>
          </a:xfrm>
        </p:grpSpPr>
        <p:pic>
          <p:nvPicPr>
            <p:cNvPr id="4" name="图片 3" descr="表格&#10;&#10;AI 生成的内容可能不正确。">
              <a:extLst>
                <a:ext uri="{FF2B5EF4-FFF2-40B4-BE49-F238E27FC236}">
                  <a16:creationId xmlns:a16="http://schemas.microsoft.com/office/drawing/2014/main" id="{88BAFD8D-716F-3856-1B77-DE32E8401989}"/>
                </a:ext>
              </a:extLst>
            </p:cNvPr>
            <p:cNvPicPr>
              <a:picLocks noChangeAspect="1"/>
            </p:cNvPicPr>
            <p:nvPr/>
          </p:nvPicPr>
          <p:blipFill>
            <a:blip r:embed="rId3"/>
            <a:srcRect r="50549" b="20065"/>
            <a:stretch>
              <a:fillRect/>
            </a:stretch>
          </p:blipFill>
          <p:spPr>
            <a:xfrm>
              <a:off x="4654447" y="2201551"/>
              <a:ext cx="1896256" cy="1998126"/>
            </a:xfrm>
            <a:prstGeom prst="rect">
              <a:avLst/>
            </a:prstGeom>
          </p:spPr>
        </p:pic>
        <p:pic>
          <p:nvPicPr>
            <p:cNvPr id="5" name="图片 4" descr="表格&#10;&#10;AI 生成的内容可能不正确。">
              <a:extLst>
                <a:ext uri="{FF2B5EF4-FFF2-40B4-BE49-F238E27FC236}">
                  <a16:creationId xmlns:a16="http://schemas.microsoft.com/office/drawing/2014/main" id="{9F1D7BDD-C934-2C14-FA5B-9F8994EA0A95}"/>
                </a:ext>
              </a:extLst>
            </p:cNvPr>
            <p:cNvPicPr>
              <a:picLocks noChangeAspect="1"/>
            </p:cNvPicPr>
            <p:nvPr/>
          </p:nvPicPr>
          <p:blipFill>
            <a:blip r:embed="rId3"/>
            <a:srcRect l="74795" r="1" b="20065"/>
            <a:stretch>
              <a:fillRect/>
            </a:stretch>
          </p:blipFill>
          <p:spPr>
            <a:xfrm>
              <a:off x="6539661" y="2201551"/>
              <a:ext cx="966461" cy="1998126"/>
            </a:xfrm>
            <a:prstGeom prst="rect">
              <a:avLst/>
            </a:prstGeom>
          </p:spPr>
        </p:pic>
      </p:grpSp>
      <p:pic>
        <p:nvPicPr>
          <p:cNvPr id="6" name="图片 5" descr="表格&#10;&#10;AI 生成的内容可能不正确。">
            <a:extLst>
              <a:ext uri="{FF2B5EF4-FFF2-40B4-BE49-F238E27FC236}">
                <a16:creationId xmlns:a16="http://schemas.microsoft.com/office/drawing/2014/main" id="{BFDD3F91-FD22-9C6B-7CCB-6EE878F85C81}"/>
              </a:ext>
            </a:extLst>
          </p:cNvPr>
          <p:cNvPicPr>
            <a:picLocks noChangeAspect="1"/>
          </p:cNvPicPr>
          <p:nvPr/>
        </p:nvPicPr>
        <p:blipFill>
          <a:blip r:embed="rId3"/>
          <a:srcRect l="51210" r="27680" b="20065"/>
          <a:stretch>
            <a:fillRect/>
          </a:stretch>
        </p:blipFill>
        <p:spPr>
          <a:xfrm>
            <a:off x="4110576" y="2268153"/>
            <a:ext cx="922847" cy="2277990"/>
          </a:xfrm>
          <a:prstGeom prst="rect">
            <a:avLst/>
          </a:prstGeom>
        </p:spPr>
      </p:pic>
    </p:spTree>
    <p:extLst>
      <p:ext uri="{BB962C8B-B14F-4D97-AF65-F5344CB8AC3E}">
        <p14:creationId xmlns:p14="http://schemas.microsoft.com/office/powerpoint/2010/main" val="1887670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72">
          <a:extLst>
            <a:ext uri="{FF2B5EF4-FFF2-40B4-BE49-F238E27FC236}">
              <a16:creationId xmlns:a16="http://schemas.microsoft.com/office/drawing/2014/main" id="{07411D59-E78A-11AC-D012-3C98CD0C6291}"/>
            </a:ext>
          </a:extLst>
        </p:cNvPr>
        <p:cNvGrpSpPr/>
        <p:nvPr/>
      </p:nvGrpSpPr>
      <p:grpSpPr>
        <a:xfrm>
          <a:off x="0" y="0"/>
          <a:ext cx="0" cy="0"/>
          <a:chOff x="0" y="0"/>
          <a:chExt cx="0" cy="0"/>
        </a:xfrm>
      </p:grpSpPr>
      <p:sp>
        <p:nvSpPr>
          <p:cNvPr id="473" name="Google Shape;473;p47">
            <a:extLst>
              <a:ext uri="{FF2B5EF4-FFF2-40B4-BE49-F238E27FC236}">
                <a16:creationId xmlns:a16="http://schemas.microsoft.com/office/drawing/2014/main" id="{197D94FE-D62E-B9D2-D3B1-C803ADFB0D1F}"/>
              </a:ext>
            </a:extLst>
          </p:cNvPr>
          <p:cNvSpPr txBox="1"/>
          <p:nvPr/>
        </p:nvSpPr>
        <p:spPr>
          <a:xfrm>
            <a:off x="493725" y="179200"/>
            <a:ext cx="7995300" cy="442200"/>
          </a:xfrm>
          <a:prstGeom prst="rect">
            <a:avLst/>
          </a:prstGeom>
          <a:noFill/>
          <a:ln>
            <a:noFill/>
          </a:ln>
        </p:spPr>
        <p:txBody>
          <a:bodyPr spcFirstLastPara="1" wrap="square" lIns="91425" tIns="91425" rIns="91425" bIns="91425" anchor="t" anchorCtr="0">
            <a:noAutofit/>
          </a:bodyPr>
          <a:lstStyle/>
          <a:p>
            <a:pPr lvl="0"/>
            <a:r>
              <a:rPr lang="en-CA" altLang="zh-CN" sz="2400" b="1" dirty="0">
                <a:solidFill>
                  <a:schemeClr val="dk2"/>
                </a:solidFill>
              </a:rPr>
              <a:t>DPO with VLM Labels</a:t>
            </a:r>
          </a:p>
        </p:txBody>
      </p:sp>
      <p:sp>
        <p:nvSpPr>
          <p:cNvPr id="2" name="灯片编号占位符 1">
            <a:extLst>
              <a:ext uri="{FF2B5EF4-FFF2-40B4-BE49-F238E27FC236}">
                <a16:creationId xmlns:a16="http://schemas.microsoft.com/office/drawing/2014/main" id="{A92D7450-4D5B-9867-90D3-DE3A0C35AD1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38</a:t>
            </a:fld>
            <a:endParaRPr lang="en"/>
          </a:p>
        </p:txBody>
      </p:sp>
      <p:sp>
        <p:nvSpPr>
          <p:cNvPr id="13" name="Google Shape;454;p45">
            <a:extLst>
              <a:ext uri="{FF2B5EF4-FFF2-40B4-BE49-F238E27FC236}">
                <a16:creationId xmlns:a16="http://schemas.microsoft.com/office/drawing/2014/main" id="{A9932E19-C99E-F081-832A-58F37DEA7FF3}"/>
              </a:ext>
            </a:extLst>
          </p:cNvPr>
          <p:cNvSpPr txBox="1"/>
          <p:nvPr/>
        </p:nvSpPr>
        <p:spPr>
          <a:xfrm>
            <a:off x="493725" y="721999"/>
            <a:ext cx="8455403" cy="1178905"/>
          </a:xfrm>
          <a:prstGeom prst="rect">
            <a:avLst/>
          </a:prstGeom>
          <a:noFill/>
          <a:ln>
            <a:noFill/>
          </a:ln>
        </p:spPr>
        <p:txBody>
          <a:bodyPr spcFirstLastPara="1" wrap="square" lIns="91425" tIns="91425" rIns="91425" bIns="91425" anchor="t" anchorCtr="0">
            <a:noAutofit/>
          </a:bodyPr>
          <a:lstStyle/>
          <a:p>
            <a:pPr marL="114300" lvl="0" algn="l" rtl="0">
              <a:lnSpc>
                <a:spcPct val="150000"/>
              </a:lnSpc>
              <a:spcBef>
                <a:spcPts val="0"/>
              </a:spcBef>
              <a:spcAft>
                <a:spcPts val="0"/>
              </a:spcAft>
              <a:buClr>
                <a:schemeClr val="dk2"/>
              </a:buClr>
              <a:buSzPts val="1800"/>
            </a:pPr>
            <a:r>
              <a:rPr lang="en-US" sz="1800" dirty="0">
                <a:solidFill>
                  <a:schemeClr val="dk2"/>
                </a:solidFill>
              </a:rPr>
              <a:t>Can we automate preference annotation with VLMs?</a:t>
            </a:r>
          </a:p>
          <a:p>
            <a:pPr marL="400050" lvl="0" indent="-285750" algn="l" rtl="0">
              <a:lnSpc>
                <a:spcPct val="150000"/>
              </a:lnSpc>
              <a:spcBef>
                <a:spcPts val="0"/>
              </a:spcBef>
              <a:spcAft>
                <a:spcPts val="0"/>
              </a:spcAft>
              <a:buClr>
                <a:schemeClr val="dk2"/>
              </a:buClr>
              <a:buSzPts val="1800"/>
              <a:buFont typeface="Arial" panose="020B0604020202020204" pitchFamily="34" charset="0"/>
              <a:buChar char="•"/>
            </a:pPr>
            <a:r>
              <a:rPr lang="en-US" sz="1800" dirty="0" err="1">
                <a:solidFill>
                  <a:schemeClr val="dk2"/>
                </a:solidFill>
              </a:rPr>
              <a:t>DenseDPO</a:t>
            </a:r>
            <a:r>
              <a:rPr lang="en-US" sz="1800" dirty="0">
                <a:solidFill>
                  <a:schemeClr val="dk2"/>
                </a:solidFill>
              </a:rPr>
              <a:t> + GPT labels reaches performance close to human labels!</a:t>
            </a:r>
            <a:endParaRPr sz="1800" dirty="0">
              <a:solidFill>
                <a:schemeClr val="dk2"/>
              </a:solidFill>
            </a:endParaRPr>
          </a:p>
        </p:txBody>
      </p:sp>
      <p:pic>
        <p:nvPicPr>
          <p:cNvPr id="16" name="图片 15" descr="图表, 条形图&#10;&#10;AI 生成的内容可能不正确。">
            <a:extLst>
              <a:ext uri="{FF2B5EF4-FFF2-40B4-BE49-F238E27FC236}">
                <a16:creationId xmlns:a16="http://schemas.microsoft.com/office/drawing/2014/main" id="{FD4E3F46-3868-D08D-7D88-0420794DC753}"/>
              </a:ext>
            </a:extLst>
          </p:cNvPr>
          <p:cNvPicPr>
            <a:picLocks noChangeAspect="1"/>
          </p:cNvPicPr>
          <p:nvPr/>
        </p:nvPicPr>
        <p:blipFill>
          <a:blip r:embed="rId3"/>
          <a:stretch>
            <a:fillRect/>
          </a:stretch>
        </p:blipFill>
        <p:spPr>
          <a:xfrm>
            <a:off x="1096873" y="1879805"/>
            <a:ext cx="5281442" cy="2999688"/>
          </a:xfrm>
          <a:prstGeom prst="rect">
            <a:avLst/>
          </a:prstGeom>
        </p:spPr>
      </p:pic>
      <p:sp>
        <p:nvSpPr>
          <p:cNvPr id="18" name="矩形 17">
            <a:extLst>
              <a:ext uri="{FF2B5EF4-FFF2-40B4-BE49-F238E27FC236}">
                <a16:creationId xmlns:a16="http://schemas.microsoft.com/office/drawing/2014/main" id="{BF7CEB02-9BB3-8D8A-A5EF-92A80109FBFD}"/>
              </a:ext>
            </a:extLst>
          </p:cNvPr>
          <p:cNvSpPr/>
          <p:nvPr/>
        </p:nvSpPr>
        <p:spPr>
          <a:xfrm>
            <a:off x="4317168" y="2488758"/>
            <a:ext cx="1979722" cy="34531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53697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Shape 472">
          <a:extLst>
            <a:ext uri="{FF2B5EF4-FFF2-40B4-BE49-F238E27FC236}">
              <a16:creationId xmlns:a16="http://schemas.microsoft.com/office/drawing/2014/main" id="{EC9D709C-60F3-1AB1-F550-FC58F3A3F79A}"/>
            </a:ext>
          </a:extLst>
        </p:cNvPr>
        <p:cNvGrpSpPr/>
        <p:nvPr/>
      </p:nvGrpSpPr>
      <p:grpSpPr>
        <a:xfrm>
          <a:off x="0" y="0"/>
          <a:ext cx="0" cy="0"/>
          <a:chOff x="0" y="0"/>
          <a:chExt cx="0" cy="0"/>
        </a:xfrm>
      </p:grpSpPr>
      <p:sp>
        <p:nvSpPr>
          <p:cNvPr id="473" name="Google Shape;473;p47">
            <a:extLst>
              <a:ext uri="{FF2B5EF4-FFF2-40B4-BE49-F238E27FC236}">
                <a16:creationId xmlns:a16="http://schemas.microsoft.com/office/drawing/2014/main" id="{633DF91D-8A49-C21E-1306-573FD1A8083C}"/>
              </a:ext>
            </a:extLst>
          </p:cNvPr>
          <p:cNvSpPr txBox="1"/>
          <p:nvPr/>
        </p:nvSpPr>
        <p:spPr>
          <a:xfrm>
            <a:off x="493725" y="179200"/>
            <a:ext cx="7995300" cy="442200"/>
          </a:xfrm>
          <a:prstGeom prst="rect">
            <a:avLst/>
          </a:prstGeom>
          <a:noFill/>
          <a:ln>
            <a:noFill/>
          </a:ln>
        </p:spPr>
        <p:txBody>
          <a:bodyPr spcFirstLastPara="1" wrap="square" lIns="91425" tIns="91425" rIns="91425" bIns="91425" anchor="t" anchorCtr="0">
            <a:noAutofit/>
          </a:bodyPr>
          <a:lstStyle/>
          <a:p>
            <a:pPr lvl="0"/>
            <a:r>
              <a:rPr lang="en-CA" altLang="zh-CN" sz="2400" b="1" dirty="0">
                <a:solidFill>
                  <a:schemeClr val="dk2"/>
                </a:solidFill>
              </a:rPr>
              <a:t>DPO with VLM Labels</a:t>
            </a:r>
          </a:p>
        </p:txBody>
      </p:sp>
      <p:sp>
        <p:nvSpPr>
          <p:cNvPr id="2" name="灯片编号占位符 1">
            <a:extLst>
              <a:ext uri="{FF2B5EF4-FFF2-40B4-BE49-F238E27FC236}">
                <a16:creationId xmlns:a16="http://schemas.microsoft.com/office/drawing/2014/main" id="{F132CD2D-36A6-A0F4-FAA6-7D1C2E4F65B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39</a:t>
            </a:fld>
            <a:endParaRPr lang="en"/>
          </a:p>
        </p:txBody>
      </p:sp>
      <p:sp>
        <p:nvSpPr>
          <p:cNvPr id="13" name="Google Shape;454;p45">
            <a:extLst>
              <a:ext uri="{FF2B5EF4-FFF2-40B4-BE49-F238E27FC236}">
                <a16:creationId xmlns:a16="http://schemas.microsoft.com/office/drawing/2014/main" id="{E3E9FDC5-D926-DE8D-80F5-05C4D35CE083}"/>
              </a:ext>
            </a:extLst>
          </p:cNvPr>
          <p:cNvSpPr txBox="1"/>
          <p:nvPr/>
        </p:nvSpPr>
        <p:spPr>
          <a:xfrm>
            <a:off x="493725" y="721999"/>
            <a:ext cx="8455403" cy="1414099"/>
          </a:xfrm>
          <a:prstGeom prst="rect">
            <a:avLst/>
          </a:prstGeom>
          <a:noFill/>
          <a:ln>
            <a:noFill/>
          </a:ln>
        </p:spPr>
        <p:txBody>
          <a:bodyPr spcFirstLastPara="1" wrap="square" lIns="91425" tIns="91425" rIns="91425" bIns="91425" anchor="t" anchorCtr="0">
            <a:noAutofit/>
          </a:bodyPr>
          <a:lstStyle/>
          <a:p>
            <a:pPr marL="114300" lvl="0">
              <a:lnSpc>
                <a:spcPct val="150000"/>
              </a:lnSpc>
              <a:buClr>
                <a:schemeClr val="dk2"/>
              </a:buClr>
              <a:buSzPts val="1800"/>
            </a:pPr>
            <a:r>
              <a:rPr lang="en-US" altLang="zh-CN" sz="1800" dirty="0">
                <a:solidFill>
                  <a:schemeClr val="dk2"/>
                </a:solidFill>
              </a:rPr>
              <a:t>Why are VLMs bad at long 5s videos?</a:t>
            </a:r>
          </a:p>
          <a:p>
            <a:pPr marL="400050" lvl="0" indent="-285750" algn="l" rtl="0">
              <a:lnSpc>
                <a:spcPct val="150000"/>
              </a:lnSpc>
              <a:spcBef>
                <a:spcPts val="0"/>
              </a:spcBef>
              <a:spcAft>
                <a:spcPts val="0"/>
              </a:spcAft>
              <a:buClr>
                <a:schemeClr val="dk2"/>
              </a:buClr>
              <a:buSzPts val="1800"/>
              <a:buFont typeface="Arial" panose="020B0604020202020204" pitchFamily="34" charset="0"/>
              <a:buChar char="•"/>
            </a:pPr>
            <a:r>
              <a:rPr lang="en-US" sz="1800" dirty="0">
                <a:solidFill>
                  <a:schemeClr val="dk2"/>
                </a:solidFill>
              </a:rPr>
              <a:t>They are not fine-grained enough to localize the small local artifacts</a:t>
            </a:r>
          </a:p>
          <a:p>
            <a:pPr marL="400050" lvl="0" indent="-285750">
              <a:lnSpc>
                <a:spcPct val="150000"/>
              </a:lnSpc>
              <a:buClr>
                <a:schemeClr val="dk2"/>
              </a:buClr>
              <a:buSzPts val="1800"/>
              <a:buFont typeface="Arial" panose="020B0604020202020204" pitchFamily="34" charset="0"/>
              <a:buChar char="•"/>
            </a:pPr>
            <a:r>
              <a:rPr lang="en-US" altLang="zh-CN" sz="1800" dirty="0">
                <a:solidFill>
                  <a:schemeClr val="dk2"/>
                </a:solidFill>
              </a:rPr>
              <a:t>They are insensitive to the temporal order of videos</a:t>
            </a:r>
            <a:endParaRPr sz="1800" dirty="0">
              <a:solidFill>
                <a:schemeClr val="dk2"/>
              </a:solidFill>
            </a:endParaRPr>
          </a:p>
        </p:txBody>
      </p:sp>
      <p:pic>
        <p:nvPicPr>
          <p:cNvPr id="4" name="图片 3" descr="表格&#10;&#10;AI 生成的内容可能不正确。">
            <a:extLst>
              <a:ext uri="{FF2B5EF4-FFF2-40B4-BE49-F238E27FC236}">
                <a16:creationId xmlns:a16="http://schemas.microsoft.com/office/drawing/2014/main" id="{F62A31E2-CADC-1BBC-EFCB-2DC24943CF0C}"/>
              </a:ext>
            </a:extLst>
          </p:cNvPr>
          <p:cNvPicPr>
            <a:picLocks noChangeAspect="1"/>
          </p:cNvPicPr>
          <p:nvPr/>
        </p:nvPicPr>
        <p:blipFill>
          <a:blip r:embed="rId3"/>
          <a:stretch>
            <a:fillRect/>
          </a:stretch>
        </p:blipFill>
        <p:spPr>
          <a:xfrm>
            <a:off x="622092" y="2233330"/>
            <a:ext cx="7375161" cy="2097461"/>
          </a:xfrm>
          <a:prstGeom prst="rect">
            <a:avLst/>
          </a:prstGeom>
        </p:spPr>
      </p:pic>
    </p:spTree>
    <p:extLst>
      <p:ext uri="{BB962C8B-B14F-4D97-AF65-F5344CB8AC3E}">
        <p14:creationId xmlns:p14="http://schemas.microsoft.com/office/powerpoint/2010/main" val="40047599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4">
          <a:extLst>
            <a:ext uri="{FF2B5EF4-FFF2-40B4-BE49-F238E27FC236}">
              <a16:creationId xmlns:a16="http://schemas.microsoft.com/office/drawing/2014/main" id="{72B86176-1B01-9A1A-6D1D-1D012B29ED66}"/>
            </a:ext>
          </a:extLst>
        </p:cNvPr>
        <p:cNvGrpSpPr/>
        <p:nvPr/>
      </p:nvGrpSpPr>
      <p:grpSpPr>
        <a:xfrm>
          <a:off x="0" y="0"/>
          <a:ext cx="0" cy="0"/>
          <a:chOff x="0" y="0"/>
          <a:chExt cx="0" cy="0"/>
        </a:xfrm>
      </p:grpSpPr>
      <p:sp>
        <p:nvSpPr>
          <p:cNvPr id="65" name="Google Shape;65;p15">
            <a:extLst>
              <a:ext uri="{FF2B5EF4-FFF2-40B4-BE49-F238E27FC236}">
                <a16:creationId xmlns:a16="http://schemas.microsoft.com/office/drawing/2014/main" id="{B33E953F-A55B-4718-6B30-88805E11900C}"/>
              </a:ext>
            </a:extLst>
          </p:cNvPr>
          <p:cNvSpPr txBox="1"/>
          <p:nvPr/>
        </p:nvSpPr>
        <p:spPr>
          <a:xfrm>
            <a:off x="493725" y="179200"/>
            <a:ext cx="7995300" cy="44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chemeClr val="dk2"/>
                </a:solidFill>
              </a:rPr>
              <a:t>Background: Post-Training</a:t>
            </a:r>
            <a:endParaRPr sz="2400" b="1">
              <a:solidFill>
                <a:schemeClr val="dk2"/>
              </a:solidFill>
            </a:endParaRPr>
          </a:p>
        </p:txBody>
      </p:sp>
      <p:sp>
        <p:nvSpPr>
          <p:cNvPr id="66" name="Google Shape;66;p15">
            <a:extLst>
              <a:ext uri="{FF2B5EF4-FFF2-40B4-BE49-F238E27FC236}">
                <a16:creationId xmlns:a16="http://schemas.microsoft.com/office/drawing/2014/main" id="{FC14DB1C-1ABD-1456-AD95-EA8D02603760}"/>
              </a:ext>
            </a:extLst>
          </p:cNvPr>
          <p:cNvSpPr txBox="1"/>
          <p:nvPr/>
        </p:nvSpPr>
        <p:spPr>
          <a:xfrm>
            <a:off x="493725" y="722000"/>
            <a:ext cx="8503200" cy="1849750"/>
          </a:xfrm>
          <a:prstGeom prst="rect">
            <a:avLst/>
          </a:prstGeom>
          <a:noFill/>
          <a:ln>
            <a:noFill/>
          </a:ln>
        </p:spPr>
        <p:txBody>
          <a:bodyPr spcFirstLastPara="1" wrap="square" lIns="91425" tIns="91425" rIns="91425" bIns="91425" anchor="t" anchorCtr="0">
            <a:noAutofit/>
          </a:bodyPr>
          <a:lstStyle/>
          <a:p>
            <a:pPr marL="114300" lvl="0" algn="l" rtl="0">
              <a:lnSpc>
                <a:spcPct val="150000"/>
              </a:lnSpc>
              <a:spcBef>
                <a:spcPts val="0"/>
              </a:spcBef>
              <a:spcAft>
                <a:spcPts val="0"/>
              </a:spcAft>
              <a:buClr>
                <a:schemeClr val="dk2"/>
              </a:buClr>
              <a:buSzPts val="1800"/>
            </a:pPr>
            <a:r>
              <a:rPr lang="en" sz="1800" dirty="0">
                <a:solidFill>
                  <a:srgbClr val="FF0000"/>
                </a:solidFill>
              </a:rPr>
              <a:t>Post-training</a:t>
            </a:r>
            <a:r>
              <a:rPr lang="en" sz="1800" dirty="0">
                <a:solidFill>
                  <a:schemeClr val="dk2"/>
                </a:solidFill>
              </a:rPr>
              <a:t> is key to the success of recent LLMs</a:t>
            </a:r>
          </a:p>
          <a:p>
            <a:pPr marL="400050" lvl="0" indent="-285750">
              <a:lnSpc>
                <a:spcPct val="150000"/>
              </a:lnSpc>
              <a:buClr>
                <a:schemeClr val="dk2"/>
              </a:buClr>
              <a:buSzPts val="1800"/>
              <a:buFont typeface="Arial" panose="020B0604020202020204" pitchFamily="34" charset="0"/>
              <a:buChar char="•"/>
            </a:pPr>
            <a:r>
              <a:rPr lang="en" altLang="zh-CN" sz="1800" dirty="0">
                <a:solidFill>
                  <a:schemeClr val="dk2"/>
                </a:solidFill>
              </a:rPr>
              <a:t>GPT o1</a:t>
            </a:r>
            <a:r>
              <a:rPr lang="en" sz="1800" dirty="0">
                <a:solidFill>
                  <a:schemeClr val="dk2"/>
                </a:solidFill>
              </a:rPr>
              <a:t>, DeepSeek-R1</a:t>
            </a:r>
          </a:p>
          <a:p>
            <a:pPr marL="114300" lvl="0" algn="l" rtl="0">
              <a:lnSpc>
                <a:spcPct val="150000"/>
              </a:lnSpc>
              <a:spcBef>
                <a:spcPts val="0"/>
              </a:spcBef>
              <a:spcAft>
                <a:spcPts val="0"/>
              </a:spcAft>
              <a:buClr>
                <a:schemeClr val="dk2"/>
              </a:buClr>
              <a:buSzPts val="1800"/>
            </a:pPr>
            <a:r>
              <a:rPr lang="en" sz="1800" b="1" dirty="0">
                <a:solidFill>
                  <a:schemeClr val="dk2"/>
                </a:solidFill>
              </a:rPr>
              <a:t>Core idea</a:t>
            </a:r>
            <a:r>
              <a:rPr lang="en" sz="1800" dirty="0">
                <a:solidFill>
                  <a:schemeClr val="dk2"/>
                </a:solidFill>
              </a:rPr>
              <a:t>: align a pre-trained model with explicit feedback</a:t>
            </a:r>
          </a:p>
          <a:p>
            <a:pPr marL="400050" lvl="0" indent="-285750">
              <a:lnSpc>
                <a:spcPct val="150000"/>
              </a:lnSpc>
              <a:buClr>
                <a:schemeClr val="dk2"/>
              </a:buClr>
              <a:buSzPts val="1800"/>
              <a:buFont typeface="Arial" panose="020B0604020202020204" pitchFamily="34" charset="0"/>
              <a:buChar char="•"/>
            </a:pPr>
            <a:r>
              <a:rPr lang="en-CA" sz="1800" dirty="0">
                <a:solidFill>
                  <a:schemeClr val="dk2"/>
                </a:solidFill>
              </a:rPr>
              <a:t>Maximize </a:t>
            </a:r>
            <a:r>
              <a:rPr lang="en-CA" sz="1800" dirty="0">
                <a:solidFill>
                  <a:srgbClr val="FF0000"/>
                </a:solidFill>
              </a:rPr>
              <a:t>reward</a:t>
            </a:r>
            <a:r>
              <a:rPr lang="en-CA" sz="1800" dirty="0">
                <a:solidFill>
                  <a:schemeClr val="dk2"/>
                </a:solidFill>
              </a:rPr>
              <a:t> + KL regularization</a:t>
            </a:r>
          </a:p>
        </p:txBody>
      </p:sp>
      <p:sp>
        <p:nvSpPr>
          <p:cNvPr id="2" name="灯片编号占位符 1">
            <a:extLst>
              <a:ext uri="{FF2B5EF4-FFF2-40B4-BE49-F238E27FC236}">
                <a16:creationId xmlns:a16="http://schemas.microsoft.com/office/drawing/2014/main" id="{1E13B314-5E02-DFEF-0A21-E7BD7F5CCD8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p:pic>
        <p:nvPicPr>
          <p:cNvPr id="3" name="Google Shape;71;p16">
            <a:extLst>
              <a:ext uri="{FF2B5EF4-FFF2-40B4-BE49-F238E27FC236}">
                <a16:creationId xmlns:a16="http://schemas.microsoft.com/office/drawing/2014/main" id="{ED8E7341-1B10-1197-7DC7-86D344EC4180}"/>
              </a:ext>
            </a:extLst>
          </p:cNvPr>
          <p:cNvPicPr preferRelativeResize="0"/>
          <p:nvPr/>
        </p:nvPicPr>
        <p:blipFill>
          <a:blip r:embed="rId3">
            <a:alphaModFix/>
          </a:blip>
          <a:stretch>
            <a:fillRect/>
          </a:stretch>
        </p:blipFill>
        <p:spPr>
          <a:xfrm>
            <a:off x="606150" y="3361700"/>
            <a:ext cx="5941650" cy="1217750"/>
          </a:xfrm>
          <a:prstGeom prst="rect">
            <a:avLst/>
          </a:prstGeom>
          <a:noFill/>
          <a:ln>
            <a:noFill/>
          </a:ln>
        </p:spPr>
      </p:pic>
      <p:grpSp>
        <p:nvGrpSpPr>
          <p:cNvPr id="10" name="组合 9">
            <a:extLst>
              <a:ext uri="{FF2B5EF4-FFF2-40B4-BE49-F238E27FC236}">
                <a16:creationId xmlns:a16="http://schemas.microsoft.com/office/drawing/2014/main" id="{B8E7356B-D008-4844-6C11-EDB630720C66}"/>
              </a:ext>
            </a:extLst>
          </p:cNvPr>
          <p:cNvGrpSpPr/>
          <p:nvPr/>
        </p:nvGrpSpPr>
        <p:grpSpPr>
          <a:xfrm>
            <a:off x="2053870" y="2544375"/>
            <a:ext cx="1898800" cy="1063525"/>
            <a:chOff x="2008900" y="2544375"/>
            <a:chExt cx="1898800" cy="1063525"/>
          </a:xfrm>
        </p:grpSpPr>
        <p:cxnSp>
          <p:nvCxnSpPr>
            <p:cNvPr id="5" name="Google Shape;75;p16">
              <a:extLst>
                <a:ext uri="{FF2B5EF4-FFF2-40B4-BE49-F238E27FC236}">
                  <a16:creationId xmlns:a16="http://schemas.microsoft.com/office/drawing/2014/main" id="{A5494926-CF87-08B6-276A-C8F75C2E3FE5}"/>
                </a:ext>
              </a:extLst>
            </p:cNvPr>
            <p:cNvCxnSpPr/>
            <p:nvPr/>
          </p:nvCxnSpPr>
          <p:spPr>
            <a:xfrm>
              <a:off x="3403700" y="3208000"/>
              <a:ext cx="504000" cy="399900"/>
            </a:xfrm>
            <a:prstGeom prst="straightConnector1">
              <a:avLst/>
            </a:prstGeom>
            <a:noFill/>
            <a:ln w="28575" cap="flat" cmpd="sng">
              <a:solidFill>
                <a:schemeClr val="dk2"/>
              </a:solidFill>
              <a:prstDash val="solid"/>
              <a:round/>
              <a:headEnd type="none" w="med" len="med"/>
              <a:tailEnd type="triangle" w="med" len="med"/>
            </a:ln>
          </p:spPr>
        </p:cxnSp>
        <p:sp>
          <p:nvSpPr>
            <p:cNvPr id="6" name="Google Shape;76;p16">
              <a:extLst>
                <a:ext uri="{FF2B5EF4-FFF2-40B4-BE49-F238E27FC236}">
                  <a16:creationId xmlns:a16="http://schemas.microsoft.com/office/drawing/2014/main" id="{213FF4EB-48BD-6E74-C079-E2F7ECA55C0E}"/>
                </a:ext>
              </a:extLst>
            </p:cNvPr>
            <p:cNvSpPr txBox="1"/>
            <p:nvPr/>
          </p:nvSpPr>
          <p:spPr>
            <a:xfrm>
              <a:off x="2008900" y="2544375"/>
              <a:ext cx="1847400" cy="390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800" dirty="0">
                  <a:solidFill>
                    <a:srgbClr val="FF0000"/>
                  </a:solidFill>
                </a:rPr>
                <a:t>conditioning</a:t>
              </a:r>
              <a:r>
                <a:rPr lang="en" sz="1800" dirty="0">
                  <a:solidFill>
                    <a:schemeClr val="dk2"/>
                  </a:solidFill>
                </a:rPr>
                <a:t>, e.g., text prompt</a:t>
              </a:r>
              <a:endParaRPr sz="1800" dirty="0">
                <a:solidFill>
                  <a:schemeClr val="dk2"/>
                </a:solidFill>
              </a:endParaRPr>
            </a:p>
          </p:txBody>
        </p:sp>
      </p:grpSp>
      <p:grpSp>
        <p:nvGrpSpPr>
          <p:cNvPr id="11" name="组合 10">
            <a:extLst>
              <a:ext uri="{FF2B5EF4-FFF2-40B4-BE49-F238E27FC236}">
                <a16:creationId xmlns:a16="http://schemas.microsoft.com/office/drawing/2014/main" id="{1FED4BD5-7885-0CF4-DE65-3261B3090A22}"/>
              </a:ext>
            </a:extLst>
          </p:cNvPr>
          <p:cNvGrpSpPr/>
          <p:nvPr/>
        </p:nvGrpSpPr>
        <p:grpSpPr>
          <a:xfrm>
            <a:off x="3856200" y="2544375"/>
            <a:ext cx="1635000" cy="1063225"/>
            <a:chOff x="3856200" y="2544375"/>
            <a:chExt cx="1635000" cy="1063225"/>
          </a:xfrm>
        </p:grpSpPr>
        <p:sp>
          <p:nvSpPr>
            <p:cNvPr id="4" name="Google Shape;74;p16">
              <a:extLst>
                <a:ext uri="{FF2B5EF4-FFF2-40B4-BE49-F238E27FC236}">
                  <a16:creationId xmlns:a16="http://schemas.microsoft.com/office/drawing/2014/main" id="{18EB4CF0-42AE-BE30-AC9F-34FA039523C6}"/>
                </a:ext>
              </a:extLst>
            </p:cNvPr>
            <p:cNvSpPr txBox="1"/>
            <p:nvPr/>
          </p:nvSpPr>
          <p:spPr>
            <a:xfrm>
              <a:off x="3856200" y="2544375"/>
              <a:ext cx="1635000" cy="390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800" dirty="0">
                  <a:solidFill>
                    <a:srgbClr val="FF0000"/>
                  </a:solidFill>
                </a:rPr>
                <a:t>model output</a:t>
              </a:r>
              <a:r>
                <a:rPr lang="en" sz="1800" dirty="0">
                  <a:solidFill>
                    <a:schemeClr val="dk2"/>
                  </a:solidFill>
                </a:rPr>
                <a:t>, e.g., video</a:t>
              </a:r>
              <a:endParaRPr sz="1800" dirty="0">
                <a:solidFill>
                  <a:schemeClr val="dk2"/>
                </a:solidFill>
              </a:endParaRPr>
            </a:p>
          </p:txBody>
        </p:sp>
        <p:cxnSp>
          <p:nvCxnSpPr>
            <p:cNvPr id="7" name="Google Shape;77;p16">
              <a:extLst>
                <a:ext uri="{FF2B5EF4-FFF2-40B4-BE49-F238E27FC236}">
                  <a16:creationId xmlns:a16="http://schemas.microsoft.com/office/drawing/2014/main" id="{39B14910-4EE0-A9E2-6978-1C22178CB2DA}"/>
                </a:ext>
              </a:extLst>
            </p:cNvPr>
            <p:cNvCxnSpPr/>
            <p:nvPr/>
          </p:nvCxnSpPr>
          <p:spPr>
            <a:xfrm flipH="1">
              <a:off x="4203075" y="3199300"/>
              <a:ext cx="408300" cy="408300"/>
            </a:xfrm>
            <a:prstGeom prst="straightConnector1">
              <a:avLst/>
            </a:prstGeom>
            <a:noFill/>
            <a:ln w="28575" cap="flat" cmpd="sng">
              <a:solidFill>
                <a:schemeClr val="dk2"/>
              </a:solidFill>
              <a:prstDash val="solid"/>
              <a:round/>
              <a:headEnd type="none" w="med" len="med"/>
              <a:tailEnd type="triangle" w="med" len="med"/>
            </a:ln>
          </p:spPr>
        </p:cxnSp>
      </p:grpSp>
      <p:grpSp>
        <p:nvGrpSpPr>
          <p:cNvPr id="12" name="组合 11">
            <a:extLst>
              <a:ext uri="{FF2B5EF4-FFF2-40B4-BE49-F238E27FC236}">
                <a16:creationId xmlns:a16="http://schemas.microsoft.com/office/drawing/2014/main" id="{EDA90C85-5EA4-10F9-E902-7BA7E020B185}"/>
              </a:ext>
            </a:extLst>
          </p:cNvPr>
          <p:cNvGrpSpPr/>
          <p:nvPr/>
        </p:nvGrpSpPr>
        <p:grpSpPr>
          <a:xfrm>
            <a:off x="5428700" y="3274750"/>
            <a:ext cx="2078875" cy="889025"/>
            <a:chOff x="5428700" y="3274750"/>
            <a:chExt cx="2078875" cy="889025"/>
          </a:xfrm>
        </p:grpSpPr>
        <p:sp>
          <p:nvSpPr>
            <p:cNvPr id="8" name="Google Shape;78;p16">
              <a:extLst>
                <a:ext uri="{FF2B5EF4-FFF2-40B4-BE49-F238E27FC236}">
                  <a16:creationId xmlns:a16="http://schemas.microsoft.com/office/drawing/2014/main" id="{02A3A34F-9FE5-C5C8-F491-A16AA85CF2FF}"/>
                </a:ext>
              </a:extLst>
            </p:cNvPr>
            <p:cNvSpPr txBox="1"/>
            <p:nvPr/>
          </p:nvSpPr>
          <p:spPr>
            <a:xfrm>
              <a:off x="5591475" y="3274750"/>
              <a:ext cx="1916100" cy="390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800" dirty="0">
                  <a:solidFill>
                    <a:srgbClr val="FF0000"/>
                  </a:solidFill>
                </a:rPr>
                <a:t>reference model </a:t>
              </a:r>
              <a:r>
                <a:rPr lang="en" sz="1800" dirty="0">
                  <a:solidFill>
                    <a:schemeClr val="dk2"/>
                  </a:solidFill>
                </a:rPr>
                <a:t>(pre-trained)</a:t>
              </a:r>
              <a:endParaRPr sz="1800" dirty="0">
                <a:solidFill>
                  <a:schemeClr val="dk2"/>
                </a:solidFill>
              </a:endParaRPr>
            </a:p>
          </p:txBody>
        </p:sp>
        <p:cxnSp>
          <p:nvCxnSpPr>
            <p:cNvPr id="9" name="Google Shape;79;p16">
              <a:extLst>
                <a:ext uri="{FF2B5EF4-FFF2-40B4-BE49-F238E27FC236}">
                  <a16:creationId xmlns:a16="http://schemas.microsoft.com/office/drawing/2014/main" id="{FE7E1C9F-922E-3242-6980-69D80432DE1A}"/>
                </a:ext>
              </a:extLst>
            </p:cNvPr>
            <p:cNvCxnSpPr/>
            <p:nvPr/>
          </p:nvCxnSpPr>
          <p:spPr>
            <a:xfrm flipH="1">
              <a:off x="5428700" y="3777375"/>
              <a:ext cx="443700" cy="386400"/>
            </a:xfrm>
            <a:prstGeom prst="straightConnector1">
              <a:avLst/>
            </a:prstGeom>
            <a:noFill/>
            <a:ln w="28575" cap="flat" cmpd="sng">
              <a:solidFill>
                <a:schemeClr val="dk2"/>
              </a:solidFill>
              <a:prstDash val="solid"/>
              <a:round/>
              <a:headEnd type="none" w="med" len="med"/>
              <a:tailEnd type="triangle" w="med" len="med"/>
            </a:ln>
          </p:spPr>
        </p:cxnSp>
      </p:grpSp>
    </p:spTree>
    <p:extLst>
      <p:ext uri="{BB962C8B-B14F-4D97-AF65-F5344CB8AC3E}">
        <p14:creationId xmlns:p14="http://schemas.microsoft.com/office/powerpoint/2010/main" val="3915762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48"/>
          <p:cNvSpPr txBox="1"/>
          <p:nvPr/>
        </p:nvSpPr>
        <p:spPr>
          <a:xfrm>
            <a:off x="493725" y="179200"/>
            <a:ext cx="7995300" cy="44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solidFill>
                  <a:schemeClr val="dk2"/>
                </a:solidFill>
              </a:rPr>
              <a:t>Takeaways &amp; Future Directions</a:t>
            </a:r>
            <a:endParaRPr sz="2400" b="1" dirty="0">
              <a:solidFill>
                <a:schemeClr val="dk2"/>
              </a:solidFill>
            </a:endParaRPr>
          </a:p>
        </p:txBody>
      </p:sp>
      <p:sp>
        <p:nvSpPr>
          <p:cNvPr id="488" name="Google Shape;488;p48"/>
          <p:cNvSpPr txBox="1"/>
          <p:nvPr/>
        </p:nvSpPr>
        <p:spPr>
          <a:xfrm>
            <a:off x="493725" y="722000"/>
            <a:ext cx="8503200" cy="801900"/>
          </a:xfrm>
          <a:prstGeom prst="rect">
            <a:avLst/>
          </a:prstGeom>
          <a:noFill/>
          <a:ln>
            <a:noFill/>
          </a:ln>
        </p:spPr>
        <p:txBody>
          <a:bodyPr spcFirstLastPara="1" wrap="square" lIns="91425" tIns="91425" rIns="91425" bIns="91425" anchor="t" anchorCtr="0">
            <a:noAutofit/>
          </a:bodyPr>
          <a:lstStyle/>
          <a:p>
            <a:pPr marL="400050" lvl="0" indent="-285750" algn="l" rtl="0">
              <a:lnSpc>
                <a:spcPct val="150000"/>
              </a:lnSpc>
              <a:spcBef>
                <a:spcPts val="0"/>
              </a:spcBef>
              <a:spcAft>
                <a:spcPts val="0"/>
              </a:spcAft>
              <a:buClr>
                <a:schemeClr val="dk2"/>
              </a:buClr>
              <a:buSzPts val="1800"/>
              <a:buFont typeface="Arial" panose="020B0604020202020204" pitchFamily="34" charset="0"/>
              <a:buChar char="•"/>
            </a:pPr>
            <a:r>
              <a:rPr lang="en" sz="1800" dirty="0">
                <a:solidFill>
                  <a:schemeClr val="dk2"/>
                </a:solidFill>
              </a:rPr>
              <a:t>Videos are different from images due to its </a:t>
            </a:r>
            <a:r>
              <a:rPr lang="en" sz="1800" dirty="0">
                <a:solidFill>
                  <a:srgbClr val="FF0000"/>
                </a:solidFill>
              </a:rPr>
              <a:t>temporal dimension</a:t>
            </a:r>
          </a:p>
          <a:p>
            <a:pPr marL="400050" lvl="0" indent="-285750" algn="l" rtl="0">
              <a:lnSpc>
                <a:spcPct val="150000"/>
              </a:lnSpc>
              <a:spcBef>
                <a:spcPts val="0"/>
              </a:spcBef>
              <a:spcAft>
                <a:spcPts val="0"/>
              </a:spcAft>
              <a:buClr>
                <a:schemeClr val="dk2"/>
              </a:buClr>
              <a:buSzPts val="1800"/>
              <a:buFont typeface="Arial" panose="020B0604020202020204" pitchFamily="34" charset="0"/>
              <a:buChar char="•"/>
            </a:pPr>
            <a:r>
              <a:rPr lang="en" sz="1800" dirty="0">
                <a:solidFill>
                  <a:schemeClr val="dk2"/>
                </a:solidFill>
              </a:rPr>
              <a:t>We really need fine-grained supervision to improve video generation</a:t>
            </a:r>
          </a:p>
          <a:p>
            <a:pPr marL="719138" lvl="0" indent="-358775" algn="l" rtl="0">
              <a:lnSpc>
                <a:spcPct val="150000"/>
              </a:lnSpc>
              <a:spcBef>
                <a:spcPts val="0"/>
              </a:spcBef>
              <a:spcAft>
                <a:spcPts val="0"/>
              </a:spcAft>
              <a:buClr>
                <a:schemeClr val="dk2"/>
              </a:buClr>
              <a:buSzPts val="1800"/>
              <a:buFont typeface="Arial" panose="020B0604020202020204" pitchFamily="34" charset="0"/>
              <a:buChar char="•"/>
            </a:pPr>
            <a:r>
              <a:rPr lang="en" sz="1800" b="1" dirty="0">
                <a:solidFill>
                  <a:schemeClr val="dk2"/>
                </a:solidFill>
              </a:rPr>
              <a:t>Spatial condition</a:t>
            </a:r>
            <a:r>
              <a:rPr lang="en" sz="1800" dirty="0">
                <a:solidFill>
                  <a:schemeClr val="dk2"/>
                </a:solidFill>
              </a:rPr>
              <a:t>: </a:t>
            </a:r>
            <a:r>
              <a:rPr lang="en" sz="1800" u="sng" dirty="0">
                <a:solidFill>
                  <a:schemeClr val="hlink"/>
                </a:solidFill>
                <a:hlinkClick r:id="rId3"/>
              </a:rPr>
              <a:t>VideoJAM</a:t>
            </a:r>
            <a:r>
              <a:rPr lang="en" sz="1800" dirty="0">
                <a:solidFill>
                  <a:schemeClr val="dk2"/>
                </a:solidFill>
              </a:rPr>
              <a:t>’s optical flow</a:t>
            </a:r>
          </a:p>
          <a:p>
            <a:pPr marL="719138" lvl="0" indent="-358775" algn="l" rtl="0">
              <a:lnSpc>
                <a:spcPct val="150000"/>
              </a:lnSpc>
              <a:spcBef>
                <a:spcPts val="0"/>
              </a:spcBef>
              <a:spcAft>
                <a:spcPts val="0"/>
              </a:spcAft>
              <a:buClr>
                <a:schemeClr val="dk2"/>
              </a:buClr>
              <a:buSzPts val="1800"/>
              <a:buFont typeface="Arial" panose="020B0604020202020204" pitchFamily="34" charset="0"/>
              <a:buChar char="•"/>
            </a:pPr>
            <a:r>
              <a:rPr lang="en" sz="1800" b="1" dirty="0">
                <a:solidFill>
                  <a:schemeClr val="dk2"/>
                </a:solidFill>
              </a:rPr>
              <a:t>Temporal condition</a:t>
            </a:r>
            <a:r>
              <a:rPr lang="en" sz="1800" dirty="0">
                <a:solidFill>
                  <a:schemeClr val="dk2"/>
                </a:solidFill>
              </a:rPr>
              <a:t>: </a:t>
            </a:r>
            <a:r>
              <a:rPr lang="en" sz="1800" u="sng" dirty="0">
                <a:solidFill>
                  <a:schemeClr val="hlink"/>
                </a:solidFill>
                <a:hlinkClick r:id="rId4"/>
              </a:rPr>
              <a:t>MinT</a:t>
            </a:r>
            <a:r>
              <a:rPr lang="en" sz="1800" dirty="0">
                <a:solidFill>
                  <a:schemeClr val="dk2"/>
                </a:solidFill>
              </a:rPr>
              <a:t>’s dense temporal caption</a:t>
            </a:r>
          </a:p>
          <a:p>
            <a:pPr marL="719138" lvl="0" indent="-358775" algn="l" rtl="0">
              <a:lnSpc>
                <a:spcPct val="150000"/>
              </a:lnSpc>
              <a:spcBef>
                <a:spcPts val="0"/>
              </a:spcBef>
              <a:spcAft>
                <a:spcPts val="0"/>
              </a:spcAft>
              <a:buClr>
                <a:schemeClr val="dk2"/>
              </a:buClr>
              <a:buSzPts val="1800"/>
              <a:buFont typeface="Arial" panose="020B0604020202020204" pitchFamily="34" charset="0"/>
              <a:buChar char="•"/>
            </a:pPr>
            <a:r>
              <a:rPr lang="en" sz="1800" b="1" dirty="0">
                <a:solidFill>
                  <a:schemeClr val="dk2"/>
                </a:solidFill>
              </a:rPr>
              <a:t>Human feedback</a:t>
            </a:r>
            <a:r>
              <a:rPr lang="en" sz="1800" dirty="0">
                <a:solidFill>
                  <a:schemeClr val="dk2"/>
                </a:solidFill>
              </a:rPr>
              <a:t>: more detailed, e.g., frame + patch level?</a:t>
            </a:r>
            <a:endParaRPr lang="en" altLang="zh-CN" sz="1800" dirty="0">
              <a:solidFill>
                <a:schemeClr val="dk2"/>
              </a:solidFill>
            </a:endParaRPr>
          </a:p>
          <a:p>
            <a:pPr marL="400050" lvl="0" indent="-285750">
              <a:lnSpc>
                <a:spcPct val="150000"/>
              </a:lnSpc>
              <a:buClr>
                <a:schemeClr val="dk2"/>
              </a:buClr>
              <a:buSzPts val="1800"/>
              <a:buFont typeface="Arial" panose="020B0604020202020204" pitchFamily="34" charset="0"/>
              <a:buChar char="•"/>
            </a:pPr>
            <a:r>
              <a:rPr lang="en" altLang="zh-CN" sz="1800" dirty="0">
                <a:solidFill>
                  <a:schemeClr val="dk2"/>
                </a:solidFill>
              </a:rPr>
              <a:t>How to improve VLM’s preference labeling quality?</a:t>
            </a:r>
          </a:p>
          <a:p>
            <a:pPr marL="719138" lvl="0" indent="-358775">
              <a:lnSpc>
                <a:spcPct val="150000"/>
              </a:lnSpc>
              <a:buClr>
                <a:schemeClr val="dk2"/>
              </a:buClr>
              <a:buSzPts val="1800"/>
              <a:buFont typeface="Arial" panose="020B0604020202020204" pitchFamily="34" charset="0"/>
              <a:buChar char="•"/>
            </a:pPr>
            <a:r>
              <a:rPr lang="en-CA" altLang="zh-CN" sz="1800" dirty="0">
                <a:solidFill>
                  <a:schemeClr val="dk2"/>
                </a:solidFill>
              </a:rPr>
              <a:t>R</a:t>
            </a:r>
            <a:r>
              <a:rPr lang="en" altLang="zh-CN" sz="1800" dirty="0">
                <a:solidFill>
                  <a:schemeClr val="dk2"/>
                </a:solidFill>
              </a:rPr>
              <a:t>ecent papers [1,2] show that video LLMs are not sensitive to temporal order of video frames</a:t>
            </a:r>
          </a:p>
          <a:p>
            <a:pPr marL="719138" lvl="0" indent="-358775">
              <a:lnSpc>
                <a:spcPct val="150000"/>
              </a:lnSpc>
              <a:buClr>
                <a:schemeClr val="dk2"/>
              </a:buClr>
              <a:buSzPts val="1800"/>
              <a:buFont typeface="Arial" panose="020B0604020202020204" pitchFamily="34" charset="0"/>
              <a:buChar char="•"/>
            </a:pPr>
            <a:r>
              <a:rPr lang="en-CA" altLang="zh-CN" sz="1800" dirty="0">
                <a:solidFill>
                  <a:schemeClr val="dk2"/>
                </a:solidFill>
              </a:rPr>
              <a:t>W</a:t>
            </a:r>
            <a:r>
              <a:rPr lang="en" altLang="zh-CN" sz="1800" dirty="0">
                <a:solidFill>
                  <a:schemeClr val="dk2"/>
                </a:solidFill>
              </a:rPr>
              <a:t>e need better pre-training! E.g., native multi-modal training</a:t>
            </a:r>
          </a:p>
        </p:txBody>
      </p:sp>
      <p:sp>
        <p:nvSpPr>
          <p:cNvPr id="2" name="灯片编号占位符 1">
            <a:extLst>
              <a:ext uri="{FF2B5EF4-FFF2-40B4-BE49-F238E27FC236}">
                <a16:creationId xmlns:a16="http://schemas.microsoft.com/office/drawing/2014/main" id="{5C510392-A389-38DC-2549-F708E07ACC6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40</a:t>
            </a:fld>
            <a:endParaRPr lang="en"/>
          </a:p>
        </p:txBody>
      </p:sp>
      <p:sp>
        <p:nvSpPr>
          <p:cNvPr id="3" name="Google Shape;108;p20">
            <a:extLst>
              <a:ext uri="{FF2B5EF4-FFF2-40B4-BE49-F238E27FC236}">
                <a16:creationId xmlns:a16="http://schemas.microsoft.com/office/drawing/2014/main" id="{E8ECE630-3E0B-C4D9-68E5-0536986CF207}"/>
              </a:ext>
            </a:extLst>
          </p:cNvPr>
          <p:cNvSpPr txBox="1"/>
          <p:nvPr/>
        </p:nvSpPr>
        <p:spPr>
          <a:xfrm>
            <a:off x="493725" y="4620950"/>
            <a:ext cx="5305500" cy="343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dirty="0">
                <a:solidFill>
                  <a:srgbClr val="595959"/>
                </a:solidFill>
              </a:rPr>
              <a:t>[1] </a:t>
            </a:r>
            <a:r>
              <a:rPr lang="en-US" sz="1000" dirty="0">
                <a:solidFill>
                  <a:srgbClr val="595959"/>
                </a:solidFill>
              </a:rPr>
              <a:t>Breaking Down Video LLM Benchmarks</a:t>
            </a:r>
            <a:r>
              <a:rPr lang="en" sz="1000" dirty="0">
                <a:solidFill>
                  <a:srgbClr val="595959"/>
                </a:solidFill>
              </a:rPr>
              <a:t>: </a:t>
            </a:r>
            <a:r>
              <a:rPr lang="en-CA" sz="1000" dirty="0">
                <a:solidFill>
                  <a:srgbClr val="595959"/>
                </a:solidFill>
              </a:rPr>
              <a:t>https://arxiv.org/abs/2505.14321</a:t>
            </a:r>
            <a:endParaRPr sz="1000" dirty="0">
              <a:solidFill>
                <a:srgbClr val="595959"/>
              </a:solidFill>
            </a:endParaRPr>
          </a:p>
          <a:p>
            <a:pPr marL="0" lvl="0" indent="0" algn="l" rtl="0">
              <a:lnSpc>
                <a:spcPct val="115000"/>
              </a:lnSpc>
              <a:spcBef>
                <a:spcPts val="0"/>
              </a:spcBef>
              <a:spcAft>
                <a:spcPts val="0"/>
              </a:spcAft>
              <a:buNone/>
            </a:pPr>
            <a:r>
              <a:rPr lang="en" sz="1000" dirty="0">
                <a:solidFill>
                  <a:srgbClr val="595959"/>
                </a:solidFill>
              </a:rPr>
              <a:t>[2] </a:t>
            </a:r>
            <a:r>
              <a:rPr lang="en-CA" sz="1000" dirty="0">
                <a:solidFill>
                  <a:srgbClr val="595959"/>
                </a:solidFill>
              </a:rPr>
              <a:t>Enhancing Temporal Understanding in Video-LLMs</a:t>
            </a:r>
            <a:r>
              <a:rPr lang="en" sz="1000" dirty="0">
                <a:solidFill>
                  <a:srgbClr val="595959"/>
                </a:solidFill>
              </a:rPr>
              <a:t>: </a:t>
            </a:r>
            <a:r>
              <a:rPr lang="en-CA" sz="1000" dirty="0">
                <a:solidFill>
                  <a:srgbClr val="595959"/>
                </a:solidFill>
              </a:rPr>
              <a:t>https://arxiv.org/abs/2510.26027</a:t>
            </a:r>
            <a:endParaRPr sz="1000" dirty="0">
              <a:solidFill>
                <a:srgbClr val="595959"/>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8">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3">
          <a:extLst>
            <a:ext uri="{FF2B5EF4-FFF2-40B4-BE49-F238E27FC236}">
              <a16:creationId xmlns:a16="http://schemas.microsoft.com/office/drawing/2014/main" id="{AE4215ED-6BD7-CF0E-8CED-A72620E07DA9}"/>
            </a:ext>
          </a:extLst>
        </p:cNvPr>
        <p:cNvGrpSpPr/>
        <p:nvPr/>
      </p:nvGrpSpPr>
      <p:grpSpPr>
        <a:xfrm>
          <a:off x="0" y="0"/>
          <a:ext cx="0" cy="0"/>
          <a:chOff x="0" y="0"/>
          <a:chExt cx="0" cy="0"/>
        </a:xfrm>
      </p:grpSpPr>
      <p:sp>
        <p:nvSpPr>
          <p:cNvPr id="54" name="Google Shape;54;p13">
            <a:extLst>
              <a:ext uri="{FF2B5EF4-FFF2-40B4-BE49-F238E27FC236}">
                <a16:creationId xmlns:a16="http://schemas.microsoft.com/office/drawing/2014/main" id="{8278E3F6-FAFD-49CF-06B9-942261C383E7}"/>
              </a:ext>
            </a:extLst>
          </p:cNvPr>
          <p:cNvSpPr txBox="1"/>
          <p:nvPr/>
        </p:nvSpPr>
        <p:spPr>
          <a:xfrm>
            <a:off x="468309" y="416769"/>
            <a:ext cx="5579734" cy="1053834"/>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7200" dirty="0">
                <a:solidFill>
                  <a:schemeClr val="dk1"/>
                </a:solidFill>
              </a:rPr>
              <a:t>Thank You!</a:t>
            </a:r>
            <a:endParaRPr sz="7200" dirty="0">
              <a:solidFill>
                <a:schemeClr val="dk2"/>
              </a:solidFill>
            </a:endParaRPr>
          </a:p>
        </p:txBody>
      </p:sp>
      <p:sp>
        <p:nvSpPr>
          <p:cNvPr id="14" name="灯片编号占位符 13">
            <a:extLst>
              <a:ext uri="{FF2B5EF4-FFF2-40B4-BE49-F238E27FC236}">
                <a16:creationId xmlns:a16="http://schemas.microsoft.com/office/drawing/2014/main" id="{F4D52F24-33B8-DA38-E6E5-C17BB0D66A3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41</a:t>
            </a:fld>
            <a:endParaRPr lang="en"/>
          </a:p>
        </p:txBody>
      </p:sp>
      <p:pic>
        <p:nvPicPr>
          <p:cNvPr id="16" name="图片 15">
            <a:extLst>
              <a:ext uri="{FF2B5EF4-FFF2-40B4-BE49-F238E27FC236}">
                <a16:creationId xmlns:a16="http://schemas.microsoft.com/office/drawing/2014/main" id="{5012A914-1BEB-DDD7-2774-CC5AFE8C0AB3}"/>
              </a:ext>
            </a:extLst>
          </p:cNvPr>
          <p:cNvPicPr>
            <a:picLocks noChangeAspect="1"/>
          </p:cNvPicPr>
          <p:nvPr/>
        </p:nvPicPr>
        <p:blipFill>
          <a:blip r:embed="rId11"/>
          <a:stretch>
            <a:fillRect/>
          </a:stretch>
        </p:blipFill>
        <p:spPr>
          <a:xfrm>
            <a:off x="4896846" y="1776560"/>
            <a:ext cx="1053834" cy="1053834"/>
          </a:xfrm>
          <a:prstGeom prst="rect">
            <a:avLst/>
          </a:prstGeom>
        </p:spPr>
      </p:pic>
      <p:sp>
        <p:nvSpPr>
          <p:cNvPr id="2" name="Check out our project page for more results:…">
            <a:extLst>
              <a:ext uri="{FF2B5EF4-FFF2-40B4-BE49-F238E27FC236}">
                <a16:creationId xmlns:a16="http://schemas.microsoft.com/office/drawing/2014/main" id="{0853D185-6BC8-8B42-AB69-4375059DBD2D}"/>
              </a:ext>
            </a:extLst>
          </p:cNvPr>
          <p:cNvSpPr txBox="1"/>
          <p:nvPr/>
        </p:nvSpPr>
        <p:spPr>
          <a:xfrm>
            <a:off x="468320" y="1838184"/>
            <a:ext cx="4220707" cy="8073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defTabSz="457200">
              <a:lnSpc>
                <a:spcPct val="120000"/>
              </a:lnSpc>
              <a:spcBef>
                <a:spcPts val="0"/>
              </a:spcBef>
              <a:defRPr sz="4000">
                <a:solidFill>
                  <a:srgbClr val="202124"/>
                </a:solidFill>
                <a:latin typeface="Arial"/>
                <a:ea typeface="Arial"/>
                <a:cs typeface="Arial"/>
                <a:sym typeface="Arial"/>
              </a:defRPr>
            </a:pPr>
            <a:r>
              <a:rPr lang="en-US" sz="2000" dirty="0"/>
              <a:t>More results on our project page</a:t>
            </a:r>
            <a:r>
              <a:rPr sz="2000" dirty="0"/>
              <a:t>:</a:t>
            </a:r>
          </a:p>
          <a:p>
            <a:pPr defTabSz="457200">
              <a:lnSpc>
                <a:spcPct val="120000"/>
              </a:lnSpc>
              <a:defRPr sz="4000">
                <a:solidFill>
                  <a:srgbClr val="202124"/>
                </a:solidFill>
                <a:latin typeface="Arial"/>
                <a:ea typeface="Arial"/>
                <a:cs typeface="Arial"/>
                <a:sym typeface="Arial"/>
              </a:defRPr>
            </a:pPr>
            <a:r>
              <a:rPr lang="en-US" altLang="zh-CN" sz="2000" dirty="0">
                <a:solidFill>
                  <a:schemeClr val="dk2"/>
                </a:solidFill>
                <a:hlinkClick r:id="rId12"/>
              </a:rPr>
              <a:t>snap-research.github.io/</a:t>
            </a:r>
            <a:r>
              <a:rPr lang="en-US" altLang="zh-CN" sz="2000" dirty="0" err="1">
                <a:solidFill>
                  <a:schemeClr val="dk2"/>
                </a:solidFill>
                <a:hlinkClick r:id="rId12"/>
              </a:rPr>
              <a:t>DenseDPO</a:t>
            </a:r>
            <a:r>
              <a:rPr lang="en-US" altLang="zh-CN" sz="2000" dirty="0">
                <a:solidFill>
                  <a:schemeClr val="dk2"/>
                </a:solidFill>
                <a:hlinkClick r:id="rId12"/>
              </a:rPr>
              <a:t>/</a:t>
            </a:r>
            <a:endParaRPr lang="en-US" altLang="zh-CN" sz="2000" dirty="0">
              <a:solidFill>
                <a:schemeClr val="dk2"/>
              </a:solidFill>
            </a:endParaRPr>
          </a:p>
        </p:txBody>
      </p:sp>
      <p:pic>
        <p:nvPicPr>
          <p:cNvPr id="4" name="Man-handstand">
            <a:hlinkClick r:id="" action="ppaction://media"/>
            <a:extLst>
              <a:ext uri="{FF2B5EF4-FFF2-40B4-BE49-F238E27FC236}">
                <a16:creationId xmlns:a16="http://schemas.microsoft.com/office/drawing/2014/main" id="{3FA96583-D21E-47BB-34ED-1BA3CFC51226}"/>
              </a:ext>
            </a:extLst>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175000" y="3013102"/>
            <a:ext cx="2828800" cy="1591200"/>
          </a:xfrm>
          <a:prstGeom prst="rect">
            <a:avLst/>
          </a:prstGeom>
        </p:spPr>
      </p:pic>
      <p:pic>
        <p:nvPicPr>
          <p:cNvPr id="20" name="Slice-tomato">
            <a:hlinkClick r:id="" action="ppaction://media"/>
            <a:extLst>
              <a:ext uri="{FF2B5EF4-FFF2-40B4-BE49-F238E27FC236}">
                <a16:creationId xmlns:a16="http://schemas.microsoft.com/office/drawing/2014/main" id="{6F6FD313-ADD6-7A2F-71F4-C43F2179AFF2}"/>
              </a:ext>
            </a:extLst>
          </p:cNvPr>
          <p:cNvPicPr>
            <a:picLocks noChangeAspect="1"/>
          </p:cNvPicPr>
          <p:nvPr>
            <a:videoFile r:link="rId4"/>
            <p:extLst>
              <p:ext uri="{DAA4B4D4-6D71-4841-9C94-3DE7FCFB9230}">
                <p14:media xmlns:p14="http://schemas.microsoft.com/office/powerpoint/2010/main" r:embed="rId3"/>
              </p:ext>
            </p:extLst>
          </p:nvPr>
        </p:nvPicPr>
        <p:blipFill>
          <a:blip r:embed="rId14"/>
          <a:stretch>
            <a:fillRect/>
          </a:stretch>
        </p:blipFill>
        <p:spPr>
          <a:xfrm>
            <a:off x="6068761" y="1323915"/>
            <a:ext cx="2828800" cy="1591200"/>
          </a:xfrm>
          <a:prstGeom prst="rect">
            <a:avLst/>
          </a:prstGeom>
        </p:spPr>
      </p:pic>
      <p:pic>
        <p:nvPicPr>
          <p:cNvPr id="21" name="Racoon-skateboard">
            <a:hlinkClick r:id="" action="ppaction://media"/>
            <a:extLst>
              <a:ext uri="{FF2B5EF4-FFF2-40B4-BE49-F238E27FC236}">
                <a16:creationId xmlns:a16="http://schemas.microsoft.com/office/drawing/2014/main" id="{E7FECCF9-1B1A-3350-C088-2022C06A1897}"/>
              </a:ext>
            </a:extLst>
          </p:cNvPr>
          <p:cNvPicPr>
            <a:picLocks noChangeAspect="1"/>
          </p:cNvPicPr>
          <p:nvPr>
            <a:videoFile r:link="rId6"/>
            <p:extLst>
              <p:ext uri="{DAA4B4D4-6D71-4841-9C94-3DE7FCFB9230}">
                <p14:media xmlns:p14="http://schemas.microsoft.com/office/powerpoint/2010/main" r:embed="rId5"/>
              </p:ext>
            </p:extLst>
          </p:nvPr>
        </p:nvPicPr>
        <p:blipFill>
          <a:blip r:embed="rId15"/>
          <a:stretch>
            <a:fillRect/>
          </a:stretch>
        </p:blipFill>
        <p:spPr>
          <a:xfrm>
            <a:off x="6068761" y="3013102"/>
            <a:ext cx="2828800" cy="1591200"/>
          </a:xfrm>
          <a:prstGeom prst="rect">
            <a:avLst/>
          </a:prstGeom>
        </p:spPr>
      </p:pic>
      <p:pic>
        <p:nvPicPr>
          <p:cNvPr id="22" name="Two-man-dancing">
            <a:hlinkClick r:id="" action="ppaction://media"/>
            <a:extLst>
              <a:ext uri="{FF2B5EF4-FFF2-40B4-BE49-F238E27FC236}">
                <a16:creationId xmlns:a16="http://schemas.microsoft.com/office/drawing/2014/main" id="{4615B0FE-6261-1A72-FFA6-943532BA8C62}"/>
              </a:ext>
            </a:extLst>
          </p:cNvPr>
          <p:cNvPicPr>
            <a:picLocks noChangeAspect="1"/>
          </p:cNvPicPr>
          <p:nvPr>
            <a:videoFile r:link="rId8"/>
            <p:extLst>
              <p:ext uri="{DAA4B4D4-6D71-4841-9C94-3DE7FCFB9230}">
                <p14:media xmlns:p14="http://schemas.microsoft.com/office/powerpoint/2010/main" r:embed="rId7"/>
              </p:ext>
            </p:extLst>
          </p:nvPr>
        </p:nvPicPr>
        <p:blipFill>
          <a:blip r:embed="rId16">
            <a:lum bright="5000"/>
          </a:blip>
          <a:stretch>
            <a:fillRect/>
          </a:stretch>
        </p:blipFill>
        <p:spPr>
          <a:xfrm>
            <a:off x="3121880" y="3013102"/>
            <a:ext cx="2828800" cy="1591200"/>
          </a:xfrm>
          <a:prstGeom prst="rect">
            <a:avLst/>
          </a:prstGeom>
        </p:spPr>
      </p:pic>
    </p:spTree>
    <p:extLst>
      <p:ext uri="{BB962C8B-B14F-4D97-AF65-F5344CB8AC3E}">
        <p14:creationId xmlns:p14="http://schemas.microsoft.com/office/powerpoint/2010/main" val="3637651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42" fill="hold"/>
                                        <p:tgtEl>
                                          <p:spTgt spid="20"/>
                                        </p:tgtEl>
                                      </p:cBhvr>
                                    </p:cmd>
                                  </p:childTnLst>
                                </p:cTn>
                              </p:par>
                              <p:par>
                                <p:cTn id="7" presetID="1" presetClass="mediacall" presetSubtype="0" fill="hold" nodeType="withEffect">
                                  <p:stCondLst>
                                    <p:cond delay="0"/>
                                  </p:stCondLst>
                                  <p:childTnLst>
                                    <p:cmd type="call" cmd="playFrom(0.0)">
                                      <p:cBhvr>
                                        <p:cTn id="8" dur="5042" fill="hold"/>
                                        <p:tgtEl>
                                          <p:spTgt spid="21"/>
                                        </p:tgtEl>
                                      </p:cBhvr>
                                    </p:cmd>
                                  </p:childTnLst>
                                </p:cTn>
                              </p:par>
                              <p:par>
                                <p:cTn id="9" presetID="1" presetClass="mediacall" presetSubtype="0" fill="hold" nodeType="withEffect">
                                  <p:stCondLst>
                                    <p:cond delay="0"/>
                                  </p:stCondLst>
                                  <p:childTnLst>
                                    <p:cmd type="call" cmd="playFrom(0.0)">
                                      <p:cBhvr>
                                        <p:cTn id="10" dur="5042" fill="hold"/>
                                        <p:tgtEl>
                                          <p:spTgt spid="22"/>
                                        </p:tgtEl>
                                      </p:cBhvr>
                                    </p:cmd>
                                  </p:childTnLst>
                                </p:cTn>
                              </p:par>
                              <p:par>
                                <p:cTn id="11" presetID="1" presetClass="mediacall" presetSubtype="0" fill="hold" nodeType="withEffect">
                                  <p:stCondLst>
                                    <p:cond delay="0"/>
                                  </p:stCondLst>
                                  <p:childTnLst>
                                    <p:cmd type="call" cmd="playFrom(0.0)">
                                      <p:cBhvr>
                                        <p:cTn id="12" dur="50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20"/>
                </p:tgtEl>
              </p:cMediaNode>
            </p:video>
            <p:seq concurrent="1" nextAc="seek">
              <p:cTn id="14" restart="whenNotActive" fill="hold" evtFilter="cancelBubble" nodeType="interactiveSeq">
                <p:stCondLst>
                  <p:cond evt="onClick" delay="0">
                    <p:tgtEl>
                      <p:spTgt spid="20"/>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withEffect">
                                  <p:stCondLst>
                                    <p:cond delay="0"/>
                                  </p:stCondLst>
                                  <p:childTnLst>
                                    <p:cmd type="call" cmd="togglePause">
                                      <p:cBhvr>
                                        <p:cTn id="18" dur="1" fill="hold"/>
                                        <p:tgtEl>
                                          <p:spTgt spid="20"/>
                                        </p:tgtEl>
                                      </p:cBhvr>
                                    </p:cmd>
                                  </p:childTnLst>
                                </p:cTn>
                              </p:par>
                            </p:childTnLst>
                          </p:cTn>
                        </p:par>
                      </p:childTnLst>
                    </p:cTn>
                  </p:par>
                </p:childTnLst>
              </p:cTn>
              <p:nextCondLst>
                <p:cond evt="onClick" delay="0">
                  <p:tgtEl>
                    <p:spTgt spid="20"/>
                  </p:tgtEl>
                </p:cond>
              </p:nextCondLst>
            </p:seq>
            <p:video>
              <p:cMediaNode vol="80000">
                <p:cTn id="19" repeatCount="indefinite" fill="hold" display="0">
                  <p:stCondLst>
                    <p:cond delay="indefinite"/>
                  </p:stCondLst>
                </p:cTn>
                <p:tgtEl>
                  <p:spTgt spid="21"/>
                </p:tgtEl>
              </p:cMediaNode>
            </p:video>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withEffect">
                                  <p:stCondLst>
                                    <p:cond delay="0"/>
                                  </p:stCondLst>
                                  <p:childTnLst>
                                    <p:cmd type="call" cmd="togglePause">
                                      <p:cBhvr>
                                        <p:cTn id="24" dur="1" fill="hold"/>
                                        <p:tgtEl>
                                          <p:spTgt spid="21"/>
                                        </p:tgtEl>
                                      </p:cBhvr>
                                    </p:cmd>
                                  </p:childTnLst>
                                </p:cTn>
                              </p:par>
                            </p:childTnLst>
                          </p:cTn>
                        </p:par>
                      </p:childTnLst>
                    </p:cTn>
                  </p:par>
                </p:childTnLst>
              </p:cTn>
              <p:nextCondLst>
                <p:cond evt="onClick" delay="0">
                  <p:tgtEl>
                    <p:spTgt spid="21"/>
                  </p:tgtEl>
                </p:cond>
              </p:nextCondLst>
            </p:seq>
            <p:video>
              <p:cMediaNode vol="80000">
                <p:cTn id="25" repeatCount="indefinite" fill="hold" display="0">
                  <p:stCondLst>
                    <p:cond delay="indefinite"/>
                  </p:stCondLst>
                </p:cTn>
                <p:tgtEl>
                  <p:spTgt spid="22"/>
                </p:tgtEl>
              </p:cMediaNode>
            </p:video>
            <p:seq concurrent="1" nextAc="seek">
              <p:cTn id="26" restart="whenNotActive" fill="hold" evtFilter="cancelBubble" nodeType="interactiveSeq">
                <p:stCondLst>
                  <p:cond evt="onClick" delay="0">
                    <p:tgtEl>
                      <p:spTgt spid="22"/>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withEffect">
                                  <p:stCondLst>
                                    <p:cond delay="0"/>
                                  </p:stCondLst>
                                  <p:childTnLst>
                                    <p:cmd type="call" cmd="togglePause">
                                      <p:cBhvr>
                                        <p:cTn id="30" dur="1" fill="hold"/>
                                        <p:tgtEl>
                                          <p:spTgt spid="22"/>
                                        </p:tgtEl>
                                      </p:cBhvr>
                                    </p:cmd>
                                  </p:childTnLst>
                                </p:cTn>
                              </p:par>
                            </p:childTnLst>
                          </p:cTn>
                        </p:par>
                      </p:childTnLst>
                    </p:cTn>
                  </p:par>
                </p:childTnLst>
              </p:cTn>
              <p:nextCondLst>
                <p:cond evt="onClick" delay="0">
                  <p:tgtEl>
                    <p:spTgt spid="22"/>
                  </p:tgtEl>
                </p:cond>
              </p:nextCondLst>
            </p:seq>
            <p:video>
              <p:cMediaNode vol="80000">
                <p:cTn id="31" repeatCount="indefinite" fill="hold" display="0">
                  <p:stCondLst>
                    <p:cond delay="indefinite"/>
                  </p:stCondLst>
                </p:cTn>
                <p:tgtEl>
                  <p:spTgt spid="4"/>
                </p:tgtEl>
              </p:cMediaNode>
            </p:video>
            <p:seq concurrent="1" nextAc="seek">
              <p:cTn id="32" restart="whenNotActive" fill="hold" evtFilter="cancelBubble" nodeType="interactiveSeq">
                <p:stCondLst>
                  <p:cond evt="onClick" delay="0">
                    <p:tgtEl>
                      <p:spTgt spid="4"/>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withEffect">
                                  <p:stCondLst>
                                    <p:cond delay="0"/>
                                  </p:stCondLst>
                                  <p:childTnLst>
                                    <p:cmd type="call" cmd="togglePause">
                                      <p:cBhvr>
                                        <p:cTn id="36"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8"/>
          <p:cNvSpPr txBox="1"/>
          <p:nvPr/>
        </p:nvSpPr>
        <p:spPr>
          <a:xfrm>
            <a:off x="493725" y="179200"/>
            <a:ext cx="7995300" cy="44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chemeClr val="dk2"/>
                </a:solidFill>
              </a:rPr>
              <a:t>Background: Post-Training</a:t>
            </a:r>
            <a:endParaRPr sz="2400" b="1">
              <a:solidFill>
                <a:schemeClr val="dk2"/>
              </a:solidFill>
            </a:endParaRPr>
          </a:p>
        </p:txBody>
      </p:sp>
      <p:sp>
        <p:nvSpPr>
          <p:cNvPr id="92" name="Google Shape;92;p18"/>
          <p:cNvSpPr txBox="1"/>
          <p:nvPr/>
        </p:nvSpPr>
        <p:spPr>
          <a:xfrm>
            <a:off x="493725" y="722000"/>
            <a:ext cx="8503200" cy="2802900"/>
          </a:xfrm>
          <a:prstGeom prst="rect">
            <a:avLst/>
          </a:prstGeom>
          <a:noFill/>
          <a:ln>
            <a:noFill/>
          </a:ln>
        </p:spPr>
        <p:txBody>
          <a:bodyPr spcFirstLastPara="1" wrap="square" lIns="91425" tIns="91425" rIns="91425" bIns="91425" anchor="t" anchorCtr="0">
            <a:noAutofit/>
          </a:bodyPr>
          <a:lstStyle/>
          <a:p>
            <a:pPr marL="114300" lvl="0" algn="l" rtl="0">
              <a:lnSpc>
                <a:spcPct val="150000"/>
              </a:lnSpc>
              <a:spcBef>
                <a:spcPts val="0"/>
              </a:spcBef>
              <a:spcAft>
                <a:spcPts val="0"/>
              </a:spcAft>
              <a:buClr>
                <a:schemeClr val="dk2"/>
              </a:buClr>
              <a:buSzPts val="1800"/>
            </a:pPr>
            <a:r>
              <a:rPr lang="en" sz="1800" b="1" dirty="0">
                <a:solidFill>
                  <a:schemeClr val="dk2"/>
                </a:solidFill>
              </a:rPr>
              <a:t>How</a:t>
            </a:r>
            <a:r>
              <a:rPr lang="en" sz="1800" dirty="0">
                <a:solidFill>
                  <a:schemeClr val="dk2"/>
                </a:solidFill>
              </a:rPr>
              <a:t>?</a:t>
            </a:r>
          </a:p>
          <a:p>
            <a:pPr marL="400050" lvl="0" indent="-285750" algn="l" rtl="0">
              <a:lnSpc>
                <a:spcPct val="150000"/>
              </a:lnSpc>
              <a:spcBef>
                <a:spcPts val="0"/>
              </a:spcBef>
              <a:spcAft>
                <a:spcPts val="0"/>
              </a:spcAft>
              <a:buClr>
                <a:schemeClr val="dk2"/>
              </a:buClr>
              <a:buSzPts val="1800"/>
              <a:buFont typeface="Arial" panose="020B0604020202020204" pitchFamily="34" charset="0"/>
              <a:buChar char="•"/>
            </a:pPr>
            <a:r>
              <a:rPr lang="en" sz="1800" dirty="0">
                <a:solidFill>
                  <a:schemeClr val="dk2"/>
                </a:solidFill>
              </a:rPr>
              <a:t>Reinforcement Learning (RL)</a:t>
            </a:r>
            <a:endParaRPr lang="en-CA" sz="1800" dirty="0">
              <a:solidFill>
                <a:schemeClr val="dk2"/>
              </a:solidFill>
            </a:endParaRPr>
          </a:p>
          <a:p>
            <a:pPr marL="714375" lvl="1" indent="-357188">
              <a:lnSpc>
                <a:spcPct val="150000"/>
              </a:lnSpc>
              <a:buClr>
                <a:schemeClr val="dk2"/>
              </a:buClr>
              <a:buSzPts val="1800"/>
              <a:buFont typeface="Arial" panose="020B0604020202020204" pitchFamily="34" charset="0"/>
              <a:buChar char="•"/>
            </a:pPr>
            <a:r>
              <a:rPr lang="en-CA" sz="1800" dirty="0">
                <a:solidFill>
                  <a:schemeClr val="dk2"/>
                </a:solidFill>
              </a:rPr>
              <a:t>Unstable</a:t>
            </a:r>
          </a:p>
          <a:p>
            <a:pPr marL="714375" lvl="1" indent="-357188">
              <a:lnSpc>
                <a:spcPct val="150000"/>
              </a:lnSpc>
              <a:buClr>
                <a:schemeClr val="dk2"/>
              </a:buClr>
              <a:buSzPts val="1800"/>
              <a:buFont typeface="Arial" panose="020B0604020202020204" pitchFamily="34" charset="0"/>
              <a:buChar char="•"/>
            </a:pPr>
            <a:r>
              <a:rPr lang="en-US" sz="1800" dirty="0">
                <a:solidFill>
                  <a:schemeClr val="dk2"/>
                </a:solidFill>
              </a:rPr>
              <a:t>Hard to obtain an </a:t>
            </a:r>
            <a:r>
              <a:rPr lang="en-US" sz="1800" dirty="0">
                <a:solidFill>
                  <a:srgbClr val="FF0000"/>
                </a:solidFill>
              </a:rPr>
              <a:t>accurate reward model</a:t>
            </a:r>
          </a:p>
        </p:txBody>
      </p:sp>
      <p:pic>
        <p:nvPicPr>
          <p:cNvPr id="93" name="Google Shape;93;p18"/>
          <p:cNvPicPr preferRelativeResize="0"/>
          <p:nvPr/>
        </p:nvPicPr>
        <p:blipFill>
          <a:blip r:embed="rId3">
            <a:alphaModFix/>
          </a:blip>
          <a:stretch>
            <a:fillRect/>
          </a:stretch>
        </p:blipFill>
        <p:spPr>
          <a:xfrm>
            <a:off x="5565563" y="2170030"/>
            <a:ext cx="748121" cy="259250"/>
          </a:xfrm>
          <a:prstGeom prst="rect">
            <a:avLst/>
          </a:prstGeom>
          <a:noFill/>
          <a:ln>
            <a:noFill/>
          </a:ln>
        </p:spPr>
      </p:pic>
      <p:pic>
        <p:nvPicPr>
          <p:cNvPr id="94" name="Google Shape;94;p18"/>
          <p:cNvPicPr preferRelativeResize="0"/>
          <p:nvPr/>
        </p:nvPicPr>
        <p:blipFill>
          <a:blip r:embed="rId4">
            <a:alphaModFix/>
          </a:blip>
          <a:stretch>
            <a:fillRect/>
          </a:stretch>
        </p:blipFill>
        <p:spPr>
          <a:xfrm>
            <a:off x="606150" y="3361700"/>
            <a:ext cx="5941650" cy="1217750"/>
          </a:xfrm>
          <a:prstGeom prst="rect">
            <a:avLst/>
          </a:prstGeom>
          <a:noFill/>
          <a:ln>
            <a:noFill/>
          </a:ln>
        </p:spPr>
      </p:pic>
      <p:sp>
        <p:nvSpPr>
          <p:cNvPr id="2" name="灯片编号占位符 1">
            <a:extLst>
              <a:ext uri="{FF2B5EF4-FFF2-40B4-BE49-F238E27FC236}">
                <a16:creationId xmlns:a16="http://schemas.microsoft.com/office/drawing/2014/main" id="{A23CF54D-E912-5CE4-2DE8-F825F7BF073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a:t>
            </a:fld>
            <a:endParaRPr lang="en"/>
          </a:p>
        </p:txBody>
      </p:sp>
      <p:sp>
        <p:nvSpPr>
          <p:cNvPr id="3" name="矩形 2">
            <a:extLst>
              <a:ext uri="{FF2B5EF4-FFF2-40B4-BE49-F238E27FC236}">
                <a16:creationId xmlns:a16="http://schemas.microsoft.com/office/drawing/2014/main" id="{01A3B713-2433-47FE-A1E2-68D8A7B93350}"/>
              </a:ext>
            </a:extLst>
          </p:cNvPr>
          <p:cNvSpPr/>
          <p:nvPr/>
        </p:nvSpPr>
        <p:spPr>
          <a:xfrm flipV="1">
            <a:off x="803081" y="1709530"/>
            <a:ext cx="5838283" cy="8203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0E186283-9BEC-668E-32B0-61AE678F43BA}"/>
            </a:ext>
          </a:extLst>
        </p:cNvPr>
        <p:cNvGrpSpPr/>
        <p:nvPr/>
      </p:nvGrpSpPr>
      <p:grpSpPr>
        <a:xfrm>
          <a:off x="0" y="0"/>
          <a:ext cx="0" cy="0"/>
          <a:chOff x="0" y="0"/>
          <a:chExt cx="0" cy="0"/>
        </a:xfrm>
      </p:grpSpPr>
      <p:sp>
        <p:nvSpPr>
          <p:cNvPr id="91" name="Google Shape;91;p18">
            <a:extLst>
              <a:ext uri="{FF2B5EF4-FFF2-40B4-BE49-F238E27FC236}">
                <a16:creationId xmlns:a16="http://schemas.microsoft.com/office/drawing/2014/main" id="{B1E64BAE-4B10-488C-ABE6-D3BEE9A2F717}"/>
              </a:ext>
            </a:extLst>
          </p:cNvPr>
          <p:cNvSpPr txBox="1"/>
          <p:nvPr/>
        </p:nvSpPr>
        <p:spPr>
          <a:xfrm>
            <a:off x="493725" y="179200"/>
            <a:ext cx="7995300" cy="44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chemeClr val="dk2"/>
                </a:solidFill>
              </a:rPr>
              <a:t>Background: Post-Training</a:t>
            </a:r>
            <a:endParaRPr sz="2400" b="1">
              <a:solidFill>
                <a:schemeClr val="dk2"/>
              </a:solidFill>
            </a:endParaRPr>
          </a:p>
        </p:txBody>
      </p:sp>
      <p:sp>
        <p:nvSpPr>
          <p:cNvPr id="92" name="Google Shape;92;p18">
            <a:extLst>
              <a:ext uri="{FF2B5EF4-FFF2-40B4-BE49-F238E27FC236}">
                <a16:creationId xmlns:a16="http://schemas.microsoft.com/office/drawing/2014/main" id="{0072C79F-49BE-27AE-2FC6-A9E8939BD58E}"/>
              </a:ext>
            </a:extLst>
          </p:cNvPr>
          <p:cNvSpPr txBox="1"/>
          <p:nvPr/>
        </p:nvSpPr>
        <p:spPr>
          <a:xfrm>
            <a:off x="493725" y="722000"/>
            <a:ext cx="8503200" cy="2802900"/>
          </a:xfrm>
          <a:prstGeom prst="rect">
            <a:avLst/>
          </a:prstGeom>
          <a:noFill/>
          <a:ln>
            <a:noFill/>
          </a:ln>
        </p:spPr>
        <p:txBody>
          <a:bodyPr spcFirstLastPara="1" wrap="square" lIns="91425" tIns="91425" rIns="91425" bIns="91425" anchor="t" anchorCtr="0">
            <a:noAutofit/>
          </a:bodyPr>
          <a:lstStyle/>
          <a:p>
            <a:pPr marL="114300" lvl="0" algn="l" rtl="0">
              <a:lnSpc>
                <a:spcPct val="150000"/>
              </a:lnSpc>
              <a:spcBef>
                <a:spcPts val="0"/>
              </a:spcBef>
              <a:spcAft>
                <a:spcPts val="0"/>
              </a:spcAft>
              <a:buClr>
                <a:schemeClr val="dk2"/>
              </a:buClr>
              <a:buSzPts val="1800"/>
            </a:pPr>
            <a:r>
              <a:rPr lang="en" sz="1800" b="1" dirty="0">
                <a:solidFill>
                  <a:schemeClr val="dk2"/>
                </a:solidFill>
              </a:rPr>
              <a:t>How</a:t>
            </a:r>
            <a:r>
              <a:rPr lang="en" sz="1800" dirty="0">
                <a:solidFill>
                  <a:schemeClr val="dk2"/>
                </a:solidFill>
              </a:rPr>
              <a:t>?</a:t>
            </a:r>
          </a:p>
          <a:p>
            <a:pPr marL="400050" lvl="0" indent="-285750" algn="l" rtl="0">
              <a:lnSpc>
                <a:spcPct val="150000"/>
              </a:lnSpc>
              <a:spcBef>
                <a:spcPts val="0"/>
              </a:spcBef>
              <a:spcAft>
                <a:spcPts val="0"/>
              </a:spcAft>
              <a:buClr>
                <a:schemeClr val="dk2"/>
              </a:buClr>
              <a:buSzPts val="1800"/>
              <a:buFont typeface="Arial" panose="020B0604020202020204" pitchFamily="34" charset="0"/>
              <a:buChar char="•"/>
            </a:pPr>
            <a:r>
              <a:rPr lang="en" sz="1800" dirty="0">
                <a:solidFill>
                  <a:schemeClr val="dk2"/>
                </a:solidFill>
              </a:rPr>
              <a:t>Reinforcement Learning (RL)</a:t>
            </a:r>
          </a:p>
          <a:p>
            <a:pPr marL="400050" lvl="0" indent="-285750" algn="l" rtl="0">
              <a:lnSpc>
                <a:spcPct val="150000"/>
              </a:lnSpc>
              <a:spcBef>
                <a:spcPts val="0"/>
              </a:spcBef>
              <a:spcAft>
                <a:spcPts val="0"/>
              </a:spcAft>
              <a:buClr>
                <a:schemeClr val="dk2"/>
              </a:buClr>
              <a:buSzPts val="1800"/>
              <a:buFont typeface="Arial" panose="020B0604020202020204" pitchFamily="34" charset="0"/>
              <a:buChar char="•"/>
            </a:pPr>
            <a:r>
              <a:rPr lang="en-CA" sz="1800" b="1" dirty="0">
                <a:solidFill>
                  <a:schemeClr val="dk2"/>
                </a:solidFill>
              </a:rPr>
              <a:t>Direct Preference Optimization</a:t>
            </a:r>
            <a:r>
              <a:rPr lang="en-CA" sz="1800" dirty="0">
                <a:solidFill>
                  <a:schemeClr val="dk2"/>
                </a:solidFill>
              </a:rPr>
              <a:t> (</a:t>
            </a:r>
            <a:r>
              <a:rPr lang="en-CA" sz="1800" dirty="0">
                <a:solidFill>
                  <a:srgbClr val="FF0000"/>
                </a:solidFill>
              </a:rPr>
              <a:t>DPO</a:t>
            </a:r>
            <a:r>
              <a:rPr lang="en-CA" sz="1800" dirty="0">
                <a:solidFill>
                  <a:schemeClr val="dk2"/>
                </a:solidFill>
              </a:rPr>
              <a:t>)</a:t>
            </a:r>
          </a:p>
          <a:p>
            <a:pPr marL="714375" lvl="1" indent="-357188">
              <a:lnSpc>
                <a:spcPct val="150000"/>
              </a:lnSpc>
              <a:buClr>
                <a:schemeClr val="dk2"/>
              </a:buClr>
              <a:buSzPts val="1800"/>
              <a:buFont typeface="Arial" panose="020B0604020202020204" pitchFamily="34" charset="0"/>
              <a:buChar char="•"/>
            </a:pPr>
            <a:r>
              <a:rPr lang="en-CA" sz="1800" dirty="0">
                <a:solidFill>
                  <a:schemeClr val="dk2"/>
                </a:solidFill>
              </a:rPr>
              <a:t>Only need preference pairs:</a:t>
            </a:r>
          </a:p>
        </p:txBody>
      </p:sp>
      <p:sp>
        <p:nvSpPr>
          <p:cNvPr id="2" name="灯片编号占位符 1">
            <a:extLst>
              <a:ext uri="{FF2B5EF4-FFF2-40B4-BE49-F238E27FC236}">
                <a16:creationId xmlns:a16="http://schemas.microsoft.com/office/drawing/2014/main" id="{A6AEAF90-E426-1F41-B76C-B2CED86CD4E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a:p>
        </p:txBody>
      </p:sp>
      <p:sp>
        <p:nvSpPr>
          <p:cNvPr id="3" name="Google Shape;108;p20">
            <a:extLst>
              <a:ext uri="{FF2B5EF4-FFF2-40B4-BE49-F238E27FC236}">
                <a16:creationId xmlns:a16="http://schemas.microsoft.com/office/drawing/2014/main" id="{DC73EC06-3565-A4B3-C3DE-79866BDAF34C}"/>
              </a:ext>
            </a:extLst>
          </p:cNvPr>
          <p:cNvSpPr txBox="1"/>
          <p:nvPr/>
        </p:nvSpPr>
        <p:spPr>
          <a:xfrm>
            <a:off x="493725" y="4620950"/>
            <a:ext cx="5305500" cy="343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a:solidFill>
                  <a:srgbClr val="595959"/>
                </a:solidFill>
              </a:rPr>
              <a:t>[1] DPO: https://arxiv.org/abs/2305.18290</a:t>
            </a:r>
            <a:endParaRPr sz="1000">
              <a:solidFill>
                <a:srgbClr val="595959"/>
              </a:solidFill>
            </a:endParaRPr>
          </a:p>
          <a:p>
            <a:pPr marL="0" lvl="0" indent="0" algn="l" rtl="0">
              <a:lnSpc>
                <a:spcPct val="115000"/>
              </a:lnSpc>
              <a:spcBef>
                <a:spcPts val="0"/>
              </a:spcBef>
              <a:spcAft>
                <a:spcPts val="0"/>
              </a:spcAft>
              <a:buNone/>
            </a:pPr>
            <a:r>
              <a:rPr lang="en" sz="1000">
                <a:solidFill>
                  <a:srgbClr val="595959"/>
                </a:solidFill>
              </a:rPr>
              <a:t>[2] Pick-a-Pic: https://arxiv.org/abs/2305.01569</a:t>
            </a:r>
            <a:endParaRPr sz="1000">
              <a:solidFill>
                <a:srgbClr val="595959"/>
              </a:solidFill>
            </a:endParaRPr>
          </a:p>
        </p:txBody>
      </p:sp>
      <p:grpSp>
        <p:nvGrpSpPr>
          <p:cNvPr id="4" name="Google Shape;109;p20">
            <a:extLst>
              <a:ext uri="{FF2B5EF4-FFF2-40B4-BE49-F238E27FC236}">
                <a16:creationId xmlns:a16="http://schemas.microsoft.com/office/drawing/2014/main" id="{2DE06E1F-A537-7616-BE32-1FF97BB21D54}"/>
              </a:ext>
            </a:extLst>
          </p:cNvPr>
          <p:cNvGrpSpPr/>
          <p:nvPr/>
        </p:nvGrpSpPr>
        <p:grpSpPr>
          <a:xfrm>
            <a:off x="4461175" y="1935550"/>
            <a:ext cx="3975199" cy="2952704"/>
            <a:chOff x="4461175" y="2011750"/>
            <a:chExt cx="3975199" cy="2952704"/>
          </a:xfrm>
        </p:grpSpPr>
        <p:pic>
          <p:nvPicPr>
            <p:cNvPr id="5" name="Google Shape;110;p20">
              <a:extLst>
                <a:ext uri="{FF2B5EF4-FFF2-40B4-BE49-F238E27FC236}">
                  <a16:creationId xmlns:a16="http://schemas.microsoft.com/office/drawing/2014/main" id="{FA2614DC-AC4A-892B-FB0B-9470AA006213}"/>
                </a:ext>
              </a:extLst>
            </p:cNvPr>
            <p:cNvPicPr preferRelativeResize="0"/>
            <p:nvPr/>
          </p:nvPicPr>
          <p:blipFill rotWithShape="1">
            <a:blip r:embed="rId3">
              <a:alphaModFix/>
            </a:blip>
            <a:srcRect r="50685"/>
            <a:stretch/>
          </p:blipFill>
          <p:spPr>
            <a:xfrm>
              <a:off x="6581125" y="2438400"/>
              <a:ext cx="1855250" cy="1814850"/>
            </a:xfrm>
            <a:prstGeom prst="rect">
              <a:avLst/>
            </a:prstGeom>
            <a:noFill/>
            <a:ln>
              <a:noFill/>
            </a:ln>
          </p:spPr>
        </p:pic>
        <p:pic>
          <p:nvPicPr>
            <p:cNvPr id="6" name="Google Shape;111;p20">
              <a:extLst>
                <a:ext uri="{FF2B5EF4-FFF2-40B4-BE49-F238E27FC236}">
                  <a16:creationId xmlns:a16="http://schemas.microsoft.com/office/drawing/2014/main" id="{8F06FB2B-4D6A-C1D0-199C-3BF19451BF96}"/>
                </a:ext>
              </a:extLst>
            </p:cNvPr>
            <p:cNvPicPr preferRelativeResize="0"/>
            <p:nvPr/>
          </p:nvPicPr>
          <p:blipFill>
            <a:blip r:embed="rId4">
              <a:alphaModFix/>
            </a:blip>
            <a:stretch>
              <a:fillRect/>
            </a:stretch>
          </p:blipFill>
          <p:spPr>
            <a:xfrm>
              <a:off x="7171022" y="4289006"/>
              <a:ext cx="675444" cy="675448"/>
            </a:xfrm>
            <a:prstGeom prst="rect">
              <a:avLst/>
            </a:prstGeom>
            <a:noFill/>
            <a:ln>
              <a:noFill/>
            </a:ln>
          </p:spPr>
        </p:pic>
        <p:pic>
          <p:nvPicPr>
            <p:cNvPr id="7" name="Google Shape;112;p20">
              <a:extLst>
                <a:ext uri="{FF2B5EF4-FFF2-40B4-BE49-F238E27FC236}">
                  <a16:creationId xmlns:a16="http://schemas.microsoft.com/office/drawing/2014/main" id="{9D28CEE2-4660-BF1A-B92D-4DB0C1921C92}"/>
                </a:ext>
              </a:extLst>
            </p:cNvPr>
            <p:cNvPicPr preferRelativeResize="0"/>
            <p:nvPr/>
          </p:nvPicPr>
          <p:blipFill rotWithShape="1">
            <a:blip r:embed="rId5">
              <a:alphaModFix/>
            </a:blip>
            <a:srcRect l="50685"/>
            <a:stretch/>
          </p:blipFill>
          <p:spPr>
            <a:xfrm>
              <a:off x="4461175" y="2438400"/>
              <a:ext cx="1855250" cy="1814850"/>
            </a:xfrm>
            <a:prstGeom prst="rect">
              <a:avLst/>
            </a:prstGeom>
            <a:noFill/>
            <a:ln>
              <a:noFill/>
            </a:ln>
          </p:spPr>
        </p:pic>
        <p:pic>
          <p:nvPicPr>
            <p:cNvPr id="8" name="Google Shape;113;p20">
              <a:extLst>
                <a:ext uri="{FF2B5EF4-FFF2-40B4-BE49-F238E27FC236}">
                  <a16:creationId xmlns:a16="http://schemas.microsoft.com/office/drawing/2014/main" id="{3FFE5B44-3EE3-C97E-34B1-3BC7040EC085}"/>
                </a:ext>
              </a:extLst>
            </p:cNvPr>
            <p:cNvPicPr preferRelativeResize="0"/>
            <p:nvPr/>
          </p:nvPicPr>
          <p:blipFill>
            <a:blip r:embed="rId6">
              <a:alphaModFix/>
            </a:blip>
            <a:stretch>
              <a:fillRect/>
            </a:stretch>
          </p:blipFill>
          <p:spPr>
            <a:xfrm>
              <a:off x="5051078" y="4289004"/>
              <a:ext cx="675444" cy="675448"/>
            </a:xfrm>
            <a:prstGeom prst="rect">
              <a:avLst/>
            </a:prstGeom>
            <a:noFill/>
            <a:ln>
              <a:noFill/>
            </a:ln>
          </p:spPr>
        </p:pic>
        <p:sp>
          <p:nvSpPr>
            <p:cNvPr id="9" name="Google Shape;114;p20">
              <a:extLst>
                <a:ext uri="{FF2B5EF4-FFF2-40B4-BE49-F238E27FC236}">
                  <a16:creationId xmlns:a16="http://schemas.microsoft.com/office/drawing/2014/main" id="{47645E31-4EEE-2548-F862-17611814C488}"/>
                </a:ext>
              </a:extLst>
            </p:cNvPr>
            <p:cNvSpPr txBox="1"/>
            <p:nvPr/>
          </p:nvSpPr>
          <p:spPr>
            <a:xfrm>
              <a:off x="5051075" y="2011750"/>
              <a:ext cx="2744100" cy="390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dirty="0">
                  <a:solidFill>
                    <a:schemeClr val="dk2"/>
                  </a:solidFill>
                </a:rPr>
                <a:t>Prompt: “</a:t>
              </a:r>
              <a:r>
                <a:rPr lang="en" sz="1800" i="1" dirty="0">
                  <a:solidFill>
                    <a:schemeClr val="dk2"/>
                  </a:solidFill>
                </a:rPr>
                <a:t>a wise old man</a:t>
              </a:r>
              <a:r>
                <a:rPr lang="en" sz="1800" dirty="0">
                  <a:solidFill>
                    <a:schemeClr val="dk2"/>
                  </a:solidFill>
                </a:rPr>
                <a:t>”</a:t>
              </a:r>
              <a:endParaRPr sz="1800" dirty="0">
                <a:solidFill>
                  <a:schemeClr val="dk2"/>
                </a:solidFill>
              </a:endParaRPr>
            </a:p>
          </p:txBody>
        </p:sp>
      </p:grpSp>
    </p:spTree>
    <p:extLst>
      <p:ext uri="{BB962C8B-B14F-4D97-AF65-F5344CB8AC3E}">
        <p14:creationId xmlns:p14="http://schemas.microsoft.com/office/powerpoint/2010/main" val="3509020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1"/>
          <p:cNvSpPr txBox="1"/>
          <p:nvPr/>
        </p:nvSpPr>
        <p:spPr>
          <a:xfrm>
            <a:off x="493725" y="179200"/>
            <a:ext cx="7995300" cy="44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chemeClr val="dk2"/>
                </a:solidFill>
              </a:rPr>
              <a:t>Background: DPO for Diffusion Model</a:t>
            </a:r>
            <a:endParaRPr sz="2400" b="1">
              <a:solidFill>
                <a:schemeClr val="dk2"/>
              </a:solidFill>
            </a:endParaRPr>
          </a:p>
        </p:txBody>
      </p:sp>
      <p:sp>
        <p:nvSpPr>
          <p:cNvPr id="120" name="Google Shape;120;p21"/>
          <p:cNvSpPr txBox="1"/>
          <p:nvPr/>
        </p:nvSpPr>
        <p:spPr>
          <a:xfrm>
            <a:off x="493725" y="722000"/>
            <a:ext cx="8503200" cy="801900"/>
          </a:xfrm>
          <a:prstGeom prst="rect">
            <a:avLst/>
          </a:prstGeom>
          <a:noFill/>
          <a:ln>
            <a:noFill/>
          </a:ln>
        </p:spPr>
        <p:txBody>
          <a:bodyPr spcFirstLastPara="1" wrap="square" lIns="91425" tIns="91425" rIns="91425" bIns="91425" anchor="t" anchorCtr="0">
            <a:noAutofit/>
          </a:bodyPr>
          <a:lstStyle/>
          <a:p>
            <a:pPr marL="114300" lvl="0" algn="l" rtl="0">
              <a:lnSpc>
                <a:spcPct val="150000"/>
              </a:lnSpc>
              <a:spcBef>
                <a:spcPts val="0"/>
              </a:spcBef>
              <a:spcAft>
                <a:spcPts val="0"/>
              </a:spcAft>
              <a:buClr>
                <a:schemeClr val="dk2"/>
              </a:buClr>
              <a:buSzPts val="1800"/>
            </a:pPr>
            <a:r>
              <a:rPr lang="en" sz="1800" b="1" dirty="0">
                <a:solidFill>
                  <a:schemeClr val="dk2"/>
                </a:solidFill>
              </a:rPr>
              <a:t>DPO</a:t>
            </a:r>
            <a:r>
              <a:rPr lang="en" sz="1800" dirty="0">
                <a:solidFill>
                  <a:schemeClr val="dk2"/>
                </a:solidFill>
              </a:rPr>
              <a:t>: </a:t>
            </a:r>
            <a:r>
              <a:rPr lang="en" sz="1800" dirty="0">
                <a:solidFill>
                  <a:srgbClr val="FF0000"/>
                </a:solidFill>
              </a:rPr>
              <a:t>push up</a:t>
            </a:r>
            <a:r>
              <a:rPr lang="en" sz="1800" dirty="0">
                <a:solidFill>
                  <a:schemeClr val="dk2"/>
                </a:solidFill>
              </a:rPr>
              <a:t> the likelihood of </a:t>
            </a:r>
            <a:r>
              <a:rPr lang="en" sz="1800" dirty="0">
                <a:solidFill>
                  <a:srgbClr val="FF0000"/>
                </a:solidFill>
              </a:rPr>
              <a:t>winning</a:t>
            </a:r>
            <a:r>
              <a:rPr lang="en" sz="1800" dirty="0">
                <a:solidFill>
                  <a:schemeClr val="dk2"/>
                </a:solidFill>
              </a:rPr>
              <a:t> data</a:t>
            </a:r>
            <a:endParaRPr sz="1800" dirty="0">
              <a:solidFill>
                <a:schemeClr val="dk2"/>
              </a:solidFill>
            </a:endParaRPr>
          </a:p>
        </p:txBody>
      </p:sp>
      <p:sp>
        <p:nvSpPr>
          <p:cNvPr id="121" name="Google Shape;121;p21"/>
          <p:cNvSpPr txBox="1"/>
          <p:nvPr/>
        </p:nvSpPr>
        <p:spPr>
          <a:xfrm>
            <a:off x="493725" y="4781150"/>
            <a:ext cx="5305500" cy="343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a:solidFill>
                  <a:srgbClr val="595959"/>
                </a:solidFill>
              </a:rPr>
              <a:t>[1] Diffusion-DPO: https://arxiv.org/pdf/2311.12908</a:t>
            </a:r>
            <a:endParaRPr sz="1000">
              <a:solidFill>
                <a:srgbClr val="595959"/>
              </a:solidFill>
            </a:endParaRPr>
          </a:p>
        </p:txBody>
      </p:sp>
      <p:sp>
        <p:nvSpPr>
          <p:cNvPr id="2" name="灯片编号占位符 1">
            <a:extLst>
              <a:ext uri="{FF2B5EF4-FFF2-40B4-BE49-F238E27FC236}">
                <a16:creationId xmlns:a16="http://schemas.microsoft.com/office/drawing/2014/main" id="{4A4A479D-F175-4945-9CE7-46153A21F2C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a:p>
        </p:txBody>
      </p:sp>
      <p:grpSp>
        <p:nvGrpSpPr>
          <p:cNvPr id="3" name="Google Shape;154;p23">
            <a:extLst>
              <a:ext uri="{FF2B5EF4-FFF2-40B4-BE49-F238E27FC236}">
                <a16:creationId xmlns:a16="http://schemas.microsoft.com/office/drawing/2014/main" id="{3FF03A77-94F0-6A4D-23EE-3CF14CF8DA12}"/>
              </a:ext>
            </a:extLst>
          </p:cNvPr>
          <p:cNvGrpSpPr/>
          <p:nvPr/>
        </p:nvGrpSpPr>
        <p:grpSpPr>
          <a:xfrm>
            <a:off x="1091050" y="1961230"/>
            <a:ext cx="2884625" cy="2526052"/>
            <a:chOff x="2424550" y="2059150"/>
            <a:chExt cx="2884625" cy="2526052"/>
          </a:xfrm>
        </p:grpSpPr>
        <p:pic>
          <p:nvPicPr>
            <p:cNvPr id="4" name="Google Shape;155;p23">
              <a:extLst>
                <a:ext uri="{FF2B5EF4-FFF2-40B4-BE49-F238E27FC236}">
                  <a16:creationId xmlns:a16="http://schemas.microsoft.com/office/drawing/2014/main" id="{CDAAC436-F073-A48D-DE32-81D69E7498BF}"/>
                </a:ext>
              </a:extLst>
            </p:cNvPr>
            <p:cNvPicPr preferRelativeResize="0"/>
            <p:nvPr/>
          </p:nvPicPr>
          <p:blipFill rotWithShape="1">
            <a:blip r:embed="rId3">
              <a:alphaModFix/>
            </a:blip>
            <a:srcRect l="50685"/>
            <a:stretch/>
          </p:blipFill>
          <p:spPr>
            <a:xfrm>
              <a:off x="3071050" y="2059150"/>
              <a:ext cx="1855250" cy="1814850"/>
            </a:xfrm>
            <a:prstGeom prst="rect">
              <a:avLst/>
            </a:prstGeom>
            <a:noFill/>
            <a:ln>
              <a:noFill/>
            </a:ln>
          </p:spPr>
        </p:pic>
        <p:pic>
          <p:nvPicPr>
            <p:cNvPr id="5" name="Google Shape;156;p23">
              <a:extLst>
                <a:ext uri="{FF2B5EF4-FFF2-40B4-BE49-F238E27FC236}">
                  <a16:creationId xmlns:a16="http://schemas.microsoft.com/office/drawing/2014/main" id="{AAD8B5A5-29A6-97DD-81D6-EA7A818F5456}"/>
                </a:ext>
              </a:extLst>
            </p:cNvPr>
            <p:cNvPicPr preferRelativeResize="0"/>
            <p:nvPr/>
          </p:nvPicPr>
          <p:blipFill>
            <a:blip r:embed="rId4">
              <a:alphaModFix/>
            </a:blip>
            <a:stretch>
              <a:fillRect/>
            </a:stretch>
          </p:blipFill>
          <p:spPr>
            <a:xfrm>
              <a:off x="3660953" y="3909754"/>
              <a:ext cx="675444" cy="675448"/>
            </a:xfrm>
            <a:prstGeom prst="rect">
              <a:avLst/>
            </a:prstGeom>
            <a:noFill/>
            <a:ln>
              <a:noFill/>
            </a:ln>
          </p:spPr>
        </p:pic>
        <p:pic>
          <p:nvPicPr>
            <p:cNvPr id="6" name="Google Shape;157;p23">
              <a:extLst>
                <a:ext uri="{FF2B5EF4-FFF2-40B4-BE49-F238E27FC236}">
                  <a16:creationId xmlns:a16="http://schemas.microsoft.com/office/drawing/2014/main" id="{B4508203-5BAE-560E-920C-42B80798C72E}"/>
                </a:ext>
              </a:extLst>
            </p:cNvPr>
            <p:cNvPicPr preferRelativeResize="0"/>
            <p:nvPr/>
          </p:nvPicPr>
          <p:blipFill rotWithShape="1">
            <a:blip r:embed="rId5">
              <a:alphaModFix/>
            </a:blip>
            <a:srcRect l="1575" r="61863"/>
            <a:stretch/>
          </p:blipFill>
          <p:spPr>
            <a:xfrm>
              <a:off x="2628050" y="2854675"/>
              <a:ext cx="393525" cy="352425"/>
            </a:xfrm>
            <a:prstGeom prst="rect">
              <a:avLst/>
            </a:prstGeom>
            <a:noFill/>
            <a:ln>
              <a:noFill/>
            </a:ln>
          </p:spPr>
        </p:pic>
        <p:pic>
          <p:nvPicPr>
            <p:cNvPr id="7" name="Google Shape;158;p23">
              <a:extLst>
                <a:ext uri="{FF2B5EF4-FFF2-40B4-BE49-F238E27FC236}">
                  <a16:creationId xmlns:a16="http://schemas.microsoft.com/office/drawing/2014/main" id="{B2687986-575A-6721-D033-0939650EFFE3}"/>
                </a:ext>
              </a:extLst>
            </p:cNvPr>
            <p:cNvPicPr preferRelativeResize="0"/>
            <p:nvPr/>
          </p:nvPicPr>
          <p:blipFill rotWithShape="1">
            <a:blip r:embed="rId5">
              <a:alphaModFix/>
            </a:blip>
            <a:srcRect l="69024"/>
            <a:stretch/>
          </p:blipFill>
          <p:spPr>
            <a:xfrm>
              <a:off x="4975775" y="2854675"/>
              <a:ext cx="333400" cy="352425"/>
            </a:xfrm>
            <a:prstGeom prst="rect">
              <a:avLst/>
            </a:prstGeom>
            <a:noFill/>
            <a:ln>
              <a:noFill/>
            </a:ln>
          </p:spPr>
        </p:pic>
        <p:cxnSp>
          <p:nvCxnSpPr>
            <p:cNvPr id="8" name="Google Shape;159;p23">
              <a:extLst>
                <a:ext uri="{FF2B5EF4-FFF2-40B4-BE49-F238E27FC236}">
                  <a16:creationId xmlns:a16="http://schemas.microsoft.com/office/drawing/2014/main" id="{0C70BDCB-34FF-C1AD-9F75-572DB1D38632}"/>
                </a:ext>
              </a:extLst>
            </p:cNvPr>
            <p:cNvCxnSpPr/>
            <p:nvPr/>
          </p:nvCxnSpPr>
          <p:spPr>
            <a:xfrm rot="10800000">
              <a:off x="2424550" y="2753675"/>
              <a:ext cx="0" cy="614700"/>
            </a:xfrm>
            <a:prstGeom prst="straightConnector1">
              <a:avLst/>
            </a:prstGeom>
            <a:noFill/>
            <a:ln w="38100" cap="flat" cmpd="sng">
              <a:solidFill>
                <a:srgbClr val="FF0000"/>
              </a:solidFill>
              <a:prstDash val="solid"/>
              <a:round/>
              <a:headEnd type="none" w="med" len="med"/>
              <a:tailEnd type="triangle" w="med" len="med"/>
            </a:ln>
          </p:spPr>
        </p:cxn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2"/>
          <p:cNvSpPr txBox="1"/>
          <p:nvPr/>
        </p:nvSpPr>
        <p:spPr>
          <a:xfrm>
            <a:off x="493725" y="179200"/>
            <a:ext cx="7995300" cy="44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chemeClr val="dk2"/>
                </a:solidFill>
              </a:rPr>
              <a:t>Background: DPO for Diffusion Model</a:t>
            </a:r>
            <a:endParaRPr sz="2400" b="1">
              <a:solidFill>
                <a:schemeClr val="dk2"/>
              </a:solidFill>
            </a:endParaRPr>
          </a:p>
        </p:txBody>
      </p:sp>
      <p:sp>
        <p:nvSpPr>
          <p:cNvPr id="133" name="Google Shape;133;p22"/>
          <p:cNvSpPr txBox="1"/>
          <p:nvPr/>
        </p:nvSpPr>
        <p:spPr>
          <a:xfrm>
            <a:off x="493725" y="722000"/>
            <a:ext cx="8503200" cy="801900"/>
          </a:xfrm>
          <a:prstGeom prst="rect">
            <a:avLst/>
          </a:prstGeom>
          <a:noFill/>
          <a:ln>
            <a:noFill/>
          </a:ln>
        </p:spPr>
        <p:txBody>
          <a:bodyPr spcFirstLastPara="1" wrap="square" lIns="91425" tIns="91425" rIns="91425" bIns="91425" anchor="t" anchorCtr="0">
            <a:noAutofit/>
          </a:bodyPr>
          <a:lstStyle/>
          <a:p>
            <a:pPr marL="114300" lvl="0" algn="l" rtl="0">
              <a:lnSpc>
                <a:spcPct val="150000"/>
              </a:lnSpc>
              <a:spcBef>
                <a:spcPts val="0"/>
              </a:spcBef>
              <a:spcAft>
                <a:spcPts val="0"/>
              </a:spcAft>
              <a:buClr>
                <a:schemeClr val="dk2"/>
              </a:buClr>
              <a:buSzPts val="1800"/>
            </a:pPr>
            <a:r>
              <a:rPr lang="en" sz="1800" b="1" dirty="0">
                <a:solidFill>
                  <a:schemeClr val="dk2"/>
                </a:solidFill>
              </a:rPr>
              <a:t>DPO</a:t>
            </a:r>
            <a:r>
              <a:rPr lang="en" sz="1800" dirty="0">
                <a:solidFill>
                  <a:schemeClr val="dk2"/>
                </a:solidFill>
              </a:rPr>
              <a:t>: </a:t>
            </a:r>
            <a:r>
              <a:rPr lang="en" sz="1800" dirty="0">
                <a:solidFill>
                  <a:srgbClr val="FF0000"/>
                </a:solidFill>
              </a:rPr>
              <a:t>push up</a:t>
            </a:r>
            <a:r>
              <a:rPr lang="en" sz="1800" dirty="0">
                <a:solidFill>
                  <a:schemeClr val="dk2"/>
                </a:solidFill>
              </a:rPr>
              <a:t> the likelihood of </a:t>
            </a:r>
            <a:r>
              <a:rPr lang="en" sz="1800" dirty="0">
                <a:solidFill>
                  <a:srgbClr val="FF0000"/>
                </a:solidFill>
              </a:rPr>
              <a:t>winning</a:t>
            </a:r>
            <a:r>
              <a:rPr lang="en" sz="1800" dirty="0">
                <a:solidFill>
                  <a:schemeClr val="dk2"/>
                </a:solidFill>
              </a:rPr>
              <a:t> data, and </a:t>
            </a:r>
            <a:r>
              <a:rPr lang="en" sz="1800" dirty="0">
                <a:solidFill>
                  <a:srgbClr val="0000FF"/>
                </a:solidFill>
              </a:rPr>
              <a:t>push down</a:t>
            </a:r>
            <a:r>
              <a:rPr lang="en" sz="1800" dirty="0">
                <a:solidFill>
                  <a:schemeClr val="dk2"/>
                </a:solidFill>
              </a:rPr>
              <a:t> </a:t>
            </a:r>
            <a:r>
              <a:rPr lang="en" sz="1800" dirty="0">
                <a:solidFill>
                  <a:srgbClr val="0000FF"/>
                </a:solidFill>
              </a:rPr>
              <a:t>losing</a:t>
            </a:r>
            <a:r>
              <a:rPr lang="en" sz="1800" dirty="0">
                <a:solidFill>
                  <a:schemeClr val="dk2"/>
                </a:solidFill>
              </a:rPr>
              <a:t> data</a:t>
            </a:r>
            <a:endParaRPr sz="1800" dirty="0">
              <a:solidFill>
                <a:schemeClr val="dk2"/>
              </a:solidFill>
            </a:endParaRPr>
          </a:p>
        </p:txBody>
      </p:sp>
      <p:sp>
        <p:nvSpPr>
          <p:cNvPr id="134" name="Google Shape;134;p22"/>
          <p:cNvSpPr txBox="1"/>
          <p:nvPr/>
        </p:nvSpPr>
        <p:spPr>
          <a:xfrm>
            <a:off x="493725" y="4781150"/>
            <a:ext cx="5305500" cy="343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a:solidFill>
                  <a:srgbClr val="595959"/>
                </a:solidFill>
              </a:rPr>
              <a:t>[1] Diffusion-DPO: https://arxiv.org/pdf/2311.12908</a:t>
            </a:r>
            <a:endParaRPr sz="1000">
              <a:solidFill>
                <a:srgbClr val="595959"/>
              </a:solidFill>
            </a:endParaRPr>
          </a:p>
        </p:txBody>
      </p:sp>
      <p:sp>
        <p:nvSpPr>
          <p:cNvPr id="2" name="灯片编号占位符 1">
            <a:extLst>
              <a:ext uri="{FF2B5EF4-FFF2-40B4-BE49-F238E27FC236}">
                <a16:creationId xmlns:a16="http://schemas.microsoft.com/office/drawing/2014/main" id="{747D55D6-D096-7005-B38D-0FCD7173329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grpSp>
        <p:nvGrpSpPr>
          <p:cNvPr id="3" name="Google Shape;154;p23">
            <a:extLst>
              <a:ext uri="{FF2B5EF4-FFF2-40B4-BE49-F238E27FC236}">
                <a16:creationId xmlns:a16="http://schemas.microsoft.com/office/drawing/2014/main" id="{2900414A-D045-CE2B-50FA-5ABE13A140C4}"/>
              </a:ext>
            </a:extLst>
          </p:cNvPr>
          <p:cNvGrpSpPr/>
          <p:nvPr/>
        </p:nvGrpSpPr>
        <p:grpSpPr>
          <a:xfrm>
            <a:off x="1091050" y="1961230"/>
            <a:ext cx="2884625" cy="2526052"/>
            <a:chOff x="2424550" y="2059150"/>
            <a:chExt cx="2884625" cy="2526052"/>
          </a:xfrm>
        </p:grpSpPr>
        <p:pic>
          <p:nvPicPr>
            <p:cNvPr id="4" name="Google Shape;155;p23">
              <a:extLst>
                <a:ext uri="{FF2B5EF4-FFF2-40B4-BE49-F238E27FC236}">
                  <a16:creationId xmlns:a16="http://schemas.microsoft.com/office/drawing/2014/main" id="{B858C6A8-FC5D-6649-E43A-1CBDFE65B273}"/>
                </a:ext>
              </a:extLst>
            </p:cNvPr>
            <p:cNvPicPr preferRelativeResize="0"/>
            <p:nvPr/>
          </p:nvPicPr>
          <p:blipFill rotWithShape="1">
            <a:blip r:embed="rId3">
              <a:alphaModFix/>
            </a:blip>
            <a:srcRect l="50685"/>
            <a:stretch/>
          </p:blipFill>
          <p:spPr>
            <a:xfrm>
              <a:off x="3071050" y="2059150"/>
              <a:ext cx="1855250" cy="1814850"/>
            </a:xfrm>
            <a:prstGeom prst="rect">
              <a:avLst/>
            </a:prstGeom>
            <a:noFill/>
            <a:ln>
              <a:noFill/>
            </a:ln>
          </p:spPr>
        </p:pic>
        <p:pic>
          <p:nvPicPr>
            <p:cNvPr id="5" name="Google Shape;156;p23">
              <a:extLst>
                <a:ext uri="{FF2B5EF4-FFF2-40B4-BE49-F238E27FC236}">
                  <a16:creationId xmlns:a16="http://schemas.microsoft.com/office/drawing/2014/main" id="{375D8624-9988-0005-F960-A467EB6C7484}"/>
                </a:ext>
              </a:extLst>
            </p:cNvPr>
            <p:cNvPicPr preferRelativeResize="0"/>
            <p:nvPr/>
          </p:nvPicPr>
          <p:blipFill>
            <a:blip r:embed="rId4">
              <a:alphaModFix/>
            </a:blip>
            <a:stretch>
              <a:fillRect/>
            </a:stretch>
          </p:blipFill>
          <p:spPr>
            <a:xfrm>
              <a:off x="3660953" y="3909754"/>
              <a:ext cx="675444" cy="675448"/>
            </a:xfrm>
            <a:prstGeom prst="rect">
              <a:avLst/>
            </a:prstGeom>
            <a:noFill/>
            <a:ln>
              <a:noFill/>
            </a:ln>
          </p:spPr>
        </p:pic>
        <p:pic>
          <p:nvPicPr>
            <p:cNvPr id="6" name="Google Shape;157;p23">
              <a:extLst>
                <a:ext uri="{FF2B5EF4-FFF2-40B4-BE49-F238E27FC236}">
                  <a16:creationId xmlns:a16="http://schemas.microsoft.com/office/drawing/2014/main" id="{CD11F437-05EF-D72B-CA8F-6AD91FC1BDE6}"/>
                </a:ext>
              </a:extLst>
            </p:cNvPr>
            <p:cNvPicPr preferRelativeResize="0"/>
            <p:nvPr/>
          </p:nvPicPr>
          <p:blipFill rotWithShape="1">
            <a:blip r:embed="rId5">
              <a:alphaModFix/>
            </a:blip>
            <a:srcRect l="1575" r="61863"/>
            <a:stretch/>
          </p:blipFill>
          <p:spPr>
            <a:xfrm>
              <a:off x="2628050" y="2854675"/>
              <a:ext cx="393525" cy="352425"/>
            </a:xfrm>
            <a:prstGeom prst="rect">
              <a:avLst/>
            </a:prstGeom>
            <a:noFill/>
            <a:ln>
              <a:noFill/>
            </a:ln>
          </p:spPr>
        </p:pic>
        <p:pic>
          <p:nvPicPr>
            <p:cNvPr id="7" name="Google Shape;158;p23">
              <a:extLst>
                <a:ext uri="{FF2B5EF4-FFF2-40B4-BE49-F238E27FC236}">
                  <a16:creationId xmlns:a16="http://schemas.microsoft.com/office/drawing/2014/main" id="{663C2A2A-6151-AC38-F3E3-4F15E26F185F}"/>
                </a:ext>
              </a:extLst>
            </p:cNvPr>
            <p:cNvPicPr preferRelativeResize="0"/>
            <p:nvPr/>
          </p:nvPicPr>
          <p:blipFill rotWithShape="1">
            <a:blip r:embed="rId5">
              <a:alphaModFix/>
            </a:blip>
            <a:srcRect l="69024"/>
            <a:stretch/>
          </p:blipFill>
          <p:spPr>
            <a:xfrm>
              <a:off x="4975775" y="2854675"/>
              <a:ext cx="333400" cy="352425"/>
            </a:xfrm>
            <a:prstGeom prst="rect">
              <a:avLst/>
            </a:prstGeom>
            <a:noFill/>
            <a:ln>
              <a:noFill/>
            </a:ln>
          </p:spPr>
        </p:pic>
        <p:cxnSp>
          <p:nvCxnSpPr>
            <p:cNvPr id="8" name="Google Shape;159;p23">
              <a:extLst>
                <a:ext uri="{FF2B5EF4-FFF2-40B4-BE49-F238E27FC236}">
                  <a16:creationId xmlns:a16="http://schemas.microsoft.com/office/drawing/2014/main" id="{25CA802A-EF79-9725-BD06-876C42002E75}"/>
                </a:ext>
              </a:extLst>
            </p:cNvPr>
            <p:cNvCxnSpPr/>
            <p:nvPr/>
          </p:nvCxnSpPr>
          <p:spPr>
            <a:xfrm rot="10800000">
              <a:off x="2424550" y="2753675"/>
              <a:ext cx="0" cy="614700"/>
            </a:xfrm>
            <a:prstGeom prst="straightConnector1">
              <a:avLst/>
            </a:prstGeom>
            <a:noFill/>
            <a:ln w="38100" cap="flat" cmpd="sng">
              <a:solidFill>
                <a:srgbClr val="FF0000"/>
              </a:solidFill>
              <a:prstDash val="solid"/>
              <a:round/>
              <a:headEnd type="none" w="med" len="med"/>
              <a:tailEnd type="triangle" w="med" len="med"/>
            </a:ln>
          </p:spPr>
        </p:cxnSp>
      </p:grpSp>
      <p:grpSp>
        <p:nvGrpSpPr>
          <p:cNvPr id="9" name="Google Shape;160;p23">
            <a:extLst>
              <a:ext uri="{FF2B5EF4-FFF2-40B4-BE49-F238E27FC236}">
                <a16:creationId xmlns:a16="http://schemas.microsoft.com/office/drawing/2014/main" id="{D39A45CE-1273-B84F-C5EC-CADC3D7C70E9}"/>
              </a:ext>
            </a:extLst>
          </p:cNvPr>
          <p:cNvGrpSpPr/>
          <p:nvPr/>
        </p:nvGrpSpPr>
        <p:grpSpPr>
          <a:xfrm>
            <a:off x="4978975" y="1860630"/>
            <a:ext cx="2908900" cy="2526054"/>
            <a:chOff x="5905475" y="2059150"/>
            <a:chExt cx="2908900" cy="2526054"/>
          </a:xfrm>
        </p:grpSpPr>
        <p:pic>
          <p:nvPicPr>
            <p:cNvPr id="10" name="Google Shape;161;p23">
              <a:extLst>
                <a:ext uri="{FF2B5EF4-FFF2-40B4-BE49-F238E27FC236}">
                  <a16:creationId xmlns:a16="http://schemas.microsoft.com/office/drawing/2014/main" id="{C46B9FCD-1B76-0DF3-A0CA-F4E5148CFEC0}"/>
                </a:ext>
              </a:extLst>
            </p:cNvPr>
            <p:cNvPicPr preferRelativeResize="0"/>
            <p:nvPr/>
          </p:nvPicPr>
          <p:blipFill>
            <a:blip r:embed="rId6">
              <a:alphaModFix/>
            </a:blip>
            <a:stretch>
              <a:fillRect/>
            </a:stretch>
          </p:blipFill>
          <p:spPr>
            <a:xfrm>
              <a:off x="7171022" y="3909756"/>
              <a:ext cx="675444" cy="675448"/>
            </a:xfrm>
            <a:prstGeom prst="rect">
              <a:avLst/>
            </a:prstGeom>
            <a:noFill/>
            <a:ln>
              <a:noFill/>
            </a:ln>
          </p:spPr>
        </p:pic>
        <p:pic>
          <p:nvPicPr>
            <p:cNvPr id="11" name="Google Shape;162;p23">
              <a:extLst>
                <a:ext uri="{FF2B5EF4-FFF2-40B4-BE49-F238E27FC236}">
                  <a16:creationId xmlns:a16="http://schemas.microsoft.com/office/drawing/2014/main" id="{75BD9081-E868-3414-4762-B949D27C258D}"/>
                </a:ext>
              </a:extLst>
            </p:cNvPr>
            <p:cNvPicPr preferRelativeResize="0"/>
            <p:nvPr/>
          </p:nvPicPr>
          <p:blipFill rotWithShape="1">
            <a:blip r:embed="rId5">
              <a:alphaModFix/>
            </a:blip>
            <a:srcRect l="1575" r="61863"/>
            <a:stretch/>
          </p:blipFill>
          <p:spPr>
            <a:xfrm>
              <a:off x="6133250" y="2854675"/>
              <a:ext cx="393525" cy="352425"/>
            </a:xfrm>
            <a:prstGeom prst="rect">
              <a:avLst/>
            </a:prstGeom>
            <a:noFill/>
            <a:ln>
              <a:noFill/>
            </a:ln>
          </p:spPr>
        </p:pic>
        <p:pic>
          <p:nvPicPr>
            <p:cNvPr id="12" name="Google Shape;163;p23">
              <a:extLst>
                <a:ext uri="{FF2B5EF4-FFF2-40B4-BE49-F238E27FC236}">
                  <a16:creationId xmlns:a16="http://schemas.microsoft.com/office/drawing/2014/main" id="{E876553C-8F55-BEA1-216F-48AEFD985AF3}"/>
                </a:ext>
              </a:extLst>
            </p:cNvPr>
            <p:cNvPicPr preferRelativeResize="0"/>
            <p:nvPr/>
          </p:nvPicPr>
          <p:blipFill rotWithShape="1">
            <a:blip r:embed="rId5">
              <a:alphaModFix/>
            </a:blip>
            <a:srcRect l="69024"/>
            <a:stretch/>
          </p:blipFill>
          <p:spPr>
            <a:xfrm>
              <a:off x="8480975" y="2854675"/>
              <a:ext cx="333400" cy="352425"/>
            </a:xfrm>
            <a:prstGeom prst="rect">
              <a:avLst/>
            </a:prstGeom>
            <a:noFill/>
            <a:ln>
              <a:noFill/>
            </a:ln>
          </p:spPr>
        </p:pic>
        <p:pic>
          <p:nvPicPr>
            <p:cNvPr id="13" name="Google Shape;164;p23">
              <a:extLst>
                <a:ext uri="{FF2B5EF4-FFF2-40B4-BE49-F238E27FC236}">
                  <a16:creationId xmlns:a16="http://schemas.microsoft.com/office/drawing/2014/main" id="{27F1DD88-F5F9-0D23-A08B-6AC4F48D25B0}"/>
                </a:ext>
              </a:extLst>
            </p:cNvPr>
            <p:cNvPicPr preferRelativeResize="0"/>
            <p:nvPr/>
          </p:nvPicPr>
          <p:blipFill rotWithShape="1">
            <a:blip r:embed="rId7">
              <a:alphaModFix/>
            </a:blip>
            <a:srcRect r="50685"/>
            <a:stretch/>
          </p:blipFill>
          <p:spPr>
            <a:xfrm>
              <a:off x="6576250" y="2059150"/>
              <a:ext cx="1855250" cy="1814850"/>
            </a:xfrm>
            <a:prstGeom prst="rect">
              <a:avLst/>
            </a:prstGeom>
            <a:noFill/>
            <a:ln>
              <a:noFill/>
            </a:ln>
          </p:spPr>
        </p:pic>
        <p:cxnSp>
          <p:nvCxnSpPr>
            <p:cNvPr id="14" name="Google Shape;165;p23">
              <a:extLst>
                <a:ext uri="{FF2B5EF4-FFF2-40B4-BE49-F238E27FC236}">
                  <a16:creationId xmlns:a16="http://schemas.microsoft.com/office/drawing/2014/main" id="{5D6EEED7-C9A3-0CEE-D496-87E3EA7BCA18}"/>
                </a:ext>
              </a:extLst>
            </p:cNvPr>
            <p:cNvCxnSpPr/>
            <p:nvPr/>
          </p:nvCxnSpPr>
          <p:spPr>
            <a:xfrm>
              <a:off x="5905475" y="2736438"/>
              <a:ext cx="0" cy="588900"/>
            </a:xfrm>
            <a:prstGeom prst="straightConnector1">
              <a:avLst/>
            </a:prstGeom>
            <a:noFill/>
            <a:ln w="38100" cap="flat" cmpd="sng">
              <a:solidFill>
                <a:srgbClr val="0000FF"/>
              </a:solidFill>
              <a:prstDash val="solid"/>
              <a:round/>
              <a:headEnd type="none" w="med" len="med"/>
              <a:tailEnd type="triangle" w="med" len="med"/>
            </a:ln>
          </p:spPr>
        </p:cxn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3"/>
          <p:cNvSpPr txBox="1"/>
          <p:nvPr/>
        </p:nvSpPr>
        <p:spPr>
          <a:xfrm>
            <a:off x="493725" y="179200"/>
            <a:ext cx="7995300" cy="44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chemeClr val="dk2"/>
                </a:solidFill>
              </a:rPr>
              <a:t>Background: DPO for Diffusion Model</a:t>
            </a:r>
            <a:endParaRPr sz="2400" b="1">
              <a:solidFill>
                <a:schemeClr val="dk2"/>
              </a:solidFill>
            </a:endParaRPr>
          </a:p>
        </p:txBody>
      </p:sp>
      <p:sp>
        <p:nvSpPr>
          <p:cNvPr id="152" name="Google Shape;152;p23"/>
          <p:cNvSpPr txBox="1"/>
          <p:nvPr/>
        </p:nvSpPr>
        <p:spPr>
          <a:xfrm>
            <a:off x="493725" y="722000"/>
            <a:ext cx="8503200" cy="801900"/>
          </a:xfrm>
          <a:prstGeom prst="rect">
            <a:avLst/>
          </a:prstGeom>
          <a:noFill/>
          <a:ln>
            <a:noFill/>
          </a:ln>
        </p:spPr>
        <p:txBody>
          <a:bodyPr spcFirstLastPara="1" wrap="square" lIns="91425" tIns="91425" rIns="91425" bIns="91425" anchor="t" anchorCtr="0">
            <a:noAutofit/>
          </a:bodyPr>
          <a:lstStyle/>
          <a:p>
            <a:pPr marL="114300" lvl="0" algn="l" rtl="0">
              <a:lnSpc>
                <a:spcPct val="150000"/>
              </a:lnSpc>
              <a:spcBef>
                <a:spcPts val="0"/>
              </a:spcBef>
              <a:spcAft>
                <a:spcPts val="0"/>
              </a:spcAft>
              <a:buClr>
                <a:schemeClr val="dk2"/>
              </a:buClr>
              <a:buSzPts val="1800"/>
            </a:pPr>
            <a:r>
              <a:rPr lang="en" sz="1800" b="1" dirty="0">
                <a:solidFill>
                  <a:schemeClr val="dk2"/>
                </a:solidFill>
              </a:rPr>
              <a:t>DPO</a:t>
            </a:r>
            <a:r>
              <a:rPr lang="en" sz="1800" dirty="0">
                <a:solidFill>
                  <a:schemeClr val="dk2"/>
                </a:solidFill>
              </a:rPr>
              <a:t>: </a:t>
            </a:r>
            <a:r>
              <a:rPr lang="en" sz="1800" dirty="0">
                <a:solidFill>
                  <a:srgbClr val="FF0000"/>
                </a:solidFill>
              </a:rPr>
              <a:t>push up</a:t>
            </a:r>
            <a:r>
              <a:rPr lang="en" sz="1800" dirty="0">
                <a:solidFill>
                  <a:schemeClr val="dk2"/>
                </a:solidFill>
              </a:rPr>
              <a:t> the likelihood of </a:t>
            </a:r>
            <a:r>
              <a:rPr lang="en" sz="1800" dirty="0">
                <a:solidFill>
                  <a:srgbClr val="FF0000"/>
                </a:solidFill>
              </a:rPr>
              <a:t>winning</a:t>
            </a:r>
            <a:r>
              <a:rPr lang="en" sz="1800" dirty="0">
                <a:solidFill>
                  <a:schemeClr val="dk2"/>
                </a:solidFill>
              </a:rPr>
              <a:t> data, and </a:t>
            </a:r>
            <a:r>
              <a:rPr lang="en" sz="1800" dirty="0">
                <a:solidFill>
                  <a:srgbClr val="0000FF"/>
                </a:solidFill>
              </a:rPr>
              <a:t>push down</a:t>
            </a:r>
            <a:r>
              <a:rPr lang="en" sz="1800" dirty="0">
                <a:solidFill>
                  <a:schemeClr val="dk2"/>
                </a:solidFill>
              </a:rPr>
              <a:t> </a:t>
            </a:r>
            <a:r>
              <a:rPr lang="en" sz="1800" dirty="0">
                <a:solidFill>
                  <a:srgbClr val="0000FF"/>
                </a:solidFill>
              </a:rPr>
              <a:t>losing</a:t>
            </a:r>
            <a:r>
              <a:rPr lang="en" sz="1800" dirty="0">
                <a:solidFill>
                  <a:schemeClr val="dk2"/>
                </a:solidFill>
              </a:rPr>
              <a:t> data</a:t>
            </a:r>
          </a:p>
          <a:p>
            <a:pPr marL="400050" lvl="0" indent="-285750" algn="l" rtl="0">
              <a:lnSpc>
                <a:spcPct val="150000"/>
              </a:lnSpc>
              <a:spcBef>
                <a:spcPts val="0"/>
              </a:spcBef>
              <a:spcAft>
                <a:spcPts val="0"/>
              </a:spcAft>
              <a:buClr>
                <a:schemeClr val="dk2"/>
              </a:buClr>
              <a:buSzPts val="1800"/>
              <a:buFont typeface="Arial" panose="020B0604020202020204" pitchFamily="34" charset="0"/>
              <a:buChar char="•"/>
            </a:pPr>
            <a:r>
              <a:rPr lang="en" sz="1800" dirty="0">
                <a:solidFill>
                  <a:srgbClr val="FF0000"/>
                </a:solidFill>
              </a:rPr>
              <a:t>Minimize</a:t>
            </a:r>
            <a:r>
              <a:rPr lang="en" sz="1800" dirty="0">
                <a:solidFill>
                  <a:schemeClr val="dk2"/>
                </a:solidFill>
              </a:rPr>
              <a:t>                               , and </a:t>
            </a:r>
            <a:r>
              <a:rPr lang="en" sz="1800" dirty="0">
                <a:solidFill>
                  <a:srgbClr val="0000FF"/>
                </a:solidFill>
              </a:rPr>
              <a:t>maximize</a:t>
            </a:r>
            <a:r>
              <a:rPr lang="en" sz="1800" dirty="0">
                <a:solidFill>
                  <a:schemeClr val="dk2"/>
                </a:solidFill>
              </a:rPr>
              <a:t> </a:t>
            </a:r>
            <a:endParaRPr sz="1800" dirty="0">
              <a:solidFill>
                <a:schemeClr val="dk2"/>
              </a:solidFill>
            </a:endParaRPr>
          </a:p>
        </p:txBody>
      </p:sp>
      <p:sp>
        <p:nvSpPr>
          <p:cNvPr id="153" name="Google Shape;153;p23"/>
          <p:cNvSpPr txBox="1"/>
          <p:nvPr/>
        </p:nvSpPr>
        <p:spPr>
          <a:xfrm>
            <a:off x="493725" y="4781150"/>
            <a:ext cx="5305500" cy="343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a:solidFill>
                  <a:srgbClr val="595959"/>
                </a:solidFill>
              </a:rPr>
              <a:t>[1] Diffusion-DPO: https://arxiv.org/pdf/2311.12908</a:t>
            </a:r>
            <a:endParaRPr sz="1000">
              <a:solidFill>
                <a:srgbClr val="595959"/>
              </a:solidFill>
            </a:endParaRPr>
          </a:p>
        </p:txBody>
      </p:sp>
      <p:grpSp>
        <p:nvGrpSpPr>
          <p:cNvPr id="154" name="Google Shape;154;p23"/>
          <p:cNvGrpSpPr/>
          <p:nvPr/>
        </p:nvGrpSpPr>
        <p:grpSpPr>
          <a:xfrm>
            <a:off x="1091050" y="1961230"/>
            <a:ext cx="2884625" cy="2526052"/>
            <a:chOff x="2424550" y="2059150"/>
            <a:chExt cx="2884625" cy="2526052"/>
          </a:xfrm>
        </p:grpSpPr>
        <p:pic>
          <p:nvPicPr>
            <p:cNvPr id="155" name="Google Shape;155;p23"/>
            <p:cNvPicPr preferRelativeResize="0"/>
            <p:nvPr/>
          </p:nvPicPr>
          <p:blipFill rotWithShape="1">
            <a:blip r:embed="rId3">
              <a:alphaModFix/>
            </a:blip>
            <a:srcRect l="50685"/>
            <a:stretch/>
          </p:blipFill>
          <p:spPr>
            <a:xfrm>
              <a:off x="3071050" y="2059150"/>
              <a:ext cx="1855250" cy="1814850"/>
            </a:xfrm>
            <a:prstGeom prst="rect">
              <a:avLst/>
            </a:prstGeom>
            <a:noFill/>
            <a:ln>
              <a:noFill/>
            </a:ln>
          </p:spPr>
        </p:pic>
        <p:pic>
          <p:nvPicPr>
            <p:cNvPr id="156" name="Google Shape;156;p23"/>
            <p:cNvPicPr preferRelativeResize="0"/>
            <p:nvPr/>
          </p:nvPicPr>
          <p:blipFill>
            <a:blip r:embed="rId4">
              <a:alphaModFix/>
            </a:blip>
            <a:stretch>
              <a:fillRect/>
            </a:stretch>
          </p:blipFill>
          <p:spPr>
            <a:xfrm>
              <a:off x="3660953" y="3909754"/>
              <a:ext cx="675444" cy="675448"/>
            </a:xfrm>
            <a:prstGeom prst="rect">
              <a:avLst/>
            </a:prstGeom>
            <a:noFill/>
            <a:ln>
              <a:noFill/>
            </a:ln>
          </p:spPr>
        </p:pic>
        <p:pic>
          <p:nvPicPr>
            <p:cNvPr id="157" name="Google Shape;157;p23"/>
            <p:cNvPicPr preferRelativeResize="0"/>
            <p:nvPr/>
          </p:nvPicPr>
          <p:blipFill rotWithShape="1">
            <a:blip r:embed="rId5">
              <a:alphaModFix/>
            </a:blip>
            <a:srcRect l="1575" r="61863"/>
            <a:stretch/>
          </p:blipFill>
          <p:spPr>
            <a:xfrm>
              <a:off x="2628050" y="2854675"/>
              <a:ext cx="393525" cy="352425"/>
            </a:xfrm>
            <a:prstGeom prst="rect">
              <a:avLst/>
            </a:prstGeom>
            <a:noFill/>
            <a:ln>
              <a:noFill/>
            </a:ln>
          </p:spPr>
        </p:pic>
        <p:pic>
          <p:nvPicPr>
            <p:cNvPr id="158" name="Google Shape;158;p23"/>
            <p:cNvPicPr preferRelativeResize="0"/>
            <p:nvPr/>
          </p:nvPicPr>
          <p:blipFill rotWithShape="1">
            <a:blip r:embed="rId5">
              <a:alphaModFix/>
            </a:blip>
            <a:srcRect l="69024"/>
            <a:stretch/>
          </p:blipFill>
          <p:spPr>
            <a:xfrm>
              <a:off x="4975775" y="2854675"/>
              <a:ext cx="333400" cy="352425"/>
            </a:xfrm>
            <a:prstGeom prst="rect">
              <a:avLst/>
            </a:prstGeom>
            <a:noFill/>
            <a:ln>
              <a:noFill/>
            </a:ln>
          </p:spPr>
        </p:pic>
        <p:cxnSp>
          <p:nvCxnSpPr>
            <p:cNvPr id="159" name="Google Shape;159;p23"/>
            <p:cNvCxnSpPr/>
            <p:nvPr/>
          </p:nvCxnSpPr>
          <p:spPr>
            <a:xfrm rot="10800000">
              <a:off x="2424550" y="2753675"/>
              <a:ext cx="0" cy="614700"/>
            </a:xfrm>
            <a:prstGeom prst="straightConnector1">
              <a:avLst/>
            </a:prstGeom>
            <a:noFill/>
            <a:ln w="38100" cap="flat" cmpd="sng">
              <a:solidFill>
                <a:srgbClr val="FF0000"/>
              </a:solidFill>
              <a:prstDash val="solid"/>
              <a:round/>
              <a:headEnd type="none" w="med" len="med"/>
              <a:tailEnd type="triangle" w="med" len="med"/>
            </a:ln>
          </p:spPr>
        </p:cxnSp>
      </p:grpSp>
      <p:grpSp>
        <p:nvGrpSpPr>
          <p:cNvPr id="160" name="Google Shape;160;p23"/>
          <p:cNvGrpSpPr/>
          <p:nvPr/>
        </p:nvGrpSpPr>
        <p:grpSpPr>
          <a:xfrm>
            <a:off x="4978975" y="1860630"/>
            <a:ext cx="2908900" cy="2526054"/>
            <a:chOff x="5905475" y="2059150"/>
            <a:chExt cx="2908900" cy="2526054"/>
          </a:xfrm>
        </p:grpSpPr>
        <p:pic>
          <p:nvPicPr>
            <p:cNvPr id="161" name="Google Shape;161;p23"/>
            <p:cNvPicPr preferRelativeResize="0"/>
            <p:nvPr/>
          </p:nvPicPr>
          <p:blipFill>
            <a:blip r:embed="rId6">
              <a:alphaModFix/>
            </a:blip>
            <a:stretch>
              <a:fillRect/>
            </a:stretch>
          </p:blipFill>
          <p:spPr>
            <a:xfrm>
              <a:off x="7171022" y="3909756"/>
              <a:ext cx="675444" cy="675448"/>
            </a:xfrm>
            <a:prstGeom prst="rect">
              <a:avLst/>
            </a:prstGeom>
            <a:noFill/>
            <a:ln>
              <a:noFill/>
            </a:ln>
          </p:spPr>
        </p:pic>
        <p:pic>
          <p:nvPicPr>
            <p:cNvPr id="162" name="Google Shape;162;p23"/>
            <p:cNvPicPr preferRelativeResize="0"/>
            <p:nvPr/>
          </p:nvPicPr>
          <p:blipFill rotWithShape="1">
            <a:blip r:embed="rId5">
              <a:alphaModFix/>
            </a:blip>
            <a:srcRect l="1575" r="61863"/>
            <a:stretch/>
          </p:blipFill>
          <p:spPr>
            <a:xfrm>
              <a:off x="6133250" y="2854675"/>
              <a:ext cx="393525" cy="352425"/>
            </a:xfrm>
            <a:prstGeom prst="rect">
              <a:avLst/>
            </a:prstGeom>
            <a:noFill/>
            <a:ln>
              <a:noFill/>
            </a:ln>
          </p:spPr>
        </p:pic>
        <p:pic>
          <p:nvPicPr>
            <p:cNvPr id="163" name="Google Shape;163;p23"/>
            <p:cNvPicPr preferRelativeResize="0"/>
            <p:nvPr/>
          </p:nvPicPr>
          <p:blipFill rotWithShape="1">
            <a:blip r:embed="rId5">
              <a:alphaModFix/>
            </a:blip>
            <a:srcRect l="69024"/>
            <a:stretch/>
          </p:blipFill>
          <p:spPr>
            <a:xfrm>
              <a:off x="8480975" y="2854675"/>
              <a:ext cx="333400" cy="352425"/>
            </a:xfrm>
            <a:prstGeom prst="rect">
              <a:avLst/>
            </a:prstGeom>
            <a:noFill/>
            <a:ln>
              <a:noFill/>
            </a:ln>
          </p:spPr>
        </p:pic>
        <p:pic>
          <p:nvPicPr>
            <p:cNvPr id="164" name="Google Shape;164;p23"/>
            <p:cNvPicPr preferRelativeResize="0"/>
            <p:nvPr/>
          </p:nvPicPr>
          <p:blipFill rotWithShape="1">
            <a:blip r:embed="rId7">
              <a:alphaModFix/>
            </a:blip>
            <a:srcRect r="50685"/>
            <a:stretch/>
          </p:blipFill>
          <p:spPr>
            <a:xfrm>
              <a:off x="6576250" y="2059150"/>
              <a:ext cx="1855250" cy="1814850"/>
            </a:xfrm>
            <a:prstGeom prst="rect">
              <a:avLst/>
            </a:prstGeom>
            <a:noFill/>
            <a:ln>
              <a:noFill/>
            </a:ln>
          </p:spPr>
        </p:pic>
        <p:cxnSp>
          <p:nvCxnSpPr>
            <p:cNvPr id="165" name="Google Shape;165;p23"/>
            <p:cNvCxnSpPr/>
            <p:nvPr/>
          </p:nvCxnSpPr>
          <p:spPr>
            <a:xfrm>
              <a:off x="5905475" y="2736438"/>
              <a:ext cx="0" cy="588900"/>
            </a:xfrm>
            <a:prstGeom prst="straightConnector1">
              <a:avLst/>
            </a:prstGeom>
            <a:noFill/>
            <a:ln w="38100" cap="flat" cmpd="sng">
              <a:solidFill>
                <a:srgbClr val="0000FF"/>
              </a:solidFill>
              <a:prstDash val="solid"/>
              <a:round/>
              <a:headEnd type="none" w="med" len="med"/>
              <a:tailEnd type="triangle" w="med" len="med"/>
            </a:ln>
          </p:spPr>
        </p:cxnSp>
      </p:grpSp>
      <p:pic>
        <p:nvPicPr>
          <p:cNvPr id="166" name="Google Shape;166;p23"/>
          <p:cNvPicPr preferRelativeResize="0"/>
          <p:nvPr/>
        </p:nvPicPr>
        <p:blipFill>
          <a:blip r:embed="rId8">
            <a:alphaModFix/>
          </a:blip>
          <a:stretch>
            <a:fillRect/>
          </a:stretch>
        </p:blipFill>
        <p:spPr>
          <a:xfrm>
            <a:off x="1992489" y="1295332"/>
            <a:ext cx="1793623" cy="314100"/>
          </a:xfrm>
          <a:prstGeom prst="rect">
            <a:avLst/>
          </a:prstGeom>
          <a:noFill/>
          <a:ln>
            <a:noFill/>
          </a:ln>
        </p:spPr>
      </p:pic>
      <p:pic>
        <p:nvPicPr>
          <p:cNvPr id="167" name="Google Shape;167;p23"/>
          <p:cNvPicPr preferRelativeResize="0"/>
          <p:nvPr/>
        </p:nvPicPr>
        <p:blipFill>
          <a:blip r:embed="rId9">
            <a:alphaModFix/>
          </a:blip>
          <a:stretch>
            <a:fillRect/>
          </a:stretch>
        </p:blipFill>
        <p:spPr>
          <a:xfrm>
            <a:off x="5499424" y="1280269"/>
            <a:ext cx="1793600" cy="344231"/>
          </a:xfrm>
          <a:prstGeom prst="rect">
            <a:avLst/>
          </a:prstGeom>
          <a:noFill/>
          <a:ln>
            <a:noFill/>
          </a:ln>
        </p:spPr>
      </p:pic>
      <p:sp>
        <p:nvSpPr>
          <p:cNvPr id="2" name="灯片编号占位符 1">
            <a:extLst>
              <a:ext uri="{FF2B5EF4-FFF2-40B4-BE49-F238E27FC236}">
                <a16:creationId xmlns:a16="http://schemas.microsoft.com/office/drawing/2014/main" id="{845623A8-99AF-86EC-380B-72E1356DCB7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563</TotalTime>
  <Words>3624</Words>
  <Application>Microsoft Office PowerPoint</Application>
  <PresentationFormat>全屏显示(16:9)</PresentationFormat>
  <Paragraphs>285</Paragraphs>
  <Slides>41</Slides>
  <Notes>41</Notes>
  <HiddenSlides>3</HiddenSlides>
  <MMClips>36</MMClips>
  <ScaleCrop>false</ScaleCrop>
  <HeadingPairs>
    <vt:vector size="6" baseType="variant">
      <vt:variant>
        <vt:lpstr>已用的字体</vt:lpstr>
      </vt:variant>
      <vt:variant>
        <vt:i4>1</vt:i4>
      </vt:variant>
      <vt:variant>
        <vt:lpstr>主题</vt:lpstr>
      </vt:variant>
      <vt:variant>
        <vt:i4>1</vt:i4>
      </vt:variant>
      <vt:variant>
        <vt:lpstr>幻灯片标题</vt:lpstr>
      </vt:variant>
      <vt:variant>
        <vt:i4>41</vt:i4>
      </vt:variant>
    </vt:vector>
  </HeadingPairs>
  <TitlesOfParts>
    <vt:vector size="43" baseType="lpstr">
      <vt:lpstr>Arial</vt:lpstr>
      <vt:lpstr>Simple Light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Ziyi Wu</cp:lastModifiedBy>
  <cp:revision>246</cp:revision>
  <dcterms:modified xsi:type="dcterms:W3CDTF">2026-01-06T07:54:15Z</dcterms:modified>
</cp:coreProperties>
</file>