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93" r:id="rId3"/>
    <p:sldId id="281" r:id="rId4"/>
    <p:sldId id="282" r:id="rId5"/>
    <p:sldId id="296" r:id="rId6"/>
    <p:sldId id="283" r:id="rId7"/>
    <p:sldId id="284" r:id="rId8"/>
    <p:sldId id="285" r:id="rId9"/>
    <p:sldId id="295" r:id="rId10"/>
    <p:sldId id="286" r:id="rId11"/>
    <p:sldId id="263" r:id="rId12"/>
    <p:sldId id="287" r:id="rId13"/>
    <p:sldId id="288" r:id="rId14"/>
    <p:sldId id="289" r:id="rId15"/>
    <p:sldId id="290" r:id="rId16"/>
    <p:sldId id="297" r:id="rId17"/>
    <p:sldId id="265" r:id="rId18"/>
    <p:sldId id="266" r:id="rId19"/>
    <p:sldId id="267" r:id="rId20"/>
    <p:sldId id="268" r:id="rId21"/>
    <p:sldId id="291" r:id="rId22"/>
    <p:sldId id="280" r:id="rId23"/>
    <p:sldId id="273" r:id="rId24"/>
    <p:sldId id="275" r:id="rId25"/>
    <p:sldId id="292" r:id="rId26"/>
    <p:sldId id="298" r:id="rId27"/>
    <p:sldId id="299" r:id="rId28"/>
    <p:sldId id="277" r:id="rId29"/>
    <p:sldId id="300" r:id="rId30"/>
    <p:sldId id="278" r:id="rId31"/>
    <p:sldId id="301" r:id="rId32"/>
    <p:sldId id="279" r:id="rId33"/>
    <p:sldId id="302" r:id="rId34"/>
    <p:sldId id="269"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4F46"/>
    <a:srgbClr val="FAE585"/>
    <a:srgbClr val="F6E87F"/>
    <a:srgbClr val="D51B26"/>
    <a:srgbClr val="FFFFFF"/>
    <a:srgbClr val="00CF01"/>
    <a:srgbClr val="2F5C85"/>
    <a:srgbClr val="182C46"/>
    <a:srgbClr val="1877F2"/>
    <a:srgbClr val="6BC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66" autoAdjust="0"/>
  </p:normalViewPr>
  <p:slideViewPr>
    <p:cSldViewPr snapToGrid="0">
      <p:cViewPr varScale="1">
        <p:scale>
          <a:sx n="106" d="100"/>
          <a:sy n="106" d="100"/>
        </p:scale>
        <p:origin x="67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E3356-9D52-4C03-AC71-2E417C8CCCFE}" type="datetimeFigureOut">
              <a:rPr lang="zh-CN" altLang="en-US" smtClean="0"/>
              <a:t>2023/2/1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408C8-000A-4293-BE49-9AC2657CD33D}" type="slidenum">
              <a:rPr lang="zh-CN" altLang="en-US" smtClean="0"/>
              <a:t>‹#›</a:t>
            </a:fld>
            <a:endParaRPr lang="zh-CN" altLang="en-US"/>
          </a:p>
        </p:txBody>
      </p:sp>
    </p:spTree>
    <p:extLst>
      <p:ext uri="{BB962C8B-B14F-4D97-AF65-F5344CB8AC3E}">
        <p14:creationId xmlns:p14="http://schemas.microsoft.com/office/powerpoint/2010/main" val="342158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691ce86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691ce86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 this is Ziyi Wu from the University of Toronto and affiliated with the Vector Institute. Today I’ll present our work </a:t>
            </a:r>
            <a:r>
              <a:rPr lang="en-US" dirty="0" err="1"/>
              <a:t>SlotFormer</a:t>
            </a:r>
            <a:r>
              <a:rPr lang="en-US" dirty="0"/>
              <a:t>, which is accepted by ICLR 2023. This is a joint work with collaborators from Samsung research and google research</a:t>
            </a:r>
            <a:endParaRPr dirty="0"/>
          </a:p>
        </p:txBody>
      </p:sp>
    </p:spTree>
    <p:extLst>
      <p:ext uri="{BB962C8B-B14F-4D97-AF65-F5344CB8AC3E}">
        <p14:creationId xmlns:p14="http://schemas.microsoft.com/office/powerpoint/2010/main" val="82919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Inspired by the great success of Transformers in seq modeling and relationship reasoning, the motivation of this work is, can we discard LSTM and learn everything purely with a Transformer? In previous methods, they already use Transformers to model object interactions at a single timestep. So here, we aim to incorporate multi-step temporal dynamics as well</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And the solution turns out to be quite straightforward. We input slots from T past frames, S1 to ST, and let the model predict slots at time T+1. Since Transformer is powerful enough to process unstructured features, we don’t need priors like slot decomposition. By conditioning on multiple timesteps, the Transformer jointly reasons about spatial-temporal relationship of the scene, leading to consistent object dynamics</a:t>
            </a:r>
          </a:p>
          <a:p>
            <a:pPr marL="0" lvl="0" indent="0" algn="l" rtl="0">
              <a:spcBef>
                <a:spcPts val="0"/>
              </a:spcBef>
              <a:spcAft>
                <a:spcPts val="0"/>
              </a:spcAft>
              <a:buNone/>
            </a:pPr>
            <a:endParaRPr lang="en-US" altLang="zh-CN" dirty="0"/>
          </a:p>
        </p:txBody>
      </p:sp>
    </p:spTree>
    <p:extLst>
      <p:ext uri="{BB962C8B-B14F-4D97-AF65-F5344CB8AC3E}">
        <p14:creationId xmlns:p14="http://schemas.microsoft.com/office/powerpoint/2010/main" val="244894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look at the pipeline of </a:t>
            </a:r>
            <a:r>
              <a:rPr lang="en-US" altLang="zh-CN" dirty="0" err="1"/>
              <a:t>SlotFormer</a:t>
            </a:r>
            <a:r>
              <a:rPr lang="en-US" dirty="0"/>
              <a:t>. It consists of 4 parts, a base slot model that extracts object slots from videos. The Transformer module that performs visual dynamic reasoning. An autoregressive generation mechanism, and the unsupervised loss functions. Below we’ll look into them one-by-one in detail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9470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of all, we need to extract object slots from videos. Thanks to the powerful Transformer, we can build upon any OC models that is able to decompose videos into </a:t>
            </a:r>
            <a:r>
              <a:rPr lang="en-US" altLang="zh-CN" dirty="0"/>
              <a:t>temporally consistent</a:t>
            </a:r>
            <a:r>
              <a:rPr lang="en-US" dirty="0"/>
              <a:t> slots. Specifically, we employ models from the Slot-Attention family due to their strong performance in </a:t>
            </a:r>
            <a:r>
              <a:rPr lang="en-US" dirty="0" err="1"/>
              <a:t>unsup</a:t>
            </a:r>
            <a:r>
              <a:rPr lang="en-US" dirty="0"/>
              <a:t> obj discovery. Given T input frames, our OC model extracts a set of N slots from each frame. These slots are temporally-aligned, for example if at timestep 1, the yellow cube is represented by the 1</a:t>
            </a:r>
            <a:r>
              <a:rPr lang="en-US" baseline="30000" dirty="0"/>
              <a:t>st</a:t>
            </a:r>
            <a:r>
              <a:rPr lang="en-US" dirty="0"/>
              <a:t> slot, then it will still be represented by the same slot position at later timesteps. This property can ease the learning of downstream task models such as VQA network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training the Transformer-based dynamics module, we will first pre-train the OC model on videos from the target dataset. This ensures the learned slots can accurately capture both foreground objects and background environment of the scene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2137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build the dynamics module of SlotFormer, we stack multiple layers of the standard Transformer encoder. The slots are first linearly projected to the latent space, and added with a temporal positional encoding to indicate their input orders. For the positional encoding, a naïve solution is to use the sinusoidal one, which applies a different encoding to every slot regardless of its timestep. However, this will break the temporal consistency of slots, because the model may overfit to some specific combinations of object slots and their positions within one timestep. Instead, we only apply P.E. at the temporal level, such that the slots at the same timestep receive the same encoding. Our ablation study shows that despite having less parameters, temporal P.E. clearly improves the VQA performance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Now, we can utilize the Transformer to reason about the dynamics of the scene. We directly input slots from T timesteps to the model to performs joint </a:t>
            </a:r>
            <a:r>
              <a:rPr lang="en-US" dirty="0" err="1"/>
              <a:t>spatio</a:t>
            </a:r>
            <a:r>
              <a:rPr lang="en-US" dirty="0"/>
              <a:t>-temporal interactions. Then, we take the output tokens corresponding to the inputs at timestep T, and feed them to another linear layer to obtain the predicted slots at time T+1</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addition, we also add residual connections from input slot to predicted slot. As a result, the model is forced to learn to refine the slots using dynamics information, thus preserving their absolute order. Thanks to the residual connection and the temporal P.E., SlotFormer is able to preserve the temporal alignment of slots,</a:t>
            </a:r>
            <a:r>
              <a:rPr lang="zh-CN" altLang="en-US" dirty="0"/>
              <a:t> </a:t>
            </a:r>
            <a:r>
              <a:rPr lang="en-US" altLang="zh-CN" dirty="0"/>
              <a:t>and</a:t>
            </a:r>
            <a:r>
              <a:rPr lang="zh-CN" altLang="en-US" dirty="0"/>
              <a:t> </a:t>
            </a:r>
            <a:r>
              <a:rPr lang="en-US" altLang="zh-CN" dirty="0"/>
              <a:t>can</a:t>
            </a:r>
            <a:r>
              <a:rPr lang="zh-CN" altLang="en-US" dirty="0"/>
              <a:t> </a:t>
            </a:r>
            <a:r>
              <a:rPr lang="en-US" altLang="zh-CN" dirty="0"/>
              <a:t>be</a:t>
            </a:r>
            <a:r>
              <a:rPr lang="zh-CN" altLang="en-US" dirty="0"/>
              <a:t> </a:t>
            </a:r>
            <a:r>
              <a:rPr lang="en-US" altLang="zh-CN" dirty="0"/>
              <a:t>seamlessly</a:t>
            </a:r>
            <a:r>
              <a:rPr lang="zh-CN" altLang="en-US" dirty="0"/>
              <a:t> </a:t>
            </a:r>
            <a:r>
              <a:rPr lang="en-US" altLang="zh-CN" dirty="0"/>
              <a:t>integrated</a:t>
            </a:r>
            <a:r>
              <a:rPr lang="zh-CN" altLang="en-US" dirty="0"/>
              <a:t> </a:t>
            </a:r>
            <a:r>
              <a:rPr lang="en-US" altLang="zh-CN" dirty="0"/>
              <a:t>with</a:t>
            </a:r>
            <a:r>
              <a:rPr lang="zh-CN" altLang="en-US" dirty="0"/>
              <a:t> </a:t>
            </a:r>
            <a:r>
              <a:rPr lang="en-US" altLang="zh-CN" dirty="0"/>
              <a:t>downstream</a:t>
            </a:r>
            <a:r>
              <a:rPr lang="zh-CN" altLang="en-US" dirty="0"/>
              <a:t> </a:t>
            </a:r>
            <a:r>
              <a:rPr lang="en-US" altLang="zh-CN" dirty="0"/>
              <a:t>task</a:t>
            </a:r>
            <a:r>
              <a:rPr lang="zh-CN" altLang="en-US" dirty="0"/>
              <a:t> </a:t>
            </a:r>
            <a:r>
              <a:rPr lang="en-US" altLang="zh-CN" dirty="0"/>
              <a:t>models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2886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easily extend SlotFormer from single-step prediction to multi-step rollout. After obtaining slot T+1, we treat it as ground-truth, and use it along with Slot 2 to Slot T to predict Slot T+2. In this way, the Transformer can be applied autoregressively to generate any number of future frames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Such </a:t>
            </a:r>
            <a:r>
              <a:rPr lang="en-US" dirty="0" err="1"/>
              <a:t>autoreg</a:t>
            </a:r>
            <a:r>
              <a:rPr lang="en-US" dirty="0"/>
              <a:t> mechanism is not only used during testing, we also adopt it in training to simulate the error accumulation </a:t>
            </a:r>
            <a:r>
              <a:rPr lang="en-US" altLang="zh-CN" dirty="0"/>
              <a:t>phenomenon</a:t>
            </a:r>
            <a:r>
              <a:rPr lang="en-US" dirty="0"/>
              <a:t>, which is a common failure case in video prediction. Our ablation study shows that this improves the long-term accuracy of object dynamics drastically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11660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let’s look at the loss function of our model. Since we have the entire videos during training, we can extract ground-truth slots from rollout frames, and compute the slot recon loss with the predicted slots. In addition, we freeze the pre-trained slot decoder, and use them to decode images from the predicted slots. These images are then used to compute image recon loss with ground-truth video frames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entire network is trained end-to-end in a fully unsupervised manner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1900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 now let’s move to the experiment part. We want to show that </a:t>
            </a:r>
            <a:r>
              <a:rPr lang="en-US" dirty="0" err="1"/>
              <a:t>SlotFormer</a:t>
            </a:r>
            <a:r>
              <a:rPr lang="en-US" dirty="0"/>
              <a:t> is a general-purpose dynamics model. So to begin with, we evaluate </a:t>
            </a:r>
            <a:r>
              <a:rPr lang="en-US" dirty="0" err="1"/>
              <a:t>SlotFormer</a:t>
            </a:r>
            <a:r>
              <a:rPr lang="en-US" dirty="0"/>
              <a:t> on the video prediction task on the visual quality of the generated videos and the simulated object dynamics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experiment on two synthetic datasets. </a:t>
            </a:r>
            <a:r>
              <a:rPr lang="en-US" altLang="zh-CN" dirty="0"/>
              <a:t>OBJ3D consists of object dynamics in 3D scenes, which is already the hardest dataset tested in previous papers. A sphere is launched from the front of the scene to collide with other objects. CLEVRER is a more challenging one. As you can see, the objects are smaller and there could be multiple objects entering the scene from arbitrary directions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 use 4 baselines. </a:t>
            </a:r>
            <a:r>
              <a:rPr lang="en-US" altLang="zh-CN" dirty="0" err="1"/>
              <a:t>PredRNN</a:t>
            </a:r>
            <a:r>
              <a:rPr lang="en-US" altLang="zh-CN" dirty="0"/>
              <a:t> is a</a:t>
            </a:r>
            <a:r>
              <a:rPr lang="zh-CN" altLang="en-US" dirty="0"/>
              <a:t> </a:t>
            </a:r>
            <a:r>
              <a:rPr lang="en-US" altLang="zh-CN" dirty="0"/>
              <a:t>traditional global image feature +</a:t>
            </a:r>
            <a:r>
              <a:rPr lang="zh-CN" altLang="en-US" dirty="0"/>
              <a:t> </a:t>
            </a:r>
            <a:r>
              <a:rPr lang="en-US" altLang="zh-CN" dirty="0"/>
              <a:t>LSTM</a:t>
            </a:r>
            <a:r>
              <a:rPr lang="zh-CN" altLang="en-US" dirty="0"/>
              <a:t> </a:t>
            </a:r>
            <a:r>
              <a:rPr lang="en-US" altLang="zh-CN" dirty="0"/>
              <a:t>method without the OC inductive bias. G-SWM is the previous SOTA OC dynamic model, which injects lots of hand-crafted priors in their framework. We design </a:t>
            </a:r>
            <a:r>
              <a:rPr lang="en-US" altLang="zh-CN" dirty="0" err="1"/>
              <a:t>SAVi-dyn</a:t>
            </a:r>
            <a:r>
              <a:rPr lang="en-US" altLang="zh-CN" dirty="0"/>
              <a:t> as </a:t>
            </a:r>
            <a:r>
              <a:rPr lang="en-US" altLang="zh-CN" dirty="0" err="1"/>
              <a:t>SAVi</a:t>
            </a:r>
            <a:r>
              <a:rPr lang="en-US" altLang="zh-CN" dirty="0"/>
              <a:t> plus a dynamics module, which is implemented as a single-step Transformer followed by an LSTM. Since our base model is also </a:t>
            </a:r>
            <a:r>
              <a:rPr lang="en-US" altLang="zh-CN" dirty="0" err="1"/>
              <a:t>SAVi</a:t>
            </a:r>
            <a:r>
              <a:rPr lang="en-US" altLang="zh-CN" dirty="0"/>
              <a:t>, by comparing </a:t>
            </a:r>
            <a:r>
              <a:rPr lang="en-US" altLang="zh-CN" dirty="0" err="1"/>
              <a:t>SlotFormer</a:t>
            </a:r>
            <a:r>
              <a:rPr lang="en-US" altLang="zh-CN" dirty="0"/>
              <a:t> and </a:t>
            </a:r>
            <a:r>
              <a:rPr lang="en-US" altLang="zh-CN" dirty="0" err="1"/>
              <a:t>SAVi-dyn</a:t>
            </a:r>
            <a:r>
              <a:rPr lang="en-US" altLang="zh-CN" dirty="0"/>
              <a:t> we can study whether Transformer is better than LSTM in dynamics modeling. Finally, to verify the effectiveness of slot representation, we design </a:t>
            </a:r>
            <a:r>
              <a:rPr lang="en-US" altLang="zh-CN" dirty="0" err="1"/>
              <a:t>VQFormer</a:t>
            </a:r>
            <a:r>
              <a:rPr lang="en-US" altLang="zh-CN" dirty="0"/>
              <a:t>, which uses the same </a:t>
            </a:r>
            <a:r>
              <a:rPr lang="en-US" altLang="zh-CN" dirty="0" err="1"/>
              <a:t>spatio</a:t>
            </a:r>
            <a:r>
              <a:rPr lang="en-US" altLang="zh-CN" dirty="0"/>
              <a:t>-temporal Transformer, but the inputs are patch tokens produced by VQ-VAE instead of object slots</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For evaluation metrics, we measure the videos’ visual quality with PSNR, SSIM and LPIPS. PSNR and SSIM are similar to MSE, and LPIPS is the famous perceptual distance. To measure the predicted object dynamics, we use </a:t>
            </a:r>
            <a:r>
              <a:rPr lang="en-US" altLang="zh-CN" dirty="0" err="1"/>
              <a:t>bbox</a:t>
            </a:r>
            <a:r>
              <a:rPr lang="en-US" altLang="zh-CN" dirty="0"/>
              <a:t> avg recall (AR) and mask ARI which is similar to </a:t>
            </a:r>
            <a:r>
              <a:rPr lang="en-US" altLang="zh-CN" dirty="0" err="1"/>
              <a:t>mIoU</a:t>
            </a:r>
            <a:r>
              <a:rPr lang="en-US" altLang="zh-CN" dirty="0"/>
              <a:t>, and FG-</a:t>
            </a:r>
            <a:r>
              <a:rPr lang="en-US" altLang="zh-CN" dirty="0" err="1"/>
              <a:t>mIoU</a:t>
            </a:r>
            <a:r>
              <a:rPr lang="en-US" altLang="zh-CN" dirty="0"/>
              <a:t> which only measures the </a:t>
            </a:r>
            <a:r>
              <a:rPr lang="en-US" altLang="zh-CN" dirty="0" err="1"/>
              <a:t>IoU</a:t>
            </a:r>
            <a:r>
              <a:rPr lang="en-US" altLang="zh-CN" dirty="0"/>
              <a:t> of </a:t>
            </a:r>
            <a:r>
              <a:rPr lang="en-US" altLang="zh-CN" dirty="0" err="1"/>
              <a:t>fg</a:t>
            </a:r>
            <a:r>
              <a:rPr lang="en-US" altLang="zh-CN" dirty="0"/>
              <a:t> objects. These object-level metrics reflect the accuracy of the predicted object positions at each timestep, thus measuring the predicted object trajectories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39398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let’s look at visual quality. It’s a common agreement that PSNR and SSIM don’t align with human perception well. As shown in this qualitative result, </a:t>
            </a:r>
            <a:r>
              <a:rPr lang="en-US" dirty="0" err="1"/>
              <a:t>PredRNN</a:t>
            </a:r>
            <a:r>
              <a:rPr lang="en-US" dirty="0"/>
              <a:t> produces blurry objects while SlotFormer is nearly perfect. But it still gets higher PSNR and SSIM than ours. In contrast, LPIPS captures consistent perceptual similarity with human. As you can see here, </a:t>
            </a:r>
            <a:r>
              <a:rPr lang="en-US" dirty="0" err="1"/>
              <a:t>SlotFormer</a:t>
            </a:r>
            <a:r>
              <a:rPr lang="en-US" dirty="0"/>
              <a:t> outperforms </a:t>
            </a:r>
            <a:r>
              <a:rPr lang="en-US" dirty="0" err="1"/>
              <a:t>PredRNN</a:t>
            </a:r>
            <a:r>
              <a:rPr lang="en-US" dirty="0"/>
              <a:t> by a sizeable margin, so we focus the comparison on LPIPS. For numerical results, we achieve SOTA LPIPS on both datasets and competitive PSNR and SSIM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75616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Then let’s look at object dynamics. Since OBJ3D doesn’t have object-level annotations, </a:t>
            </a:r>
            <a:r>
              <a:rPr lang="en-US" dirty="0" err="1"/>
              <a:t>PredRNN</a:t>
            </a:r>
            <a:r>
              <a:rPr lang="en-US" dirty="0"/>
              <a:t> and </a:t>
            </a:r>
            <a:r>
              <a:rPr lang="en-US" dirty="0" err="1"/>
              <a:t>VQFormer</a:t>
            </a:r>
            <a:r>
              <a:rPr lang="en-US" dirty="0"/>
              <a:t> cannot generate such output, we don’t include them here. As shown in the table, SlotFormer achieves SOTA in all the metrics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Qualitatively, </a:t>
            </a:r>
            <a:r>
              <a:rPr lang="en-US" dirty="0" err="1"/>
              <a:t>PredRNN</a:t>
            </a:r>
            <a:r>
              <a:rPr lang="en-US" dirty="0"/>
              <a:t> still produces blurry objects due to lack of OC inductive bias. </a:t>
            </a:r>
            <a:r>
              <a:rPr lang="en-US" dirty="0" err="1"/>
              <a:t>SAV</a:t>
            </a:r>
            <a:r>
              <a:rPr lang="en-US" altLang="zh-CN" dirty="0" err="1"/>
              <a:t>i-dyn</a:t>
            </a:r>
            <a:r>
              <a:rPr lang="en-US" dirty="0"/>
              <a:t> generates frames where the cylinder disappears because LSTM is not good at long-seq modeling. </a:t>
            </a:r>
            <a:r>
              <a:rPr lang="en-US" altLang="zh-CN" dirty="0"/>
              <a:t>G-SWM also generates blurry objects in later frames. This is because its hand-crafted priors limit the model capacity. Finally, </a:t>
            </a:r>
            <a:r>
              <a:rPr lang="en-US" altLang="zh-CN" dirty="0" err="1"/>
              <a:t>VQFormer</a:t>
            </a:r>
            <a:r>
              <a:rPr lang="en-US" altLang="zh-CN" dirty="0"/>
              <a:t> generates sharp images because of its powerful VQ-VAE decoder. However, it fails to predict correct dynamics and object attributes. This shows that only a strong decoder to generate realistic images is not enough for learning accurate dynamics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73416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gain more insights in why SlotFormer outperforms baselines, we plot the comparison of per-step metrics. Previous works only do short-term rollout for &lt;20 steps, while we unroll for over 40 steps here. The first figure is LPIPS on OBJ3D dataset, where lower is better. The blue curve is SlotFormer. Although we’re worse than some baselines at the beginning, we achieve clear advancement at longer horizon. The right </a:t>
            </a:r>
            <a:r>
              <a:rPr lang="en-US"/>
              <a:t>figure plots FG-mIoU on CLEVRER, </a:t>
            </a:r>
            <a:r>
              <a:rPr lang="en-US" dirty="0"/>
              <a:t>where higher is better. You can see that SlotFormer is the best throughout the entire rollout length</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250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paper tackles the problem of visual dynamics learning, which aims at predicting the future of a scene given a few initial observations. The ability to learn complex multi-object scene dynamics from raw visual inputs is a key component of intelligent systems. It requires the ability to identify individual objects, like the detection bounding boxes here, capture their properties such as appearance and positions, as well as to model their </a:t>
            </a:r>
            <a:r>
              <a:rPr lang="en-US" dirty="0" err="1"/>
              <a:t>spatio</a:t>
            </a:r>
            <a:r>
              <a:rPr lang="en-US" dirty="0"/>
              <a:t>-temporal interactions, such as the collision events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Therefore, unsupervised dynamics learning has been a challenging problem in both computer vision and robotics. Having a faithful dynamics model enables us to predict the future. More importantly, when combined with downstream task models, it allows to transfer the </a:t>
            </a:r>
            <a:r>
              <a:rPr lang="en-US" dirty="0" err="1"/>
              <a:t>unsupervisedly</a:t>
            </a:r>
            <a:r>
              <a:rPr lang="en-US" dirty="0"/>
              <a:t> learned knowledge to improve these supervised tasks, such as visual reasoning and model-based control. For example, in this this VQA task, we are given a few observation frames, and asked about whether the collision event will happen in the future. Equipped with an accurate dynamics model, we can simulate the future rollout of the scene, and easily predict the correct answer</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41099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dirty="0"/>
              <a:t>Finally, as a common practice in Transformer papers, we analyze its self-attn map. The first row are input and output video frames. The other rows are per-slot results. This column is the synthesized objects. The attention map indicates which region the model attends upon when predicting this object. In this example, </a:t>
            </a:r>
            <a:r>
              <a:rPr lang="en-US" altLang="zh-CN" sz="1800" b="0" i="0" u="none" strike="noStrike" baseline="0" dirty="0">
                <a:latin typeface="NimbusRomNo9L-Regu"/>
              </a:rPr>
              <a:t>the purple cube just collided with the purple sphere, and is about to hit the yellow sphere. When predicting the purple cube at next step, the model looks at the collision event and the yellow sphere it will hit. For the purple sphere, it only focus on the purple cube because it will never hit the yellow sphere. These two examples prove that the Transformer learns the correct interaction between objects.</a:t>
            </a:r>
          </a:p>
          <a:p>
            <a:pPr algn="l"/>
            <a:endParaRPr lang="en-US" sz="1800" b="0" i="0" u="none" strike="noStrike" baseline="0" dirty="0">
              <a:latin typeface="NimbusRomNo9L-Regu"/>
            </a:endParaRPr>
          </a:p>
          <a:p>
            <a:pPr algn="l"/>
            <a:r>
              <a:rPr lang="en-US" dirty="0"/>
              <a:t>For the yellow sphere, since it’s heavily occluded in x6, the model attends to earlier frames to get its appearance, and also the purple cube for the potential collision. Finally, the red cylinder just attends to itself because it’s not involved in the interactions.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7928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general-purpose dynamics model, </a:t>
            </a:r>
            <a:r>
              <a:rPr lang="en-US" dirty="0" err="1"/>
              <a:t>SlotFormer</a:t>
            </a:r>
            <a:r>
              <a:rPr lang="en-US" dirty="0"/>
              <a:t> can not only generate high quality videos, but also be combined with downstream task models to improve their performance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is an illustration of how it works. In this VQA task, the model observes a few frames, and is asked a question about a future event. Baseline methods simply extracts features from input frames to predict the answer. However, it produces the wrong result because it doesn’t explicitly reason about the future. In contrast, we unroll SlotFormer to simulate accurate future frames, which contain useful information for the correct answer. For example in this case, it successfully simulates the collision between the green and the purple cylinder. In this way, </a:t>
            </a:r>
            <a:r>
              <a:rPr lang="en-US" altLang="zh-CN" dirty="0"/>
              <a:t>the unsupervised dynamics knowledge learned by SlotFormer can be transferred to improve downstream supervised task models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800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evaluate our method on the CLEVRER VQA dataset. This dataset contains 4 types of questions.</a:t>
            </a:r>
            <a:r>
              <a:rPr lang="zh-CN" altLang="en-US" dirty="0"/>
              <a:t> </a:t>
            </a:r>
            <a:r>
              <a:rPr lang="en-US" altLang="zh-CN" dirty="0"/>
              <a:t>The</a:t>
            </a:r>
            <a:r>
              <a:rPr lang="zh-CN" altLang="en-US" dirty="0"/>
              <a:t> </a:t>
            </a:r>
            <a:r>
              <a:rPr lang="en-US" altLang="zh-CN" dirty="0"/>
              <a:t>descriptive</a:t>
            </a:r>
            <a:r>
              <a:rPr lang="zh-CN" altLang="en-US" dirty="0"/>
              <a:t> </a:t>
            </a:r>
            <a:r>
              <a:rPr lang="en-US" altLang="zh-CN" dirty="0"/>
              <a:t>and explanatory questions only ask about objects or events that occur during input frames. The predictive question requires the model to accurately simulate future events. So we focus our experiment on it, and compare the accuracy improvement brought by unrolling </a:t>
            </a:r>
            <a:r>
              <a:rPr lang="en-US" altLang="zh-CN" dirty="0" err="1"/>
              <a:t>SlotFormer</a:t>
            </a:r>
            <a:r>
              <a:rPr lang="en-US" altLang="zh-CN" dirty="0"/>
              <a:t>. The counterfactual question also involves dynamics simulation. However, it requires us to remove specific objects from the scene at the beginning. This is not compatible with our framework, as we don’t assume object-level annotations to identify the objects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0789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adopt three baselines to compare with. DCL employs a pre-trained object detector and a GNN-based dynamics module. VRDP tests 3 variants of object detectors, namely unsupervised object slots, pre-trained object detectors, and pre-trained detectors with additional object attribute supervision. VRDP runs differentiable physics engine over detected objects to simulate future dynamics, which exploits heavy priors about the environment. Finally, we choose Aloe as our base task model. Aloe also uses unsupervised object slots, and runs powerful Transformers over slots and texts for question answering. However, it does not have a dynamics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Therefore, we equip Aloe with SlotFormer as the dynamics module. For predictive questions, we explicitly unroll </a:t>
            </a:r>
            <a:r>
              <a:rPr lang="en-US" dirty="0" err="1"/>
              <a:t>SlotFormer</a:t>
            </a:r>
            <a:r>
              <a:rPr lang="en-US" dirty="0"/>
              <a:t>, and feed both the observed and unrolled slots to the VQA model. For other questions, we just input observed slots to the model as the original Aloe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3212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we show the quantitative results on predictive questions, and the overall average accuracy. opt and ques stand for per-option acc and per-question acc, which are two evaluation metrics. As an unsupervised dynamics model, our approach outperforms DCL and VRDP trained with object-level annotations in both settings of the predictive questions. Compared to Aloe which only reasons over input frames, the dynamics knowledge in SlotFormer successfully boosts its performance in predictive questions by 3.4 and 6 % in the per-opt and per-ques settings, respectively. Finally, for overall accuracy, we still outperform baselines with pre-trained detectors, and is competitive with VRDP which uses fine-grained object attributes labels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298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we show some qualitative results. In this example, SlotFormer successfully simulates 2 consecutive collisions, and helps the VQA model to predict the correct answer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second example, SlotFormer simulates the purple cylinder being bounced away after the first collision, and then collides with the distant blue cube, leading to the correct answer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96534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also experiment on the </a:t>
            </a:r>
            <a:r>
              <a:rPr lang="en-US" dirty="0" err="1"/>
              <a:t>Physion</a:t>
            </a:r>
            <a:r>
              <a:rPr lang="en-US" dirty="0"/>
              <a:t> VQA dataset. The question in this dataset is very simply: will 2 objects in the scene contact in the future?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a:t>
            </a:r>
            <a:r>
              <a:rPr lang="en-US" dirty="0" err="1"/>
              <a:t>Physion</a:t>
            </a:r>
            <a:r>
              <a:rPr lang="en-US" dirty="0"/>
              <a:t> is challenging due to two reasons. First, it has 8 different physical phenomena, which include rigid-body collision, object falling, rolling, sliding, and even soft-body deformation. Second, the videos are visually complex, as there are diverse objects instead of just some shape primitives. Also, there are distractors in the scene, and the background is usually texture-rich and very diverse instead of a single-color background. Together they pose great challenge to model training. To handle such complexity, we adopt STEVE, the SOTA video object-centric model to extract object slots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26246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evaluation protocol of </a:t>
            </a:r>
            <a:r>
              <a:rPr lang="en-US" dirty="0" err="1"/>
              <a:t>Physion</a:t>
            </a:r>
            <a:r>
              <a:rPr lang="en-US" dirty="0"/>
              <a:t> is two step: given a few observed frames, we rollout our trained dynamics model to simulate the future. Then, we train a linear readout layer on the synthesized future to predict whether the two objects contact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adopt 2 baselines. One is RPIN, which leverages GT object </a:t>
            </a:r>
            <a:r>
              <a:rPr lang="en-US" dirty="0" err="1"/>
              <a:t>bbox</a:t>
            </a:r>
            <a:r>
              <a:rPr lang="en-US" dirty="0"/>
              <a:t> and a GNN-based dynamics module for future prediction. The second one is </a:t>
            </a:r>
            <a:r>
              <a:rPr lang="en-US" dirty="0" err="1"/>
              <a:t>pDEIT</a:t>
            </a:r>
            <a:r>
              <a:rPr lang="en-US" dirty="0"/>
              <a:t>-LSTM. It first extracts global image features using IN pre-trained DEIT, then trains an LSTM to learn the dynamics over these image features. Compared to </a:t>
            </a:r>
            <a:r>
              <a:rPr lang="en-US" dirty="0" err="1"/>
              <a:t>SlotFormer</a:t>
            </a:r>
            <a:r>
              <a:rPr lang="en-US" dirty="0"/>
              <a:t>, these baselines all use additional information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6886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look at the VQA results. Obs. is the accuracy on observed frames, </a:t>
            </a:r>
            <a:r>
              <a:rPr lang="en-US" dirty="0" err="1"/>
              <a:t>Dyn</a:t>
            </a:r>
            <a:r>
              <a:rPr lang="en-US" dirty="0"/>
              <a:t>. stands for the accuracy on observed plus rollout frames, and we calculate the improvement on the right. Quantitatively, </a:t>
            </a:r>
            <a:r>
              <a:rPr lang="en-US" dirty="0" err="1"/>
              <a:t>SlotFormer</a:t>
            </a:r>
            <a:r>
              <a:rPr lang="en-US" dirty="0"/>
              <a:t> achieves the best accuracy in both cases, and the rollout brings the biggest gain. This proves that </a:t>
            </a:r>
            <a:r>
              <a:rPr lang="en-US" dirty="0" err="1"/>
              <a:t>SlotFormer</a:t>
            </a:r>
            <a:r>
              <a:rPr lang="en-US" dirty="0"/>
              <a:t> is compatible with stronger object-centric models, and thus can handle visually complicated scenes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Qualitatively, the visual quality of generated videos are bad. We will explain the reason next. But overall, we are able to capture the correct object motion. Such as the collision of the two objects, and the falling down of the red cube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751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why do the generated videos look so bad? This is because compared to </a:t>
            </a:r>
            <a:r>
              <a:rPr lang="en-US" dirty="0" err="1"/>
              <a:t>SAVi</a:t>
            </a:r>
            <a:r>
              <a:rPr lang="en-US" dirty="0"/>
              <a:t>, STEVE uses a Transformer-based slot decoder, which is not designed for pixel-space reconstruction. Here I show the videos reconstructed by STEVE by feeding in GT future slots to STEVE’s slot decoder. You can see that even the reconstructed videos are of low visual quality. Nevertheless, </a:t>
            </a:r>
            <a:r>
              <a:rPr lang="en-US" dirty="0" err="1"/>
              <a:t>SlotFormer</a:t>
            </a:r>
            <a:r>
              <a:rPr lang="en-US" dirty="0"/>
              <a:t> is still able to learn correct object motion in the latent slot space, and benefits downstream VQA task</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5405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intuitive approach to visual dynamics learning is to frame it as a video prediction problem in the pixel space. This family of works usually apply recurrent modules such as LSTM over dense image feature maps to predict the next frame, and train the model with a MSE reconstruction loss. However, these models ignore the difference between foreground objects and background environment, as they directly process the entire feature map. It often leads to degeneration over longer horizon. For example, if we unroll </a:t>
            </a:r>
            <a:r>
              <a:rPr lang="en-US" dirty="0" err="1"/>
              <a:t>PredRNN</a:t>
            </a:r>
            <a:r>
              <a:rPr lang="en-US" dirty="0"/>
              <a:t>, a famous video prediction method, from the initial 2 frames, you can see that after several steps, the blue sphere becomes blurry, and the yellow sphere disappears completely. In another example shown here, the green sphere disappear, and the other shapes are blurry as well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7016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we try our model on the PHYRE action planning dataset. The goal here is to determine the size of a red ball, and the location to place it, so that after scene evolution, the green ball will touch the blue object. The blue object can be anything, such as another ball, or a cup, or the floor. Note that, the model only has access to the initial frame, and it needs to simulate all the future frames based on 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5419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it’s very hard to train a model to regress the size and position of the red ball, they are actually chose from a set of action candidates via ranking. The evaluation protocol resembles model-based planning. For each </a:t>
            </a:r>
            <a:r>
              <a:rPr lang="en-US" altLang="zh-CN" dirty="0"/>
              <a:t>candidate </a:t>
            </a:r>
            <a:r>
              <a:rPr lang="en-US" dirty="0"/>
              <a:t>action, we will rollout the scene, and train a task success classifier to predict whether it leads to a successful contact. Here are examples of 2 actions, on the left, after rollout, the task is not solved, so we won’t take it, while on the right, it leads to success, so we will choose this action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compare </a:t>
            </a:r>
            <a:r>
              <a:rPr lang="en-US" dirty="0" err="1"/>
              <a:t>SlotFormer</a:t>
            </a:r>
            <a:r>
              <a:rPr lang="en-US" dirty="0"/>
              <a:t> with 4 baselines. Notably, all of them assume GT object masks. A naïve DQN model which predicts task success from the first frame without doing rollout. Dec [Joint] runs LSTM over global image features. RPIN is again object-centric feature plus a GNN-based dynamics module. Finally </a:t>
            </a:r>
            <a:r>
              <a:rPr lang="en-US" dirty="0" err="1"/>
              <a:t>Dyn</a:t>
            </a:r>
            <a:r>
              <a:rPr lang="en-US" dirty="0"/>
              <a:t>-DQN is DQN with rollout, and it designs some task-specific loss to inject dynamics information to the model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the evaluation metric, PHYRE uses AUCCESS. You can think of it as the AUC of the success rate VS number of actions tried curve. Higher is better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9009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look at the results. Quantitatively, as a fully unsupervised dynamics model, </a:t>
            </a:r>
            <a:r>
              <a:rPr lang="en-US" dirty="0" err="1"/>
              <a:t>SlotFormer</a:t>
            </a:r>
            <a:r>
              <a:rPr lang="en-US" dirty="0"/>
              <a:t> achieves an AUCCESS score of 82, which is better than baselines that don’t do rollout or use global image features, and on par with more advanced baselines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Qualitatively, we show the per-slot scene decomposition, and the per-slot rollout, using color-coded masks. In general, </a:t>
            </a:r>
            <a:r>
              <a:rPr lang="en-US" dirty="0" err="1"/>
              <a:t>SAVi</a:t>
            </a:r>
            <a:r>
              <a:rPr lang="en-US" dirty="0"/>
              <a:t> learns reasonable scene decomposition into objects, and </a:t>
            </a:r>
            <a:r>
              <a:rPr lang="en-US" dirty="0" err="1"/>
              <a:t>SlotFormer</a:t>
            </a:r>
            <a:r>
              <a:rPr lang="en-US" dirty="0"/>
              <a:t> is able to reason their interactions for accurate future synthesis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418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we show more generated videos. Note that all results here are just conditioned on the first frame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7542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summary, we propose SlotFormer, a general-purpose Transformer-based dynamics model. It builds upon any underlying video OC rep, and performs joint </a:t>
            </a:r>
            <a:r>
              <a:rPr lang="en-US" dirty="0" err="1"/>
              <a:t>spatio</a:t>
            </a:r>
            <a:r>
              <a:rPr lang="en-US" dirty="0"/>
              <a:t>-temporal reasoning over object slots. Therefore, it’s able to generate future frames with high quality, and simulate accurate object dynamics. Experimental results show that we can transfer the learned unsupervised dynamics information to improve downstream supervised task models ``for free”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several future directions. Currently, we pre-train OC models to extract slots, and train the Transformer on it. One can explore joint training of the two steps, which may benefit each other. Second, all the tasks in this paper involve unconditional video prediction. We can also study conditional generation, such as action-conditioned generation. Finally, </a:t>
            </a:r>
            <a:r>
              <a:rPr lang="en-US" dirty="0" err="1"/>
              <a:t>SlotFormer</a:t>
            </a:r>
            <a:r>
              <a:rPr lang="en-US" dirty="0"/>
              <a:t> now works in a deterministic fashion. But uncertainty is an important aspect of real-world videos. So how to model multi-modality of the future is also an interesting direction</a:t>
            </a:r>
            <a:endParaRPr lang="en-US" altLang="zh-CN"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OK so that’s all for my talk. Thanks for listening. For more results, please check out our website. Thank you!</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5453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Recently, some approaches leverage object-centric representations to model scene dynamics. The key idea is to decompose the scene into individual foreground objects and background environment, and represent them each with a 1D feature vector, which we call slots. Then, they learn the interactions over slots to model the dynamics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64083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why do we need OC rep? Well indeed, it seems that recent trend in CV is to learn everything with less inductive bias purely from data, such as vision transformers. They embed everything to a single feature map, and apply task-specific heads to predict desired outputs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humans perceive the world in a completely different way. Given visual inputs, we first convert them into discrete concepts such as objects and events, and then reason over these abstractions of </a:t>
            </a:r>
            <a:r>
              <a:rPr lang="en-US"/>
              <a:t>the world. Such </a:t>
            </a:r>
            <a:r>
              <a:rPr lang="en-US" altLang="zh-CN"/>
              <a:t>hierarchical processing mechanism plays an important role in human reasoning</a:t>
            </a:r>
            <a:r>
              <a:rPr lang="en-US"/>
              <a:t>. </a:t>
            </a:r>
            <a:r>
              <a:rPr lang="en-US" dirty="0"/>
              <a:t>For example given this video, we will first identify individual objects like the bounding boxes here, and interpret their movement using discrete events, such as collision, entering and leaving the scene. Then, we can easily build upon these intermediate rep for high-level reasoning tasks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Inspired by this, in this work, we propose </a:t>
            </a:r>
            <a:r>
              <a:rPr lang="en-US" dirty="0" err="1"/>
              <a:t>SlotFormer</a:t>
            </a:r>
            <a:r>
              <a:rPr lang="en-US" dirty="0"/>
              <a:t>, a fully unsupervised dynamics model built upon object-centric representations. We show that it can not only generate videos of high quality, but also simulate accurate object dynamics which are helpful for downstream supervised tasks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7521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review some prior works in object-centric dynamics learning. Some earlier methods directly apply deep models in the state space of objects. However, they require ground-truth physical properties such as position and velocity for training, which is unrealistic for unsupervised visual dynamics learning, because we want to learn from unlabeled raw videos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871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Instead of explicitly learning object states, some works apply powerful interaction modules to infer object dynamics from vision features. However, the OC features usually come from ground-truth annotations or pre-trained detectors. This still requires supervision to initialize object representations. And we know that the generalizability of object detectors is still an open problem itself</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9473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our goal is to learn object dynamics without any supervision, we need a way to identify objects from videos without using labels. Recently, several works have extended Slot Attention to unsupervised object discovery from videos. Basically, these methods </a:t>
            </a:r>
            <a:r>
              <a:rPr lang="en-US" altLang="zh-CN" dirty="0">
                <a:effectLst/>
                <a:latin typeface="Arial" panose="020B0604020202020204" pitchFamily="34" charset="0"/>
              </a:rPr>
              <a:t>can be viewed as recurrent encoder-decoder models with a structured latent state composed of K object slots. For each timestep, they first apply CNN encoder to extract frame feature maps. These visual features are then used to update slots via Slot Attention, which encourages each slot to bind to one object in the scene. To train the model, they decode each slot separately to RGB images and alpha masks, which are then combined to reconstruct the input. The entire network is trained using unsupervised reconstruction loss. For time 0, slots are initialized from learnable latent codes. While slots at later timesteps are initialized by applying a Predictor on previous slots. This ensures the temporal consistency of slots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639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5894abf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5894abf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Vanilla video slot attention models do not explicitly learn scene dynamics. Therefore, recent works study building dynamics module over learned video slots, which are most relevant to our paper. They first segment objects from videos, as you can see here, by extracting a set of slots from input frames. Then, it learns a dynamic module over slots. The dynamic module often consists of a GNN or a Transformer to model the spatial interactions between objects, such as collisions, followed by an LSTM learning the temporal dynamics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these methods have 2 main drawbacks. First, the dynamic module is often designed for a specific OC model, imposing strong assumptions on the slots. </a:t>
            </a:r>
            <a:r>
              <a:rPr lang="en-US" altLang="zh-CN" dirty="0"/>
              <a:t>For example, some methods manually decompose slot features to appearance, position, velocity and depth. The position and velocity is used to model collisions and the depth is used to model occlusions. Such domain-specific priors restrict the model’s scalability to more complex scenes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Second, they still model object interactions and temporal dynamics with 2 separate modules. As a result, the LSTM only sees a single-step time window. The lack of context information often leads to inconsistent rollout over long horizon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83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1D7848-7957-EFB1-6255-2451F9BAABA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302123F-A123-F62B-3D65-3BB00B45D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DB033AA-A6B0-D9AF-7AC3-8CDA4C3F2CC9}"/>
              </a:ext>
            </a:extLst>
          </p:cNvPr>
          <p:cNvSpPr>
            <a:spLocks noGrp="1"/>
          </p:cNvSpPr>
          <p:nvPr>
            <p:ph type="dt" sz="half" idx="10"/>
          </p:nvPr>
        </p:nvSpPr>
        <p:spPr/>
        <p:txBody>
          <a:bodyPr/>
          <a:lstStyle/>
          <a:p>
            <a:fld id="{21B27FDB-E7EA-482D-8B6C-D7EE1B547CA1}" type="datetime1">
              <a:rPr lang="zh-CN" altLang="en-US" smtClean="0"/>
              <a:t>2023/2/1</a:t>
            </a:fld>
            <a:endParaRPr lang="zh-CN" altLang="en-US"/>
          </a:p>
        </p:txBody>
      </p:sp>
      <p:sp>
        <p:nvSpPr>
          <p:cNvPr id="5" name="页脚占位符 4">
            <a:extLst>
              <a:ext uri="{FF2B5EF4-FFF2-40B4-BE49-F238E27FC236}">
                <a16:creationId xmlns:a16="http://schemas.microsoft.com/office/drawing/2014/main" id="{2A0919BC-159C-08A7-3939-C8662D7785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FF6DDF-BB53-A916-86A9-5CC62BB8D758}"/>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217299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853F38-B9F1-D392-3A9C-E226067D30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0DAC74-8497-645D-229A-7C373509529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7D46C9-DCED-C77E-D395-2F82E3855DE5}"/>
              </a:ext>
            </a:extLst>
          </p:cNvPr>
          <p:cNvSpPr>
            <a:spLocks noGrp="1"/>
          </p:cNvSpPr>
          <p:nvPr>
            <p:ph type="dt" sz="half" idx="10"/>
          </p:nvPr>
        </p:nvSpPr>
        <p:spPr/>
        <p:txBody>
          <a:bodyPr/>
          <a:lstStyle/>
          <a:p>
            <a:fld id="{1F34E4DC-E3D9-452B-A8B2-E008D592D4A2}" type="datetime1">
              <a:rPr lang="zh-CN" altLang="en-US" smtClean="0"/>
              <a:t>2023/2/1</a:t>
            </a:fld>
            <a:endParaRPr lang="zh-CN" altLang="en-US"/>
          </a:p>
        </p:txBody>
      </p:sp>
      <p:sp>
        <p:nvSpPr>
          <p:cNvPr id="5" name="页脚占位符 4">
            <a:extLst>
              <a:ext uri="{FF2B5EF4-FFF2-40B4-BE49-F238E27FC236}">
                <a16:creationId xmlns:a16="http://schemas.microsoft.com/office/drawing/2014/main" id="{4AF0EA93-5C31-E5F1-E84B-6D6D89A29E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00F46D8-D97F-266F-6D2B-750D2A68B800}"/>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86701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74F185E-42AF-6AB3-E118-B4DB718AEAB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D40BD4-62A3-224E-9EE4-2A467D431B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9C578D-37A9-68B6-FD42-3DB0F5DDF601}"/>
              </a:ext>
            </a:extLst>
          </p:cNvPr>
          <p:cNvSpPr>
            <a:spLocks noGrp="1"/>
          </p:cNvSpPr>
          <p:nvPr>
            <p:ph type="dt" sz="half" idx="10"/>
          </p:nvPr>
        </p:nvSpPr>
        <p:spPr/>
        <p:txBody>
          <a:bodyPr/>
          <a:lstStyle/>
          <a:p>
            <a:fld id="{19FF2C7A-F858-4BB6-9A4B-F724D7068453}" type="datetime1">
              <a:rPr lang="zh-CN" altLang="en-US" smtClean="0"/>
              <a:t>2023/2/1</a:t>
            </a:fld>
            <a:endParaRPr lang="zh-CN" altLang="en-US"/>
          </a:p>
        </p:txBody>
      </p:sp>
      <p:sp>
        <p:nvSpPr>
          <p:cNvPr id="5" name="页脚占位符 4">
            <a:extLst>
              <a:ext uri="{FF2B5EF4-FFF2-40B4-BE49-F238E27FC236}">
                <a16:creationId xmlns:a16="http://schemas.microsoft.com/office/drawing/2014/main" id="{F1B365A4-30FE-F686-D60C-A6D4278C95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763213-CB9A-6742-745A-84F58207CC9D}"/>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252019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sz="1400" b="1">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2176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C42D8-E02F-954D-1F2B-198EA300F4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2D36A4-15CA-6870-A495-5767F190F23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530187-BB0C-20E3-D10F-5602FB9C3C2D}"/>
              </a:ext>
            </a:extLst>
          </p:cNvPr>
          <p:cNvSpPr>
            <a:spLocks noGrp="1"/>
          </p:cNvSpPr>
          <p:nvPr>
            <p:ph type="dt" sz="half" idx="10"/>
          </p:nvPr>
        </p:nvSpPr>
        <p:spPr/>
        <p:txBody>
          <a:bodyPr/>
          <a:lstStyle/>
          <a:p>
            <a:fld id="{4606A8E9-80D7-4369-AD9A-43480E95073C}" type="datetime1">
              <a:rPr lang="zh-CN" altLang="en-US" smtClean="0"/>
              <a:t>2023/2/1</a:t>
            </a:fld>
            <a:endParaRPr lang="zh-CN" altLang="en-US"/>
          </a:p>
        </p:txBody>
      </p:sp>
      <p:sp>
        <p:nvSpPr>
          <p:cNvPr id="5" name="页脚占位符 4">
            <a:extLst>
              <a:ext uri="{FF2B5EF4-FFF2-40B4-BE49-F238E27FC236}">
                <a16:creationId xmlns:a16="http://schemas.microsoft.com/office/drawing/2014/main" id="{9D3D2403-62B4-F372-924E-9CEB707AA4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036B86-0A8E-325A-D64D-246F82F98362}"/>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88295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EB0BA-CF48-F3EF-D1BE-C3EBF0B5424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4EBAE4-D55B-0FFC-9ECB-BC0113166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4641E-180C-4B68-2E62-8E59235666F6}"/>
              </a:ext>
            </a:extLst>
          </p:cNvPr>
          <p:cNvSpPr>
            <a:spLocks noGrp="1"/>
          </p:cNvSpPr>
          <p:nvPr>
            <p:ph type="dt" sz="half" idx="10"/>
          </p:nvPr>
        </p:nvSpPr>
        <p:spPr/>
        <p:txBody>
          <a:bodyPr/>
          <a:lstStyle/>
          <a:p>
            <a:fld id="{86747A91-6365-48D9-A796-213DEC901C00}" type="datetime1">
              <a:rPr lang="zh-CN" altLang="en-US" smtClean="0"/>
              <a:t>2023/2/1</a:t>
            </a:fld>
            <a:endParaRPr lang="zh-CN" altLang="en-US"/>
          </a:p>
        </p:txBody>
      </p:sp>
      <p:sp>
        <p:nvSpPr>
          <p:cNvPr id="5" name="页脚占位符 4">
            <a:extLst>
              <a:ext uri="{FF2B5EF4-FFF2-40B4-BE49-F238E27FC236}">
                <a16:creationId xmlns:a16="http://schemas.microsoft.com/office/drawing/2014/main" id="{DCC81741-97BD-0B5D-36AD-DA3CB97D52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C9149C-29A0-3FC5-BDE4-5965AD63FABB}"/>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77584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0DA02-57EB-A539-719B-151895D07C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0A292B-EFC9-3119-0871-A3E80CE8A61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E07E235-8A7B-DAE7-DCEB-CE13B22F42B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A68CD15-4F43-CFEC-90A4-B441A565C73B}"/>
              </a:ext>
            </a:extLst>
          </p:cNvPr>
          <p:cNvSpPr>
            <a:spLocks noGrp="1"/>
          </p:cNvSpPr>
          <p:nvPr>
            <p:ph type="dt" sz="half" idx="10"/>
          </p:nvPr>
        </p:nvSpPr>
        <p:spPr/>
        <p:txBody>
          <a:bodyPr/>
          <a:lstStyle/>
          <a:p>
            <a:fld id="{C3693D2F-4F1F-46E3-AFC2-075E7674B17F}" type="datetime1">
              <a:rPr lang="zh-CN" altLang="en-US" smtClean="0"/>
              <a:t>2023/2/1</a:t>
            </a:fld>
            <a:endParaRPr lang="zh-CN" altLang="en-US"/>
          </a:p>
        </p:txBody>
      </p:sp>
      <p:sp>
        <p:nvSpPr>
          <p:cNvPr id="6" name="页脚占位符 5">
            <a:extLst>
              <a:ext uri="{FF2B5EF4-FFF2-40B4-BE49-F238E27FC236}">
                <a16:creationId xmlns:a16="http://schemas.microsoft.com/office/drawing/2014/main" id="{0960FC6E-C05E-0190-12BA-59B1E67B7D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F604485-9C9C-B9E6-3B79-2D9E37CDD27E}"/>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327417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0E0C75-DCB1-ACF3-D045-AA256E8DF75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218401-E885-1179-13D6-E89898817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43BD01F-20C4-69D1-9240-469BEA9205E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C9D4C7D-1E7F-B33D-952E-5046988F6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76A239B-F510-D918-483E-D441AB7C7D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39A381-831A-B248-5320-ACA5753B9B84}"/>
              </a:ext>
            </a:extLst>
          </p:cNvPr>
          <p:cNvSpPr>
            <a:spLocks noGrp="1"/>
          </p:cNvSpPr>
          <p:nvPr>
            <p:ph type="dt" sz="half" idx="10"/>
          </p:nvPr>
        </p:nvSpPr>
        <p:spPr/>
        <p:txBody>
          <a:bodyPr/>
          <a:lstStyle/>
          <a:p>
            <a:fld id="{1607B3E7-1BF1-4724-A0D5-3A13B5106F05}" type="datetime1">
              <a:rPr lang="zh-CN" altLang="en-US" smtClean="0"/>
              <a:t>2023/2/1</a:t>
            </a:fld>
            <a:endParaRPr lang="zh-CN" altLang="en-US"/>
          </a:p>
        </p:txBody>
      </p:sp>
      <p:sp>
        <p:nvSpPr>
          <p:cNvPr id="8" name="页脚占位符 7">
            <a:extLst>
              <a:ext uri="{FF2B5EF4-FFF2-40B4-BE49-F238E27FC236}">
                <a16:creationId xmlns:a16="http://schemas.microsoft.com/office/drawing/2014/main" id="{58C7F706-6890-82C0-D2BB-04297167296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6309E6A-A7BB-8CF3-F2CC-F38932BB516D}"/>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4570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75779-D0F6-5B75-D95F-E5B00DD9AC4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85FB7E-991A-76B8-9CF9-EFFEAD54EC9C}"/>
              </a:ext>
            </a:extLst>
          </p:cNvPr>
          <p:cNvSpPr>
            <a:spLocks noGrp="1"/>
          </p:cNvSpPr>
          <p:nvPr>
            <p:ph type="dt" sz="half" idx="10"/>
          </p:nvPr>
        </p:nvSpPr>
        <p:spPr/>
        <p:txBody>
          <a:bodyPr/>
          <a:lstStyle/>
          <a:p>
            <a:fld id="{6F023423-1F9E-4F45-8726-5E829404C087}" type="datetime1">
              <a:rPr lang="zh-CN" altLang="en-US" smtClean="0"/>
              <a:t>2023/2/1</a:t>
            </a:fld>
            <a:endParaRPr lang="zh-CN" altLang="en-US"/>
          </a:p>
        </p:txBody>
      </p:sp>
      <p:sp>
        <p:nvSpPr>
          <p:cNvPr id="4" name="页脚占位符 3">
            <a:extLst>
              <a:ext uri="{FF2B5EF4-FFF2-40B4-BE49-F238E27FC236}">
                <a16:creationId xmlns:a16="http://schemas.microsoft.com/office/drawing/2014/main" id="{4A28B357-F626-BD28-A540-7EABEC37D72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90B682-1279-C121-F478-F3B4A6BAC93A}"/>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353257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247F35-4A13-D025-1690-EF57B8541680}"/>
              </a:ext>
            </a:extLst>
          </p:cNvPr>
          <p:cNvSpPr>
            <a:spLocks noGrp="1"/>
          </p:cNvSpPr>
          <p:nvPr>
            <p:ph type="dt" sz="half" idx="10"/>
          </p:nvPr>
        </p:nvSpPr>
        <p:spPr/>
        <p:txBody>
          <a:bodyPr/>
          <a:lstStyle/>
          <a:p>
            <a:fld id="{9961FFA6-684E-4D35-A30D-FBAEBE2E1CA9}" type="datetime1">
              <a:rPr lang="zh-CN" altLang="en-US" smtClean="0"/>
              <a:t>2023/2/1</a:t>
            </a:fld>
            <a:endParaRPr lang="zh-CN" altLang="en-US"/>
          </a:p>
        </p:txBody>
      </p:sp>
      <p:sp>
        <p:nvSpPr>
          <p:cNvPr id="3" name="页脚占位符 2">
            <a:extLst>
              <a:ext uri="{FF2B5EF4-FFF2-40B4-BE49-F238E27FC236}">
                <a16:creationId xmlns:a16="http://schemas.microsoft.com/office/drawing/2014/main" id="{90BB11FC-3743-75D5-747A-16D398D4ECD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1783846-71D5-39E3-13D0-73309B2978D6}"/>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22866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C03554-E528-4CC9-8CBE-F0A79AC7C8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1C783E7-3310-5765-9DE6-125DFD3CBA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6FC7562-E963-477F-DF72-28B9AF5A3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2842F4-5DBB-3C6F-E4FB-C2CDE2688375}"/>
              </a:ext>
            </a:extLst>
          </p:cNvPr>
          <p:cNvSpPr>
            <a:spLocks noGrp="1"/>
          </p:cNvSpPr>
          <p:nvPr>
            <p:ph type="dt" sz="half" idx="10"/>
          </p:nvPr>
        </p:nvSpPr>
        <p:spPr/>
        <p:txBody>
          <a:bodyPr/>
          <a:lstStyle/>
          <a:p>
            <a:fld id="{5D876DB6-4DB0-45D9-8FC2-092588F81D6B}" type="datetime1">
              <a:rPr lang="zh-CN" altLang="en-US" smtClean="0"/>
              <a:t>2023/2/1</a:t>
            </a:fld>
            <a:endParaRPr lang="zh-CN" altLang="en-US"/>
          </a:p>
        </p:txBody>
      </p:sp>
      <p:sp>
        <p:nvSpPr>
          <p:cNvPr id="6" name="页脚占位符 5">
            <a:extLst>
              <a:ext uri="{FF2B5EF4-FFF2-40B4-BE49-F238E27FC236}">
                <a16:creationId xmlns:a16="http://schemas.microsoft.com/office/drawing/2014/main" id="{9C89CF62-98D8-7DAD-FFF0-141D65DA0E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45CA0F-81B9-6FF9-1568-B1D312D74F44}"/>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84477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9A24FD-49B8-9582-9035-1BFE435D24A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FD8A7FE-E444-D514-2A3E-85B5EB8FB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3AFE0F-8F69-A524-BD23-283AFC4A0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2D9C507-FCA9-A35D-6ECD-D7C2E1154139}"/>
              </a:ext>
            </a:extLst>
          </p:cNvPr>
          <p:cNvSpPr>
            <a:spLocks noGrp="1"/>
          </p:cNvSpPr>
          <p:nvPr>
            <p:ph type="dt" sz="half" idx="10"/>
          </p:nvPr>
        </p:nvSpPr>
        <p:spPr/>
        <p:txBody>
          <a:bodyPr/>
          <a:lstStyle/>
          <a:p>
            <a:fld id="{E6017894-5B50-425A-89BE-042C99F72E0E}" type="datetime1">
              <a:rPr lang="zh-CN" altLang="en-US" smtClean="0"/>
              <a:t>2023/2/1</a:t>
            </a:fld>
            <a:endParaRPr lang="zh-CN" altLang="en-US"/>
          </a:p>
        </p:txBody>
      </p:sp>
      <p:sp>
        <p:nvSpPr>
          <p:cNvPr id="6" name="页脚占位符 5">
            <a:extLst>
              <a:ext uri="{FF2B5EF4-FFF2-40B4-BE49-F238E27FC236}">
                <a16:creationId xmlns:a16="http://schemas.microsoft.com/office/drawing/2014/main" id="{1404C916-7C73-B1AF-0B20-E6AFFA1DA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C313AD-4ADA-A09E-C4FA-6561004366D2}"/>
              </a:ext>
            </a:extLst>
          </p:cNvPr>
          <p:cNvSpPr>
            <a:spLocks noGrp="1"/>
          </p:cNvSpPr>
          <p:nvPr>
            <p:ph type="sldNum" sz="quarter" idx="12"/>
          </p:nvPr>
        </p:nvSpPr>
        <p:spPr/>
        <p:txBody>
          <a:body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52028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38D85FD-8CDC-673F-51B1-37825EEFE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C7E938-4F3C-8065-33DF-33DE5FC08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9DE236-FBB3-0B3C-860E-D621302EA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1A741-7BC3-4025-9074-632DA20D2F5D}" type="datetime1">
              <a:rPr lang="zh-CN" altLang="en-US" smtClean="0"/>
              <a:t>2023/2/1</a:t>
            </a:fld>
            <a:endParaRPr lang="zh-CN" altLang="en-US"/>
          </a:p>
        </p:txBody>
      </p:sp>
      <p:sp>
        <p:nvSpPr>
          <p:cNvPr id="5" name="页脚占位符 4">
            <a:extLst>
              <a:ext uri="{FF2B5EF4-FFF2-40B4-BE49-F238E27FC236}">
                <a16:creationId xmlns:a16="http://schemas.microsoft.com/office/drawing/2014/main" id="{6DA5EEF3-4EA9-7D88-78F1-AD32A82FB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FAB2BBC-1661-2D2D-5339-38BE8CFCD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3BF88-3009-4E02-8CE5-BA4EBA74BF1E}" type="slidenum">
              <a:rPr lang="zh-CN" altLang="en-US" smtClean="0"/>
              <a:t>‹#›</a:t>
            </a:fld>
            <a:endParaRPr lang="zh-CN" altLang="en-US"/>
          </a:p>
        </p:txBody>
      </p:sp>
    </p:spTree>
    <p:extLst>
      <p:ext uri="{BB962C8B-B14F-4D97-AF65-F5344CB8AC3E}">
        <p14:creationId xmlns:p14="http://schemas.microsoft.com/office/powerpoint/2010/main" val="181158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lotformer.github.io/" TargetMode="External"/><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jpg"/><Relationship Id="rId5" Type="http://schemas.openxmlformats.org/officeDocument/2006/relationships/image" Target="../media/image3.jp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0.png"/><Relationship Id="rId18" Type="http://schemas.openxmlformats.org/officeDocument/2006/relationships/image" Target="../media/image280.png"/><Relationship Id="rId3" Type="http://schemas.openxmlformats.org/officeDocument/2006/relationships/image" Target="../media/image26.png"/><Relationship Id="rId21" Type="http://schemas.openxmlformats.org/officeDocument/2006/relationships/image" Target="../media/image310.png"/><Relationship Id="rId7" Type="http://schemas.openxmlformats.org/officeDocument/2006/relationships/image" Target="../media/image28.png"/><Relationship Id="rId12" Type="http://schemas.openxmlformats.org/officeDocument/2006/relationships/image" Target="../media/image240.png"/><Relationship Id="rId17" Type="http://schemas.openxmlformats.org/officeDocument/2006/relationships/image" Target="../media/image270.png"/><Relationship Id="rId2" Type="http://schemas.openxmlformats.org/officeDocument/2006/relationships/notesSlide" Target="../notesSlides/notesSlide11.xml"/><Relationship Id="rId16" Type="http://schemas.microsoft.com/office/2007/relationships/hdphoto" Target="../media/hdphoto7.wdp"/><Relationship Id="rId20" Type="http://schemas.openxmlformats.org/officeDocument/2006/relationships/image" Target="../media/image300.png"/><Relationship Id="rId1" Type="http://schemas.openxmlformats.org/officeDocument/2006/relationships/slideLayout" Target="../slideLayouts/slideLayout12.xml"/><Relationship Id="rId6" Type="http://schemas.openxmlformats.org/officeDocument/2006/relationships/image" Target="../media/image190.png"/><Relationship Id="rId11" Type="http://schemas.openxmlformats.org/officeDocument/2006/relationships/image" Target="../media/image230.png"/><Relationship Id="rId24" Type="http://schemas.openxmlformats.org/officeDocument/2006/relationships/image" Target="../media/image34.png"/><Relationship Id="rId5" Type="http://schemas.microsoft.com/office/2007/relationships/hdphoto" Target="../media/hdphoto3.wdp"/><Relationship Id="rId15" Type="http://schemas.openxmlformats.org/officeDocument/2006/relationships/image" Target="../media/image31.png"/><Relationship Id="rId23" Type="http://schemas.openxmlformats.org/officeDocument/2006/relationships/image" Target="../media/image33.png"/><Relationship Id="rId10" Type="http://schemas.microsoft.com/office/2007/relationships/hdphoto" Target="../media/hdphoto5.wdp"/><Relationship Id="rId19" Type="http://schemas.openxmlformats.org/officeDocument/2006/relationships/image" Target="../media/image290.png"/><Relationship Id="rId4" Type="http://schemas.openxmlformats.org/officeDocument/2006/relationships/image" Target="../media/image27.png"/><Relationship Id="rId9" Type="http://schemas.openxmlformats.org/officeDocument/2006/relationships/image" Target="../media/image29.png"/><Relationship Id="rId14" Type="http://schemas.microsoft.com/office/2007/relationships/hdphoto" Target="../media/hdphoto6.wdp"/><Relationship Id="rId22"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0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290.png"/><Relationship Id="rId5" Type="http://schemas.openxmlformats.org/officeDocument/2006/relationships/image" Target="../media/image30.png"/><Relationship Id="rId10" Type="http://schemas.openxmlformats.org/officeDocument/2006/relationships/image" Target="../media/image280.png"/><Relationship Id="rId4" Type="http://schemas.openxmlformats.org/officeDocument/2006/relationships/image" Target="../media/image35.png"/><Relationship Id="rId9" Type="http://schemas.openxmlformats.org/officeDocument/2006/relationships/image" Target="../media/image270.png"/></Relationships>
</file>

<file path=ppt/slides/_rels/slide13.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png"/><Relationship Id="rId7" Type="http://schemas.microsoft.com/office/2007/relationships/hdphoto" Target="../media/hdphoto7.wdp"/><Relationship Id="rId12" Type="http://schemas.openxmlformats.org/officeDocument/2006/relationships/image" Target="../media/image31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00.png"/><Relationship Id="rId5" Type="http://schemas.microsoft.com/office/2007/relationships/hdphoto" Target="../media/hdphoto6.wdp"/><Relationship Id="rId10" Type="http://schemas.openxmlformats.org/officeDocument/2006/relationships/image" Target="../media/image290.png"/><Relationship Id="rId4" Type="http://schemas.openxmlformats.org/officeDocument/2006/relationships/image" Target="../media/image30.png"/><Relationship Id="rId9" Type="http://schemas.openxmlformats.org/officeDocument/2006/relationships/image" Target="../media/image280.png"/></Relationships>
</file>

<file path=ppt/slides/_rels/slide14.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32.png"/><Relationship Id="rId3" Type="http://schemas.openxmlformats.org/officeDocument/2006/relationships/image" Target="../media/image26.png"/><Relationship Id="rId7" Type="http://schemas.microsoft.com/office/2007/relationships/hdphoto" Target="../media/hdphoto7.wdp"/><Relationship Id="rId12" Type="http://schemas.openxmlformats.org/officeDocument/2006/relationships/image" Target="../media/image31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00.png"/><Relationship Id="rId5" Type="http://schemas.microsoft.com/office/2007/relationships/hdphoto" Target="../media/hdphoto6.wdp"/><Relationship Id="rId15" Type="http://schemas.openxmlformats.org/officeDocument/2006/relationships/image" Target="../media/image34.png"/><Relationship Id="rId10" Type="http://schemas.openxmlformats.org/officeDocument/2006/relationships/image" Target="../media/image290.png"/><Relationship Id="rId4" Type="http://schemas.openxmlformats.org/officeDocument/2006/relationships/image" Target="../media/image30.png"/><Relationship Id="rId9" Type="http://schemas.openxmlformats.org/officeDocument/2006/relationships/image" Target="../media/image280.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0.png"/><Relationship Id="rId18" Type="http://schemas.openxmlformats.org/officeDocument/2006/relationships/image" Target="../media/image280.png"/><Relationship Id="rId3" Type="http://schemas.openxmlformats.org/officeDocument/2006/relationships/image" Target="../media/image26.png"/><Relationship Id="rId21" Type="http://schemas.openxmlformats.org/officeDocument/2006/relationships/image" Target="../media/image310.png"/><Relationship Id="rId7" Type="http://schemas.openxmlformats.org/officeDocument/2006/relationships/image" Target="../media/image28.png"/><Relationship Id="rId12" Type="http://schemas.openxmlformats.org/officeDocument/2006/relationships/image" Target="../media/image240.png"/><Relationship Id="rId17" Type="http://schemas.openxmlformats.org/officeDocument/2006/relationships/image" Target="../media/image270.png"/><Relationship Id="rId2" Type="http://schemas.openxmlformats.org/officeDocument/2006/relationships/notesSlide" Target="../notesSlides/notesSlide15.xml"/><Relationship Id="rId16" Type="http://schemas.microsoft.com/office/2007/relationships/hdphoto" Target="../media/hdphoto7.wdp"/><Relationship Id="rId20" Type="http://schemas.openxmlformats.org/officeDocument/2006/relationships/image" Target="../media/image300.png"/><Relationship Id="rId1" Type="http://schemas.openxmlformats.org/officeDocument/2006/relationships/slideLayout" Target="../slideLayouts/slideLayout12.xml"/><Relationship Id="rId6" Type="http://schemas.openxmlformats.org/officeDocument/2006/relationships/image" Target="../media/image190.png"/><Relationship Id="rId11" Type="http://schemas.openxmlformats.org/officeDocument/2006/relationships/image" Target="../media/image230.png"/><Relationship Id="rId24" Type="http://schemas.openxmlformats.org/officeDocument/2006/relationships/image" Target="../media/image34.png"/><Relationship Id="rId5" Type="http://schemas.microsoft.com/office/2007/relationships/hdphoto" Target="../media/hdphoto3.wdp"/><Relationship Id="rId15" Type="http://schemas.openxmlformats.org/officeDocument/2006/relationships/image" Target="../media/image31.png"/><Relationship Id="rId23" Type="http://schemas.openxmlformats.org/officeDocument/2006/relationships/image" Target="../media/image33.png"/><Relationship Id="rId10" Type="http://schemas.microsoft.com/office/2007/relationships/hdphoto" Target="../media/hdphoto5.wdp"/><Relationship Id="rId19" Type="http://schemas.openxmlformats.org/officeDocument/2006/relationships/image" Target="../media/image290.png"/><Relationship Id="rId4" Type="http://schemas.openxmlformats.org/officeDocument/2006/relationships/image" Target="../media/image27.png"/><Relationship Id="rId9" Type="http://schemas.openxmlformats.org/officeDocument/2006/relationships/image" Target="../media/image29.png"/><Relationship Id="rId14" Type="http://schemas.microsoft.com/office/2007/relationships/hdphoto" Target="../media/hdphoto6.wdp"/><Relationship Id="rId22"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7.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gif"/><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49.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2.gif"/><Relationship Id="rId7" Type="http://schemas.openxmlformats.org/officeDocument/2006/relationships/image" Target="../media/image66.gif"/><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slotformer.github.i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599" y="270268"/>
            <a:ext cx="11360800" cy="1415090"/>
          </a:xfrm>
          <a:prstGeom prst="rect">
            <a:avLst/>
          </a:prstGeom>
        </p:spPr>
        <p:txBody>
          <a:bodyPr spcFirstLastPara="1" vert="horz" wrap="square" lIns="121900" tIns="121900" rIns="121900" bIns="121900" rtlCol="0" anchor="b" anchorCtr="0">
            <a:normAutofit/>
          </a:bodyPr>
          <a:lstStyle/>
          <a:p>
            <a:pPr lvl="0">
              <a:lnSpc>
                <a:spcPct val="100000"/>
              </a:lnSpc>
            </a:pPr>
            <a:r>
              <a:rPr lang="en-US" sz="3000" dirty="0">
                <a:latin typeface="Arial" panose="020B0604020202020204" pitchFamily="34" charset="0"/>
                <a:cs typeface="Arial" panose="020B0604020202020204" pitchFamily="34" charset="0"/>
              </a:rPr>
              <a:t>SlotFormer: Unsupervised Visual Dynamics</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Simulation with Object-Centric Models</a:t>
            </a:r>
            <a:endParaRPr sz="20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44369A8D-A759-8A53-5771-A9812E21F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988" y="2726806"/>
            <a:ext cx="1831091" cy="1883664"/>
          </a:xfrm>
          <a:prstGeom prst="rect">
            <a:avLst/>
          </a:prstGeom>
        </p:spPr>
      </p:pic>
      <p:pic>
        <p:nvPicPr>
          <p:cNvPr id="11" name="图片 10">
            <a:extLst>
              <a:ext uri="{FF2B5EF4-FFF2-40B4-BE49-F238E27FC236}">
                <a16:creationId xmlns:a16="http://schemas.microsoft.com/office/drawing/2014/main" id="{E6EB94B5-73DE-DC6E-A621-9F357110E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35" y="2726806"/>
            <a:ext cx="1883665" cy="1883665"/>
          </a:xfrm>
          <a:prstGeom prst="rect">
            <a:avLst/>
          </a:prstGeom>
        </p:spPr>
      </p:pic>
      <p:pic>
        <p:nvPicPr>
          <p:cNvPr id="13" name="图片 12">
            <a:extLst>
              <a:ext uri="{FF2B5EF4-FFF2-40B4-BE49-F238E27FC236}">
                <a16:creationId xmlns:a16="http://schemas.microsoft.com/office/drawing/2014/main" id="{10A44841-1F51-96F2-E62E-5A8E01EFB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919" y="2726806"/>
            <a:ext cx="1883665" cy="1883665"/>
          </a:xfrm>
          <a:prstGeom prst="rect">
            <a:avLst/>
          </a:prstGeom>
        </p:spPr>
      </p:pic>
      <p:pic>
        <p:nvPicPr>
          <p:cNvPr id="1026" name="Picture 2" descr="Profile photo for nikita.dvornik">
            <a:extLst>
              <a:ext uri="{FF2B5EF4-FFF2-40B4-BE49-F238E27FC236}">
                <a16:creationId xmlns:a16="http://schemas.microsoft.com/office/drawing/2014/main" id="{0F56C4E7-63E7-1C88-8BAD-B21AD58B5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599" y="2726806"/>
            <a:ext cx="1883664" cy="188366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7403515E-168B-A721-6089-C798FFC065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783" y="2726806"/>
            <a:ext cx="1508433" cy="1883665"/>
          </a:xfrm>
          <a:prstGeom prst="rect">
            <a:avLst/>
          </a:prstGeom>
        </p:spPr>
      </p:pic>
      <p:sp>
        <p:nvSpPr>
          <p:cNvPr id="17" name="文本框 16">
            <a:extLst>
              <a:ext uri="{FF2B5EF4-FFF2-40B4-BE49-F238E27FC236}">
                <a16:creationId xmlns:a16="http://schemas.microsoft.com/office/drawing/2014/main" id="{8E1CBAE4-2569-CA55-81A5-E7AEE336CE86}"/>
              </a:ext>
            </a:extLst>
          </p:cNvPr>
          <p:cNvSpPr txBox="1"/>
          <p:nvPr/>
        </p:nvSpPr>
        <p:spPr>
          <a:xfrm>
            <a:off x="1150861" y="4713284"/>
            <a:ext cx="1609344"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Ziyi Wu</a:t>
            </a:r>
            <a:endParaRPr lang="zh-CN" altLang="en-US" sz="200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A66A4708-1AD9-41EF-E24C-29D5AAE45745}"/>
              </a:ext>
            </a:extLst>
          </p:cNvPr>
          <p:cNvSpPr txBox="1"/>
          <p:nvPr/>
        </p:nvSpPr>
        <p:spPr>
          <a:xfrm>
            <a:off x="3164599" y="4711058"/>
            <a:ext cx="1883664"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Nikita </a:t>
            </a:r>
            <a:r>
              <a:rPr lang="en-US" altLang="zh-CN" sz="2000" dirty="0" err="1">
                <a:latin typeface="Arial" panose="020B0604020202020204" pitchFamily="34" charset="0"/>
                <a:cs typeface="Arial" panose="020B0604020202020204" pitchFamily="34" charset="0"/>
              </a:rPr>
              <a:t>Dvornik</a:t>
            </a:r>
            <a:endParaRPr lang="zh-CN" altLang="en-US" sz="2000"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D3A78A3F-6008-0BC9-AA7C-7C2E8475F2FA}"/>
              </a:ext>
            </a:extLst>
          </p:cNvPr>
          <p:cNvSpPr txBox="1"/>
          <p:nvPr/>
        </p:nvSpPr>
        <p:spPr>
          <a:xfrm>
            <a:off x="5154167" y="4706888"/>
            <a:ext cx="1883664"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Klaus </a:t>
            </a:r>
            <a:r>
              <a:rPr lang="en-US" altLang="zh-CN" sz="2000" dirty="0" err="1">
                <a:latin typeface="Arial" panose="020B0604020202020204" pitchFamily="34" charset="0"/>
                <a:cs typeface="Arial" panose="020B0604020202020204" pitchFamily="34" charset="0"/>
              </a:rPr>
              <a:t>Greff</a:t>
            </a:r>
            <a:endParaRPr lang="zh-CN" altLang="en-US" sz="200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F9AAAE43-E179-B43A-D9B0-7E5229226730}"/>
              </a:ext>
            </a:extLst>
          </p:cNvPr>
          <p:cNvSpPr txBox="1"/>
          <p:nvPr/>
        </p:nvSpPr>
        <p:spPr>
          <a:xfrm>
            <a:off x="7143735" y="4706888"/>
            <a:ext cx="1883664"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Thomas Kipf*</a:t>
            </a:r>
            <a:endParaRPr lang="zh-CN" altLang="en-US" sz="20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4058FF18-5BA2-1222-485F-BC86E861BA05}"/>
              </a:ext>
            </a:extLst>
          </p:cNvPr>
          <p:cNvSpPr txBox="1"/>
          <p:nvPr/>
        </p:nvSpPr>
        <p:spPr>
          <a:xfrm>
            <a:off x="9267415" y="4706888"/>
            <a:ext cx="1990672" cy="400110"/>
          </a:xfrm>
          <a:prstGeom prst="rect">
            <a:avLst/>
          </a:prstGeom>
          <a:noFill/>
        </p:spPr>
        <p:txBody>
          <a:bodyPr wrap="square" rtlCol="0">
            <a:spAutoFit/>
          </a:bodyPr>
          <a:lstStyle/>
          <a:p>
            <a:pPr algn="ctr"/>
            <a:r>
              <a:rPr lang="en" altLang="zh-CN" sz="2000" dirty="0">
                <a:latin typeface="Arial" panose="020B0604020202020204" pitchFamily="34" charset="0"/>
                <a:cs typeface="Arial" panose="020B0604020202020204" pitchFamily="34" charset="0"/>
              </a:rPr>
              <a:t>Animesh Garg*</a:t>
            </a:r>
            <a:endParaRPr lang="zh-CN" altLang="en-US" sz="2000" dirty="0">
              <a:latin typeface="Arial" panose="020B0604020202020204" pitchFamily="34" charset="0"/>
              <a:cs typeface="Arial" panose="020B0604020202020204" pitchFamily="34" charset="0"/>
            </a:endParaRPr>
          </a:p>
        </p:txBody>
      </p:sp>
      <p:sp>
        <p:nvSpPr>
          <p:cNvPr id="24" name="Google Shape;54;p13">
            <a:extLst>
              <a:ext uri="{FF2B5EF4-FFF2-40B4-BE49-F238E27FC236}">
                <a16:creationId xmlns:a16="http://schemas.microsoft.com/office/drawing/2014/main" id="{5A44BCBA-B06A-FDB4-17BF-BA924DC86895}"/>
              </a:ext>
            </a:extLst>
          </p:cNvPr>
          <p:cNvSpPr txBox="1">
            <a:spLocks/>
          </p:cNvSpPr>
          <p:nvPr/>
        </p:nvSpPr>
        <p:spPr>
          <a:xfrm>
            <a:off x="415599" y="1623430"/>
            <a:ext cx="11360800" cy="1000562"/>
          </a:xfrm>
          <a:prstGeom prst="rect">
            <a:avLst/>
          </a:prstGeom>
        </p:spPr>
        <p:txBody>
          <a:bodyPr spcFirstLastPara="1" vert="horz" wrap="square" lIns="121900" tIns="121900" rIns="121900" bIns="121900"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2000" b="1" dirty="0">
                <a:latin typeface="Arial" panose="020B0604020202020204" pitchFamily="34" charset="0"/>
                <a:cs typeface="Arial" panose="020B0604020202020204" pitchFamily="34" charset="0"/>
              </a:rPr>
              <a:t>ICLR 2023</a:t>
            </a:r>
            <a:br>
              <a:rPr lang="en-US" altLang="zh-CN" sz="2000" dirty="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hlinkClick r:id="rId8"/>
              </a:rPr>
              <a:t>https://slotformer.github.io/</a:t>
            </a:r>
            <a:r>
              <a:rPr lang="en-US" altLang="zh-CN"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28" name="图片 27">
            <a:extLst>
              <a:ext uri="{FF2B5EF4-FFF2-40B4-BE49-F238E27FC236}">
                <a16:creationId xmlns:a16="http://schemas.microsoft.com/office/drawing/2014/main" id="{BF418827-EB26-E129-924E-430F293E7035}"/>
              </a:ext>
            </a:extLst>
          </p:cNvPr>
          <p:cNvPicPr>
            <a:picLocks noChangeAspect="1"/>
          </p:cNvPicPr>
          <p:nvPr/>
        </p:nvPicPr>
        <p:blipFill rotWithShape="1">
          <a:blip r:embed="rId9">
            <a:extLst>
              <a:ext uri="{28A0092B-C50C-407E-A947-70E740481C1C}">
                <a14:useLocalDpi xmlns:a14="http://schemas.microsoft.com/office/drawing/2010/main" val="0"/>
              </a:ext>
            </a:extLst>
          </a:blip>
          <a:srcRect l="6570" t="26494" r="8639" b="25964"/>
          <a:stretch/>
        </p:blipFill>
        <p:spPr>
          <a:xfrm>
            <a:off x="848739" y="5352343"/>
            <a:ext cx="2617612" cy="978460"/>
          </a:xfrm>
          <a:prstGeom prst="rect">
            <a:avLst/>
          </a:prstGeom>
        </p:spPr>
      </p:pic>
      <p:pic>
        <p:nvPicPr>
          <p:cNvPr id="30" name="图片 29">
            <a:extLst>
              <a:ext uri="{FF2B5EF4-FFF2-40B4-BE49-F238E27FC236}">
                <a16:creationId xmlns:a16="http://schemas.microsoft.com/office/drawing/2014/main" id="{6600F2C3-FB46-BCCD-6828-C562A6CC76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9709" y="5352343"/>
            <a:ext cx="2372282" cy="978460"/>
          </a:xfrm>
          <a:prstGeom prst="rect">
            <a:avLst/>
          </a:prstGeom>
        </p:spPr>
      </p:pic>
      <p:pic>
        <p:nvPicPr>
          <p:cNvPr id="36" name="图片 35">
            <a:extLst>
              <a:ext uri="{FF2B5EF4-FFF2-40B4-BE49-F238E27FC236}">
                <a16:creationId xmlns:a16="http://schemas.microsoft.com/office/drawing/2014/main" id="{71F42636-AFF5-365F-31D2-CFE31B9787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4084" y="5232311"/>
            <a:ext cx="1218519" cy="1218519"/>
          </a:xfrm>
          <a:prstGeom prst="rect">
            <a:avLst/>
          </a:prstGeom>
        </p:spPr>
      </p:pic>
      <p:pic>
        <p:nvPicPr>
          <p:cNvPr id="40" name="图片 39">
            <a:extLst>
              <a:ext uri="{FF2B5EF4-FFF2-40B4-BE49-F238E27FC236}">
                <a16:creationId xmlns:a16="http://schemas.microsoft.com/office/drawing/2014/main" id="{B7B8B510-A0FB-CC35-791D-526376B67E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44968" y="5413761"/>
            <a:ext cx="3593592" cy="855617"/>
          </a:xfrm>
          <a:prstGeom prst="rect">
            <a:avLst/>
          </a:prstGeom>
        </p:spPr>
      </p:pic>
      <p:sp>
        <p:nvSpPr>
          <p:cNvPr id="41" name="文本框 40">
            <a:extLst>
              <a:ext uri="{FF2B5EF4-FFF2-40B4-BE49-F238E27FC236}">
                <a16:creationId xmlns:a16="http://schemas.microsoft.com/office/drawing/2014/main" id="{ADBC2CB5-E8A9-C7F3-E952-FDDB3C25AF35}"/>
              </a:ext>
            </a:extLst>
          </p:cNvPr>
          <p:cNvSpPr txBox="1"/>
          <p:nvPr/>
        </p:nvSpPr>
        <p:spPr>
          <a:xfrm>
            <a:off x="9101506" y="6211692"/>
            <a:ext cx="2372282"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 equal supervision)</a:t>
            </a:r>
            <a:endParaRPr lang="zh-CN" alt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altLang="zh-CN" sz="3200" dirty="0">
                <a:latin typeface="Arial" panose="020B0604020202020204" pitchFamily="34" charset="0"/>
                <a:cs typeface="Arial" panose="020B0604020202020204" pitchFamily="34" charset="0"/>
              </a:rPr>
              <a:t>SlotFormer</a:t>
            </a:r>
            <a:endParaRPr sz="3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solidFill>
                      <a:schemeClr val="tx1"/>
                    </a:solidFill>
                    <a:latin typeface="Arial" panose="020B0604020202020204" pitchFamily="34" charset="0"/>
                    <a:cs typeface="Arial" panose="020B0604020202020204" pitchFamily="34" charset="0"/>
                  </a:rPr>
                  <a:t>Motivation</a:t>
                </a:r>
                <a:r>
                  <a:rPr lang="en-US" sz="2000" dirty="0">
                    <a:solidFill>
                      <a:schemeClr val="tx1"/>
                    </a:solidFill>
                    <a:latin typeface="Arial" panose="020B0604020202020204" pitchFamily="34" charset="0"/>
                    <a:cs typeface="Arial" panose="020B0604020202020204" pitchFamily="34" charset="0"/>
                  </a:rPr>
                  <a:t>: Transformer is good at relationship reasoning</a:t>
                </a:r>
              </a:p>
              <a:p>
                <a:pPr marL="342900" indent="-342900">
                  <a:lnSpc>
                    <a:spcPct val="120000"/>
                  </a:lnSpc>
                </a:pPr>
                <a:r>
                  <a:rPr lang="en-US" sz="2000" dirty="0">
                    <a:solidFill>
                      <a:schemeClr val="tx1"/>
                    </a:solidFill>
                    <a:latin typeface="Arial" panose="020B0604020202020204" pitchFamily="34" charset="0"/>
                    <a:cs typeface="Arial" panose="020B0604020202020204" pitchFamily="34" charset="0"/>
                  </a:rPr>
                  <a:t>Prior works</a:t>
                </a: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single-step</a:t>
                </a:r>
                <a:r>
                  <a:rPr lang="en-US" sz="2000" dirty="0">
                    <a:latin typeface="Arial" panose="020B0604020202020204" pitchFamily="34" charset="0"/>
                    <a:cs typeface="Arial" panose="020B0604020202020204" pitchFamily="34" charset="0"/>
                  </a:rPr>
                  <a:t> object interactions</a:t>
                </a:r>
              </a:p>
              <a:p>
                <a:pPr marL="342900" indent="-342900">
                  <a:lnSpc>
                    <a:spcPct val="120000"/>
                  </a:lnSpc>
                </a:pPr>
                <a:r>
                  <a:rPr lang="en-US" sz="2000" dirty="0">
                    <a:latin typeface="Arial" panose="020B0604020202020204" pitchFamily="34" charset="0"/>
                    <a:cs typeface="Arial" panose="020B0604020202020204" pitchFamily="34" charset="0"/>
                  </a:rPr>
                  <a:t>Our work: </a:t>
                </a:r>
                <a:r>
                  <a:rPr lang="en-US" sz="2000" dirty="0">
                    <a:solidFill>
                      <a:srgbClr val="FF0000"/>
                    </a:solidFill>
                    <a:latin typeface="Arial" panose="020B0604020202020204" pitchFamily="34" charset="0"/>
                    <a:cs typeface="Arial" panose="020B0604020202020204" pitchFamily="34" charset="0"/>
                  </a:rPr>
                  <a:t>multi-step</a:t>
                </a:r>
                <a:r>
                  <a:rPr lang="en-US" sz="2000" dirty="0">
                    <a:latin typeface="Arial" panose="020B0604020202020204" pitchFamily="34" charset="0"/>
                    <a:cs typeface="Arial" panose="020B0604020202020204" pitchFamily="34" charset="0"/>
                  </a:rPr>
                  <a:t> temporal dynamics</a:t>
                </a:r>
              </a:p>
              <a:p>
                <a:pPr marL="0" indent="0">
                  <a:lnSpc>
                    <a:spcPct val="120000"/>
                  </a:lnSpc>
                  <a:buNone/>
                </a:pPr>
                <a:endParaRPr lang="en-US" sz="1000" dirty="0">
                  <a:solidFill>
                    <a:schemeClr val="tx1"/>
                  </a:solidFill>
                  <a:latin typeface="Arial" panose="020B0604020202020204" pitchFamily="34" charset="0"/>
                  <a:cs typeface="Arial" panose="020B0604020202020204" pitchFamily="34" charset="0"/>
                </a:endParaRPr>
              </a:p>
              <a:p>
                <a:pPr marL="0" indent="0">
                  <a:lnSpc>
                    <a:spcPct val="120000"/>
                  </a:lnSpc>
                  <a:buNone/>
                </a:pPr>
                <a:r>
                  <a:rPr lang="en-US" altLang="zh-CN" sz="2000" dirty="0">
                    <a:latin typeface="Arial" panose="020B0604020202020204" pitchFamily="34" charset="0"/>
                    <a:cs typeface="Arial" panose="020B0604020202020204" pitchFamily="34" charset="0"/>
                  </a:rPr>
                  <a:t>Input: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𝑇</m:t>
                    </m:r>
                  </m:oMath>
                </a14:m>
                <a:r>
                  <a:rPr lang="en-US" altLang="zh-CN" sz="2000" dirty="0">
                    <a:latin typeface="Arial" panose="020B0604020202020204" pitchFamily="34" charset="0"/>
                    <a:cs typeface="Arial" panose="020B0604020202020204" pitchFamily="34" charset="0"/>
                  </a:rPr>
                  <a:t> slots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m:t>
                    </m:r>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𝑆</m:t>
                        </m:r>
                      </m:e>
                      <m:sub>
                        <m:r>
                          <a:rPr lang="en-US" altLang="zh-CN" sz="2000" b="0" i="1" smtClean="0">
                            <a:latin typeface="Cambria Math" panose="02040503050406030204" pitchFamily="18" charset="0"/>
                            <a:cs typeface="Arial" panose="020B0604020202020204" pitchFamily="34" charset="0"/>
                          </a:rPr>
                          <m:t>1</m:t>
                        </m:r>
                      </m:sub>
                    </m:sSub>
                    <m:r>
                      <a:rPr lang="en-US" altLang="zh-CN" sz="2000" b="0" i="1" smtClean="0">
                        <a:latin typeface="Cambria Math" panose="02040503050406030204" pitchFamily="18" charset="0"/>
                        <a:cs typeface="Arial" panose="020B0604020202020204" pitchFamily="34" charset="0"/>
                      </a:rPr>
                      <m:t>, </m:t>
                    </m:r>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𝑆</m:t>
                        </m:r>
                      </m:e>
                      <m:sub>
                        <m:r>
                          <a:rPr lang="en-US" altLang="zh-CN" sz="2000" b="0" i="1" smtClean="0">
                            <a:latin typeface="Cambria Math" panose="02040503050406030204" pitchFamily="18" charset="0"/>
                            <a:cs typeface="Arial" panose="020B0604020202020204" pitchFamily="34" charset="0"/>
                          </a:rPr>
                          <m:t>2</m:t>
                        </m:r>
                      </m:sub>
                    </m:sSub>
                    <m:r>
                      <a:rPr lang="en-US" altLang="zh-CN" sz="2000" b="0" i="1" smtClean="0">
                        <a:latin typeface="Cambria Math" panose="02040503050406030204" pitchFamily="18" charset="0"/>
                        <a:cs typeface="Arial" panose="020B0604020202020204" pitchFamily="34" charset="0"/>
                      </a:rPr>
                      <m:t>,…, </m:t>
                    </m:r>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𝑆</m:t>
                        </m:r>
                      </m:e>
                      <m:sub>
                        <m:r>
                          <a:rPr lang="en-US" altLang="zh-CN" sz="2000" b="0" i="1" smtClean="0">
                            <a:latin typeface="Cambria Math" panose="02040503050406030204" pitchFamily="18" charset="0"/>
                            <a:cs typeface="Arial" panose="020B0604020202020204" pitchFamily="34" charset="0"/>
                          </a:rPr>
                          <m:t>𝑇</m:t>
                        </m:r>
                      </m:sub>
                    </m:sSub>
                    <m:r>
                      <a:rPr lang="en-US" altLang="zh-CN" sz="2000" b="0" i="1" smtClean="0">
                        <a:latin typeface="Cambria Math" panose="02040503050406030204" pitchFamily="18" charset="0"/>
                        <a:cs typeface="Arial" panose="020B0604020202020204" pitchFamily="34" charset="0"/>
                      </a:rPr>
                      <m:t>}</m:t>
                    </m:r>
                  </m:oMath>
                </a14:m>
                <a:r>
                  <a:rPr lang="en-US" altLang="zh-CN" sz="2000" dirty="0">
                    <a:latin typeface="Arial" panose="020B0604020202020204" pitchFamily="34" charset="0"/>
                    <a:cs typeface="Arial" panose="020B0604020202020204" pitchFamily="34" charset="0"/>
                  </a:rPr>
                  <a:t>. Predict: next slot </a:t>
                </a:r>
                <a14:m>
                  <m:oMath xmlns:m="http://schemas.openxmlformats.org/officeDocument/2006/math">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𝑆</m:t>
                        </m:r>
                      </m:e>
                      <m:sub>
                        <m:r>
                          <a:rPr lang="en-US" altLang="zh-CN" sz="2000" b="0" i="1" smtClean="0">
                            <a:latin typeface="Cambria Math" panose="02040503050406030204" pitchFamily="18" charset="0"/>
                            <a:cs typeface="Arial" panose="020B0604020202020204" pitchFamily="34" charset="0"/>
                          </a:rPr>
                          <m:t>𝑇</m:t>
                        </m:r>
                        <m:r>
                          <a:rPr lang="en-US" altLang="zh-CN" sz="2000" b="0" i="1" smtClean="0">
                            <a:latin typeface="Cambria Math" panose="02040503050406030204" pitchFamily="18" charset="0"/>
                            <a:cs typeface="Arial" panose="020B0604020202020204" pitchFamily="34" charset="0"/>
                          </a:rPr>
                          <m:t>+1</m:t>
                        </m:r>
                      </m:sub>
                    </m:sSub>
                  </m:oMath>
                </a14:m>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pPr>
                <a:r>
                  <a:rPr lang="en-US" sz="2000" dirty="0">
                    <a:solidFill>
                      <a:schemeClr val="tx1"/>
                    </a:solidFill>
                    <a:latin typeface="Arial" panose="020B0604020202020204" pitchFamily="34" charset="0"/>
                    <a:cs typeface="Arial" panose="020B0604020202020204" pitchFamily="34" charset="0"/>
                  </a:rPr>
                  <a:t>Larger context window</a:t>
                </a:r>
                <a:r>
                  <a:rPr lang="zh-CN" altLang="en-US" sz="2000" dirty="0">
                    <a:latin typeface="Arial" panose="020B0604020202020204" pitchFamily="34" charset="0"/>
                    <a:cs typeface="Arial" panose="020B0604020202020204" pitchFamily="34" charset="0"/>
                  </a:rPr>
                  <a:t> → </a:t>
                </a:r>
                <a:r>
                  <a:rPr lang="en-US" altLang="zh-CN" sz="2000" dirty="0">
                    <a:latin typeface="Arial" panose="020B0604020202020204" pitchFamily="34" charset="0"/>
                    <a:cs typeface="Arial" panose="020B0604020202020204" pitchFamily="34" charset="0"/>
                  </a:rPr>
                  <a:t>consistent object dynamics</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62" name="Google Shape;62;p14"/>
              <p:cNvSpPr txBox="1">
                <a:spLocks noGrp="1" noRot="1" noChangeAspect="1" noMove="1" noResize="1" noEditPoints="1" noAdjustHandles="1" noChangeArrowheads="1" noChangeShapeType="1" noTextEdit="1"/>
              </p:cNvSpPr>
              <p:nvPr>
                <p:ph type="body" idx="1"/>
              </p:nvPr>
            </p:nvSpPr>
            <p:spPr>
              <a:xfrm>
                <a:off x="415599" y="904373"/>
                <a:ext cx="10681026" cy="5201152"/>
              </a:xfrm>
              <a:prstGeom prst="rect">
                <a:avLst/>
              </a:prstGeom>
              <a:blipFill>
                <a:blip r:embed="rId3"/>
                <a:stretch>
                  <a:fillRect l="-285"/>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10618FC4-A5FC-0A7D-7EA7-4A2506D5C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98" y="3210634"/>
            <a:ext cx="4115151" cy="2855545"/>
          </a:xfrm>
          <a:prstGeom prst="rect">
            <a:avLst/>
          </a:prstGeom>
        </p:spPr>
      </p:pic>
      <p:pic>
        <p:nvPicPr>
          <p:cNvPr id="18" name="图片 17">
            <a:extLst>
              <a:ext uri="{FF2B5EF4-FFF2-40B4-BE49-F238E27FC236}">
                <a16:creationId xmlns:a16="http://schemas.microsoft.com/office/drawing/2014/main" id="{3ECABBDC-71A4-C79D-E4E1-7A98E0C97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257" y="3559626"/>
            <a:ext cx="6732909" cy="2032315"/>
          </a:xfrm>
          <a:prstGeom prst="rect">
            <a:avLst/>
          </a:prstGeom>
        </p:spPr>
      </p:pic>
      <p:sp>
        <p:nvSpPr>
          <p:cNvPr id="19" name="文本框 18">
            <a:extLst>
              <a:ext uri="{FF2B5EF4-FFF2-40B4-BE49-F238E27FC236}">
                <a16:creationId xmlns:a16="http://schemas.microsoft.com/office/drawing/2014/main" id="{4EE80746-84A6-7C71-67E0-7C51BC09374C}"/>
              </a:ext>
            </a:extLst>
          </p:cNvPr>
          <p:cNvSpPr txBox="1"/>
          <p:nvPr/>
        </p:nvSpPr>
        <p:spPr>
          <a:xfrm>
            <a:off x="415599" y="6312762"/>
            <a:ext cx="10805508" cy="461665"/>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Ding, David, et al. "Attention over learned object embeddings enables complex visual reasoning." NeurIPS. 2021.</a:t>
            </a:r>
          </a:p>
          <a:p>
            <a:r>
              <a:rPr lang="en-US" altLang="zh-CN" sz="1200" dirty="0">
                <a:latin typeface="Arial" panose="020B0604020202020204" pitchFamily="34" charset="0"/>
                <a:cs typeface="Arial" panose="020B0604020202020204" pitchFamily="34" charset="0"/>
              </a:rPr>
              <a:t>Yan, Wilson, et al. "</a:t>
            </a:r>
            <a:r>
              <a:rPr lang="en-US" altLang="zh-CN" sz="1200" dirty="0" err="1">
                <a:latin typeface="Arial" panose="020B0604020202020204" pitchFamily="34" charset="0"/>
                <a:cs typeface="Arial" panose="020B0604020202020204" pitchFamily="34" charset="0"/>
              </a:rPr>
              <a:t>Videogpt</a:t>
            </a:r>
            <a:r>
              <a:rPr lang="en-US" altLang="zh-CN" sz="1200" dirty="0">
                <a:latin typeface="Arial" panose="020B0604020202020204" pitchFamily="34" charset="0"/>
                <a:cs typeface="Arial" panose="020B0604020202020204" pitchFamily="34" charset="0"/>
              </a:rPr>
              <a:t>: Video generation using </a:t>
            </a:r>
            <a:r>
              <a:rPr lang="en-US" altLang="zh-CN" sz="1200" dirty="0" err="1">
                <a:latin typeface="Arial" panose="020B0604020202020204" pitchFamily="34" charset="0"/>
                <a:cs typeface="Arial" panose="020B0604020202020204" pitchFamily="34" charset="0"/>
              </a:rPr>
              <a:t>vq-vae</a:t>
            </a:r>
            <a:r>
              <a:rPr lang="en-US" altLang="zh-CN" sz="1200" dirty="0">
                <a:latin typeface="Arial" panose="020B0604020202020204" pitchFamily="34" charset="0"/>
                <a:cs typeface="Arial" panose="020B0604020202020204" pitchFamily="34" charset="0"/>
              </a:rPr>
              <a:t> and transformers." </a:t>
            </a:r>
            <a:r>
              <a:rPr lang="en-US" altLang="zh-CN" sz="1200" dirty="0" err="1">
                <a:latin typeface="Arial" panose="020B0604020202020204" pitchFamily="34" charset="0"/>
                <a:cs typeface="Arial" panose="020B0604020202020204" pitchFamily="34" charset="0"/>
              </a:rPr>
              <a:t>arXiv</a:t>
            </a:r>
            <a:r>
              <a:rPr lang="en-US" altLang="zh-CN" sz="1200" dirty="0">
                <a:latin typeface="Arial" panose="020B0604020202020204" pitchFamily="34" charset="0"/>
                <a:cs typeface="Arial" panose="020B0604020202020204" pitchFamily="34" charset="0"/>
              </a:rPr>
              <a:t> preprint arXiv:2104.10157 (2021).</a:t>
            </a:r>
          </a:p>
        </p:txBody>
      </p:sp>
      <p:sp>
        <p:nvSpPr>
          <p:cNvPr id="2" name="灯片编号占位符 1">
            <a:extLst>
              <a:ext uri="{FF2B5EF4-FFF2-40B4-BE49-F238E27FC236}">
                <a16:creationId xmlns:a16="http://schemas.microsoft.com/office/drawing/2014/main" id="{AE3D0418-E9EA-A330-C967-DE1B2147B0FB}"/>
              </a:ext>
            </a:extLst>
          </p:cNvPr>
          <p:cNvSpPr>
            <a:spLocks noGrp="1"/>
          </p:cNvSpPr>
          <p:nvPr>
            <p:ph type="sldNum" idx="12"/>
          </p:nvPr>
        </p:nvSpPr>
        <p:spPr/>
        <p:txBody>
          <a:bodyPr/>
          <a:lstStyle/>
          <a:p>
            <a:fld id="{00000000-1234-1234-1234-123412341234}" type="slidenum">
              <a:rPr lang="en" smtClean="0"/>
              <a:pPr/>
              <a:t>10</a:t>
            </a:fld>
            <a:endParaRPr lang="en"/>
          </a:p>
        </p:txBody>
      </p:sp>
    </p:spTree>
    <p:extLst>
      <p:ext uri="{BB962C8B-B14F-4D97-AF65-F5344CB8AC3E}">
        <p14:creationId xmlns:p14="http://schemas.microsoft.com/office/powerpoint/2010/main" val="401001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14" name="Picture 106">
            <a:extLst>
              <a:ext uri="{FF2B5EF4-FFF2-40B4-BE49-F238E27FC236}">
                <a16:creationId xmlns:a16="http://schemas.microsoft.com/office/drawing/2014/main" id="{B20D5480-3075-0893-F329-AE8361EFF7C7}"/>
              </a:ext>
            </a:extLst>
          </p:cNvPr>
          <p:cNvPicPr>
            <a:picLocks noChangeAspect="1"/>
          </p:cNvPicPr>
          <p:nvPr/>
        </p:nvPicPr>
        <p:blipFill>
          <a:blip r:embed="rId3"/>
          <a:stretch>
            <a:fillRect/>
          </a:stretch>
        </p:blipFill>
        <p:spPr>
          <a:xfrm>
            <a:off x="5951796" y="4335828"/>
            <a:ext cx="896963" cy="585540"/>
          </a:xfrm>
          <a:prstGeom prst="rect">
            <a:avLst/>
          </a:prstGeom>
        </p:spPr>
      </p:pic>
      <p:pic>
        <p:nvPicPr>
          <p:cNvPr id="3" name="Picture 106">
            <a:extLst>
              <a:ext uri="{FF2B5EF4-FFF2-40B4-BE49-F238E27FC236}">
                <a16:creationId xmlns:a16="http://schemas.microsoft.com/office/drawing/2014/main" id="{C2FFC86B-CB48-099F-BED5-C87ABCCB6358}"/>
              </a:ext>
            </a:extLst>
          </p:cNvPr>
          <p:cNvPicPr>
            <a:picLocks noChangeAspect="1"/>
          </p:cNvPicPr>
          <p:nvPr/>
        </p:nvPicPr>
        <p:blipFill>
          <a:blip r:embed="rId3"/>
          <a:stretch>
            <a:fillRect/>
          </a:stretch>
        </p:blipFill>
        <p:spPr>
          <a:xfrm>
            <a:off x="3825945" y="4328661"/>
            <a:ext cx="896963" cy="585540"/>
          </a:xfrm>
          <a:prstGeom prst="rect">
            <a:avLst/>
          </a:prstGeom>
        </p:spPr>
      </p:pic>
      <p:sp>
        <p:nvSpPr>
          <p:cNvPr id="14" name="Google Shape;62;p14">
            <a:extLst>
              <a:ext uri="{FF2B5EF4-FFF2-40B4-BE49-F238E27FC236}">
                <a16:creationId xmlns:a16="http://schemas.microsoft.com/office/drawing/2014/main" id="{6B7ACDE8-F649-F881-717F-8C023D5852B2}"/>
              </a:ext>
            </a:extLst>
          </p:cNvPr>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Base slot model</a:t>
            </a:r>
          </a:p>
          <a:p>
            <a:pPr marL="342900" indent="-342900">
              <a:lnSpc>
                <a:spcPct val="120000"/>
              </a:lnSpc>
            </a:pPr>
            <a:r>
              <a:rPr lang="en-US" sz="2000" dirty="0">
                <a:latin typeface="Arial" panose="020B0604020202020204" pitchFamily="34" charset="0"/>
                <a:cs typeface="Arial" panose="020B0604020202020204" pitchFamily="34" charset="0"/>
              </a:rPr>
              <a:t>Transformer</a:t>
            </a:r>
          </a:p>
          <a:p>
            <a:pPr marL="342900" indent="-342900">
              <a:lnSpc>
                <a:spcPct val="120000"/>
              </a:lnSpc>
            </a:pPr>
            <a:r>
              <a:rPr lang="en-US" sz="2000" dirty="0">
                <a:solidFill>
                  <a:schemeClr val="tx1"/>
                </a:solidFill>
                <a:latin typeface="Arial" panose="020B0604020202020204" pitchFamily="34" charset="0"/>
                <a:cs typeface="Arial" panose="020B0604020202020204" pitchFamily="34" charset="0"/>
              </a:rPr>
              <a:t>Autoreg. </a:t>
            </a:r>
            <a:r>
              <a:rPr lang="en-US" altLang="zh-CN" sz="2000" dirty="0">
                <a:latin typeface="Arial" panose="020B0604020202020204" pitchFamily="34" charset="0"/>
                <a:cs typeface="Arial" panose="020B0604020202020204" pitchFamily="34" charset="0"/>
              </a:rPr>
              <a:t>generation</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pPr>
            <a:r>
              <a:rPr lang="en-US" sz="2000" dirty="0">
                <a:latin typeface="Arial" panose="020B0604020202020204" pitchFamily="34" charset="0"/>
                <a:cs typeface="Arial" panose="020B0604020202020204" pitchFamily="34" charset="0"/>
              </a:rPr>
              <a:t>Loss</a:t>
            </a:r>
            <a:endParaRPr lang="en-US" sz="2000" dirty="0">
              <a:solidFill>
                <a:schemeClr val="tx1"/>
              </a:solidFill>
              <a:latin typeface="Arial" panose="020B0604020202020204" pitchFamily="34" charset="0"/>
              <a:cs typeface="Arial" panose="020B0604020202020204" pitchFamily="34" charset="0"/>
            </a:endParaRPr>
          </a:p>
        </p:txBody>
      </p:sp>
      <p:sp>
        <p:nvSpPr>
          <p:cNvPr id="15" name="Google Shape;61;p14">
            <a:extLst>
              <a:ext uri="{FF2B5EF4-FFF2-40B4-BE49-F238E27FC236}">
                <a16:creationId xmlns:a16="http://schemas.microsoft.com/office/drawing/2014/main" id="{5A4763F0-16D3-0E7A-8A8E-C776EE374B85}"/>
              </a:ext>
            </a:extLst>
          </p:cNvPr>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SlotFormer</a:t>
            </a:r>
            <a:endParaRPr sz="32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92FB9BB-9B0A-5CA6-6859-EF04548A3647}"/>
              </a:ext>
            </a:extLst>
          </p:cNvPr>
          <p:cNvGrpSpPr/>
          <p:nvPr/>
        </p:nvGrpSpPr>
        <p:grpSpPr>
          <a:xfrm>
            <a:off x="3662061" y="454360"/>
            <a:ext cx="8279686" cy="1888134"/>
            <a:chOff x="4326544" y="3506596"/>
            <a:chExt cx="8279686" cy="1888134"/>
          </a:xfrm>
        </p:grpSpPr>
        <p:sp>
          <p:nvSpPr>
            <p:cNvPr id="4" name="Rectangle 60">
              <a:extLst>
                <a:ext uri="{FF2B5EF4-FFF2-40B4-BE49-F238E27FC236}">
                  <a16:creationId xmlns:a16="http://schemas.microsoft.com/office/drawing/2014/main" id="{7787C2DB-E144-FF36-FA8E-2A570992C3E3}"/>
                </a:ext>
              </a:extLst>
            </p:cNvPr>
            <p:cNvSpPr/>
            <p:nvPr/>
          </p:nvSpPr>
          <p:spPr>
            <a:xfrm>
              <a:off x="4326544" y="3506596"/>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4">
              <a:extLst>
                <a:ext uri="{FF2B5EF4-FFF2-40B4-BE49-F238E27FC236}">
                  <a16:creationId xmlns:a16="http://schemas.microsoft.com/office/drawing/2014/main" id="{D0213301-C1F1-CA5E-968E-118AC13506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702217" y="3649123"/>
              <a:ext cx="810393" cy="810393"/>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C220F81-0914-2AC7-D66F-BD6A2C24BD3C}"/>
                    </a:ext>
                  </a:extLst>
                </p:cNvPr>
                <p:cNvSpPr txBox="1"/>
                <p:nvPr/>
              </p:nvSpPr>
              <p:spPr>
                <a:xfrm>
                  <a:off x="7604827" y="4216134"/>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𝑥</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BC220F81-0914-2AC7-D66F-BD6A2C24BD3C}"/>
                    </a:ext>
                  </a:extLst>
                </p:cNvPr>
                <p:cNvSpPr txBox="1">
                  <a:spLocks noRot="1" noChangeAspect="1" noMove="1" noResize="1" noEditPoints="1" noAdjustHandles="1" noChangeArrowheads="1" noChangeShapeType="1" noTextEdit="1"/>
                </p:cNvSpPr>
                <p:nvPr/>
              </p:nvSpPr>
              <p:spPr>
                <a:xfrm>
                  <a:off x="7604827" y="4216134"/>
                  <a:ext cx="315613" cy="303032"/>
                </a:xfrm>
                <a:prstGeom prst="rect">
                  <a:avLst/>
                </a:prstGeom>
                <a:blipFill>
                  <a:blip r:embed="rId6"/>
                  <a:stretch>
                    <a:fillRect l="-27451" r="-9804"/>
                  </a:stretch>
                </a:blipFill>
              </p:spPr>
              <p:txBody>
                <a:bodyPr/>
                <a:lstStyle/>
                <a:p>
                  <a:r>
                    <a:rPr lang="zh-CN" altLang="en-US">
                      <a:noFill/>
                    </a:rPr>
                    <a:t> </a:t>
                  </a:r>
                </a:p>
              </p:txBody>
            </p:sp>
          </mc:Fallback>
        </mc:AlternateContent>
        <p:pic>
          <p:nvPicPr>
            <p:cNvPr id="7" name="Picture 105">
              <a:extLst>
                <a:ext uri="{FF2B5EF4-FFF2-40B4-BE49-F238E27FC236}">
                  <a16:creationId xmlns:a16="http://schemas.microsoft.com/office/drawing/2014/main" id="{EF927782-A8B8-C964-48C0-A677AE487ACA}"/>
                </a:ext>
              </a:extLst>
            </p:cNvPr>
            <p:cNvPicPr>
              <a:picLocks noChangeAspect="1"/>
            </p:cNvPicPr>
            <p:nvPr/>
          </p:nvPicPr>
          <p:blipFill>
            <a:blip r:embed="rId3"/>
            <a:stretch>
              <a:fillRect/>
            </a:stretch>
          </p:blipFill>
          <p:spPr>
            <a:xfrm rot="10800000">
              <a:off x="6659070" y="4657111"/>
              <a:ext cx="896963" cy="585540"/>
            </a:xfrm>
            <a:prstGeom prst="rect">
              <a:avLst/>
            </a:prstGeom>
          </p:spPr>
        </p:pic>
        <p:sp>
          <p:nvSpPr>
            <p:cNvPr id="8" name="TextBox 124">
              <a:extLst>
                <a:ext uri="{FF2B5EF4-FFF2-40B4-BE49-F238E27FC236}">
                  <a16:creationId xmlns:a16="http://schemas.microsoft.com/office/drawing/2014/main" id="{FEA75444-507B-45EB-46C9-BC55CF78F364}"/>
                </a:ext>
              </a:extLst>
            </p:cNvPr>
            <p:cNvSpPr txBox="1"/>
            <p:nvPr/>
          </p:nvSpPr>
          <p:spPr>
            <a:xfrm>
              <a:off x="6618712" y="4687526"/>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Decoder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9" name="Straight Arrow Connector 125">
              <a:extLst>
                <a:ext uri="{FF2B5EF4-FFF2-40B4-BE49-F238E27FC236}">
                  <a16:creationId xmlns:a16="http://schemas.microsoft.com/office/drawing/2014/main" id="{48F6EE85-0E23-68F7-A996-3B204180A7E8}"/>
                </a:ext>
              </a:extLst>
            </p:cNvPr>
            <p:cNvCxnSpPr>
              <a:cxnSpLocks/>
              <a:stCxn id="7" idx="2"/>
              <a:endCxn id="5" idx="2"/>
            </p:cNvCxnSpPr>
            <p:nvPr/>
          </p:nvCxnSpPr>
          <p:spPr>
            <a:xfrm flipH="1" flipV="1">
              <a:off x="7107414" y="4459513"/>
              <a:ext cx="137" cy="197598"/>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0" name="Straight Arrow Connector 143">
              <a:extLst>
                <a:ext uri="{FF2B5EF4-FFF2-40B4-BE49-F238E27FC236}">
                  <a16:creationId xmlns:a16="http://schemas.microsoft.com/office/drawing/2014/main" id="{63A32E3A-DD48-3993-A3EC-9A2B5F1D41FA}"/>
                </a:ext>
              </a:extLst>
            </p:cNvPr>
            <p:cNvCxnSpPr>
              <a:cxnSpLocks/>
              <a:stCxn id="106" idx="0"/>
              <a:endCxn id="7" idx="0"/>
            </p:cNvCxnSpPr>
            <p:nvPr/>
          </p:nvCxnSpPr>
          <p:spPr>
            <a:xfrm flipV="1">
              <a:off x="7103481" y="5242651"/>
              <a:ext cx="4070" cy="152079"/>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pic>
          <p:nvPicPr>
            <p:cNvPr id="11" name="Picture 178">
              <a:extLst>
                <a:ext uri="{FF2B5EF4-FFF2-40B4-BE49-F238E27FC236}">
                  <a16:creationId xmlns:a16="http://schemas.microsoft.com/office/drawing/2014/main" id="{09F44547-3ACD-0427-3323-7D0CB0B178AA}"/>
                </a:ext>
              </a:extLst>
            </p:cNvPr>
            <p:cNvPicPr>
              <a:picLocks noChangeAspect="1"/>
            </p:cNvPicPr>
            <p:nvPr/>
          </p:nvPicPr>
          <p:blipFill>
            <a:blip r:embed="rId3"/>
            <a:stretch>
              <a:fillRect/>
            </a:stretch>
          </p:blipFill>
          <p:spPr>
            <a:xfrm rot="10800000">
              <a:off x="8672079" y="4649506"/>
              <a:ext cx="896963" cy="585540"/>
            </a:xfrm>
            <a:prstGeom prst="rect">
              <a:avLst/>
            </a:prstGeom>
          </p:spPr>
        </p:pic>
        <p:sp>
          <p:nvSpPr>
            <p:cNvPr id="12" name="TextBox 179">
              <a:extLst>
                <a:ext uri="{FF2B5EF4-FFF2-40B4-BE49-F238E27FC236}">
                  <a16:creationId xmlns:a16="http://schemas.microsoft.com/office/drawing/2014/main" id="{2BDEAA16-B5DD-3DF8-E0F6-EE39F38DC108}"/>
                </a:ext>
              </a:extLst>
            </p:cNvPr>
            <p:cNvSpPr txBox="1"/>
            <p:nvPr/>
          </p:nvSpPr>
          <p:spPr>
            <a:xfrm>
              <a:off x="8631721" y="4679921"/>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Decoder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13" name="Straight Arrow Connector 180">
              <a:extLst>
                <a:ext uri="{FF2B5EF4-FFF2-40B4-BE49-F238E27FC236}">
                  <a16:creationId xmlns:a16="http://schemas.microsoft.com/office/drawing/2014/main" id="{8AB80A43-5A49-30E6-FA0E-897484895A45}"/>
                </a:ext>
              </a:extLst>
            </p:cNvPr>
            <p:cNvCxnSpPr>
              <a:cxnSpLocks/>
              <a:stCxn id="11" idx="2"/>
              <a:endCxn id="17" idx="2"/>
            </p:cNvCxnSpPr>
            <p:nvPr/>
          </p:nvCxnSpPr>
          <p:spPr>
            <a:xfrm flipV="1">
              <a:off x="9120560" y="4448024"/>
              <a:ext cx="899" cy="20148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6" name="Straight Arrow Connector 197">
              <a:extLst>
                <a:ext uri="{FF2B5EF4-FFF2-40B4-BE49-F238E27FC236}">
                  <a16:creationId xmlns:a16="http://schemas.microsoft.com/office/drawing/2014/main" id="{95936C16-8622-EEB1-A373-800F0BEFBDBD}"/>
                </a:ext>
              </a:extLst>
            </p:cNvPr>
            <p:cNvCxnSpPr>
              <a:cxnSpLocks/>
            </p:cNvCxnSpPr>
            <p:nvPr/>
          </p:nvCxnSpPr>
          <p:spPr>
            <a:xfrm flipV="1">
              <a:off x="9130618" y="5232873"/>
              <a:ext cx="4067" cy="15261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pic>
          <p:nvPicPr>
            <p:cNvPr id="17" name="图片 139">
              <a:extLst>
                <a:ext uri="{FF2B5EF4-FFF2-40B4-BE49-F238E27FC236}">
                  <a16:creationId xmlns:a16="http://schemas.microsoft.com/office/drawing/2014/main" id="{DD11807C-2651-1DAA-1FBB-B8D7E48A1B0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8717813" y="3640735"/>
              <a:ext cx="807286" cy="807286"/>
            </a:xfrm>
            <a:prstGeom prst="rect">
              <a:avLst/>
            </a:prstGeom>
          </p:spPr>
        </p:pic>
        <p:pic>
          <p:nvPicPr>
            <p:cNvPr id="18" name="图片 157">
              <a:extLst>
                <a:ext uri="{FF2B5EF4-FFF2-40B4-BE49-F238E27FC236}">
                  <a16:creationId xmlns:a16="http://schemas.microsoft.com/office/drawing/2014/main" id="{16F85335-1BB6-5E7F-CAE4-FE77BF0F8E7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11085546" y="3649120"/>
              <a:ext cx="807286" cy="807286"/>
            </a:xfrm>
            <a:prstGeom prst="rect">
              <a:avLst/>
            </a:prstGeom>
          </p:spPr>
        </p:pic>
        <p:pic>
          <p:nvPicPr>
            <p:cNvPr id="19" name="Picture 210">
              <a:extLst>
                <a:ext uri="{FF2B5EF4-FFF2-40B4-BE49-F238E27FC236}">
                  <a16:creationId xmlns:a16="http://schemas.microsoft.com/office/drawing/2014/main" id="{F7455C90-0C37-4260-C4EF-DB7B60CA6742}"/>
                </a:ext>
              </a:extLst>
            </p:cNvPr>
            <p:cNvPicPr>
              <a:picLocks noChangeAspect="1"/>
            </p:cNvPicPr>
            <p:nvPr/>
          </p:nvPicPr>
          <p:blipFill>
            <a:blip r:embed="rId3"/>
            <a:stretch>
              <a:fillRect/>
            </a:stretch>
          </p:blipFill>
          <p:spPr>
            <a:xfrm rot="10800000">
              <a:off x="11040849" y="4652766"/>
              <a:ext cx="896963" cy="585540"/>
            </a:xfrm>
            <a:prstGeom prst="rect">
              <a:avLst/>
            </a:prstGeom>
          </p:spPr>
        </p:pic>
        <p:sp>
          <p:nvSpPr>
            <p:cNvPr id="20" name="TextBox 211">
              <a:extLst>
                <a:ext uri="{FF2B5EF4-FFF2-40B4-BE49-F238E27FC236}">
                  <a16:creationId xmlns:a16="http://schemas.microsoft.com/office/drawing/2014/main" id="{C87C3A31-6511-C252-EAF1-9246F865E503}"/>
                </a:ext>
              </a:extLst>
            </p:cNvPr>
            <p:cNvSpPr txBox="1"/>
            <p:nvPr/>
          </p:nvSpPr>
          <p:spPr>
            <a:xfrm>
              <a:off x="11000491" y="4683181"/>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Decoder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21" name="Straight Arrow Connector 212">
              <a:extLst>
                <a:ext uri="{FF2B5EF4-FFF2-40B4-BE49-F238E27FC236}">
                  <a16:creationId xmlns:a16="http://schemas.microsoft.com/office/drawing/2014/main" id="{A4C078AD-6531-0AAD-6FA7-5641C4E25120}"/>
                </a:ext>
              </a:extLst>
            </p:cNvPr>
            <p:cNvCxnSpPr>
              <a:cxnSpLocks/>
              <a:stCxn id="19" idx="2"/>
              <a:endCxn id="18" idx="2"/>
            </p:cNvCxnSpPr>
            <p:nvPr/>
          </p:nvCxnSpPr>
          <p:spPr>
            <a:xfrm flipH="1" flipV="1">
              <a:off x="11489189" y="4456406"/>
              <a:ext cx="138" cy="19636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22" name="Straight Arrow Connector 220">
              <a:extLst>
                <a:ext uri="{FF2B5EF4-FFF2-40B4-BE49-F238E27FC236}">
                  <a16:creationId xmlns:a16="http://schemas.microsoft.com/office/drawing/2014/main" id="{D682DB08-2196-5319-5BD6-B1022D79C9B1}"/>
                </a:ext>
              </a:extLst>
            </p:cNvPr>
            <p:cNvCxnSpPr>
              <a:cxnSpLocks/>
            </p:cNvCxnSpPr>
            <p:nvPr/>
          </p:nvCxnSpPr>
          <p:spPr>
            <a:xfrm flipV="1">
              <a:off x="11503028" y="5236067"/>
              <a:ext cx="4067" cy="15261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文本框 162">
                  <a:extLst>
                    <a:ext uri="{FF2B5EF4-FFF2-40B4-BE49-F238E27FC236}">
                      <a16:creationId xmlns:a16="http://schemas.microsoft.com/office/drawing/2014/main" id="{2AA3D600-247F-85CA-C589-B632AC637599}"/>
                    </a:ext>
                  </a:extLst>
                </p:cNvPr>
                <p:cNvSpPr txBox="1"/>
                <p:nvPr/>
              </p:nvSpPr>
              <p:spPr>
                <a:xfrm>
                  <a:off x="9609120" y="4211414"/>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𝑥</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+2</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23" name="文本框 162">
                  <a:extLst>
                    <a:ext uri="{FF2B5EF4-FFF2-40B4-BE49-F238E27FC236}">
                      <a16:creationId xmlns:a16="http://schemas.microsoft.com/office/drawing/2014/main" id="{2AA3D600-247F-85CA-C589-B632AC637599}"/>
                    </a:ext>
                  </a:extLst>
                </p:cNvPr>
                <p:cNvSpPr txBox="1">
                  <a:spLocks noRot="1" noChangeAspect="1" noMove="1" noResize="1" noEditPoints="1" noAdjustHandles="1" noChangeArrowheads="1" noChangeShapeType="1" noTextEdit="1"/>
                </p:cNvSpPr>
                <p:nvPr/>
              </p:nvSpPr>
              <p:spPr>
                <a:xfrm>
                  <a:off x="9609120" y="4211414"/>
                  <a:ext cx="315613" cy="303032"/>
                </a:xfrm>
                <a:prstGeom prst="rect">
                  <a:avLst/>
                </a:prstGeom>
                <a:blipFill>
                  <a:blip r:embed="rId11"/>
                  <a:stretch>
                    <a:fillRect l="-26923" r="-96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163">
                  <a:extLst>
                    <a:ext uri="{FF2B5EF4-FFF2-40B4-BE49-F238E27FC236}">
                      <a16:creationId xmlns:a16="http://schemas.microsoft.com/office/drawing/2014/main" id="{8D039544-C298-53E0-FE6A-335CFADB6157}"/>
                    </a:ext>
                  </a:extLst>
                </p:cNvPr>
                <p:cNvSpPr txBox="1"/>
                <p:nvPr/>
              </p:nvSpPr>
              <p:spPr>
                <a:xfrm>
                  <a:off x="11999963" y="4211414"/>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𝑥</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24" name="文本框 163">
                  <a:extLst>
                    <a:ext uri="{FF2B5EF4-FFF2-40B4-BE49-F238E27FC236}">
                      <a16:creationId xmlns:a16="http://schemas.microsoft.com/office/drawing/2014/main" id="{8D039544-C298-53E0-FE6A-335CFADB6157}"/>
                    </a:ext>
                  </a:extLst>
                </p:cNvPr>
                <p:cNvSpPr txBox="1">
                  <a:spLocks noRot="1" noChangeAspect="1" noMove="1" noResize="1" noEditPoints="1" noAdjustHandles="1" noChangeArrowheads="1" noChangeShapeType="1" noTextEdit="1"/>
                </p:cNvSpPr>
                <p:nvPr/>
              </p:nvSpPr>
              <p:spPr>
                <a:xfrm>
                  <a:off x="11999963" y="4211414"/>
                  <a:ext cx="315613" cy="303032"/>
                </a:xfrm>
                <a:prstGeom prst="rect">
                  <a:avLst/>
                </a:prstGeom>
                <a:blipFill>
                  <a:blip r:embed="rId12"/>
                  <a:stretch>
                    <a:fillRect l="-28846" r="-11538"/>
                  </a:stretch>
                </a:blipFill>
              </p:spPr>
              <p:txBody>
                <a:bodyPr/>
                <a:lstStyle/>
                <a:p>
                  <a:r>
                    <a:rPr lang="zh-CN" altLang="en-US">
                      <a:noFill/>
                    </a:rPr>
                    <a:t> </a:t>
                  </a:r>
                </a:p>
              </p:txBody>
            </p:sp>
          </mc:Fallback>
        </mc:AlternateContent>
        <p:sp>
          <p:nvSpPr>
            <p:cNvPr id="25" name="文本框 130">
              <a:extLst>
                <a:ext uri="{FF2B5EF4-FFF2-40B4-BE49-F238E27FC236}">
                  <a16:creationId xmlns:a16="http://schemas.microsoft.com/office/drawing/2014/main" id="{322A2A69-3048-0DC3-7DFE-E03CB7BF2E01}"/>
                </a:ext>
              </a:extLst>
            </p:cNvPr>
            <p:cNvSpPr txBox="1"/>
            <p:nvPr/>
          </p:nvSpPr>
          <p:spPr>
            <a:xfrm>
              <a:off x="10513401" y="4774623"/>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26" name="TextBox 59">
              <a:extLst>
                <a:ext uri="{FF2B5EF4-FFF2-40B4-BE49-F238E27FC236}">
                  <a16:creationId xmlns:a16="http://schemas.microsoft.com/office/drawing/2014/main" id="{4CA2B544-DF81-C0FF-2546-A7D3832CA35C}"/>
                </a:ext>
              </a:extLst>
            </p:cNvPr>
            <p:cNvSpPr txBox="1"/>
            <p:nvPr/>
          </p:nvSpPr>
          <p:spPr>
            <a:xfrm>
              <a:off x="4494428" y="3715659"/>
              <a:ext cx="886781" cy="646331"/>
            </a:xfrm>
            <a:prstGeom prst="rect">
              <a:avLst/>
            </a:prstGeom>
            <a:noFill/>
          </p:spPr>
          <p:txBody>
            <a:bodyPr wrap="none" rtlCol="0">
              <a:spAutoFit/>
            </a:bodyPr>
            <a:lstStyle/>
            <a:p>
              <a:r>
                <a:rPr lang="en-US" dirty="0"/>
                <a:t>Future</a:t>
              </a:r>
            </a:p>
            <a:p>
              <a:r>
                <a:rPr lang="en-US" dirty="0"/>
                <a:t>Rollout</a:t>
              </a:r>
            </a:p>
          </p:txBody>
        </p:sp>
      </p:grpSp>
      <p:grpSp>
        <p:nvGrpSpPr>
          <p:cNvPr id="27" name="组合 26">
            <a:extLst>
              <a:ext uri="{FF2B5EF4-FFF2-40B4-BE49-F238E27FC236}">
                <a16:creationId xmlns:a16="http://schemas.microsoft.com/office/drawing/2014/main" id="{479767B5-47C6-0CE0-246C-5F0421D6C3A9}"/>
              </a:ext>
            </a:extLst>
          </p:cNvPr>
          <p:cNvGrpSpPr/>
          <p:nvPr/>
        </p:nvGrpSpPr>
        <p:grpSpPr>
          <a:xfrm>
            <a:off x="3662061" y="3822208"/>
            <a:ext cx="8279686" cy="2291939"/>
            <a:chOff x="4326544" y="6883449"/>
            <a:chExt cx="8279686" cy="2291939"/>
          </a:xfrm>
        </p:grpSpPr>
        <p:sp>
          <p:nvSpPr>
            <p:cNvPr id="28" name="Rectangle 239">
              <a:extLst>
                <a:ext uri="{FF2B5EF4-FFF2-40B4-BE49-F238E27FC236}">
                  <a16:creationId xmlns:a16="http://schemas.microsoft.com/office/drawing/2014/main" id="{3B4B4873-D5D9-7586-5950-288AD1C3E4A5}"/>
                </a:ext>
              </a:extLst>
            </p:cNvPr>
            <p:cNvSpPr/>
            <p:nvPr/>
          </p:nvSpPr>
          <p:spPr>
            <a:xfrm>
              <a:off x="4326544" y="8123330"/>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矩形: 圆角 15">
              <a:extLst>
                <a:ext uri="{FF2B5EF4-FFF2-40B4-BE49-F238E27FC236}">
                  <a16:creationId xmlns:a16="http://schemas.microsoft.com/office/drawing/2014/main" id="{C14EA941-BC77-E1A4-1123-4CA300AC362A}"/>
                </a:ext>
              </a:extLst>
            </p:cNvPr>
            <p:cNvSpPr/>
            <p:nvPr/>
          </p:nvSpPr>
          <p:spPr>
            <a:xfrm>
              <a:off x="4451770"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pic>
          <p:nvPicPr>
            <p:cNvPr id="30" name="图片 29">
              <a:extLst>
                <a:ext uri="{FF2B5EF4-FFF2-40B4-BE49-F238E27FC236}">
                  <a16:creationId xmlns:a16="http://schemas.microsoft.com/office/drawing/2014/main" id="{3D9D17D2-9370-6640-AF3F-1A077CF7472A}"/>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4492348" y="8206895"/>
              <a:ext cx="896963" cy="896963"/>
            </a:xfrm>
            <a:prstGeom prst="rect">
              <a:avLst/>
            </a:prstGeom>
          </p:spPr>
        </p:pic>
        <p:sp>
          <p:nvSpPr>
            <p:cNvPr id="31" name="矩形: 圆角 30">
              <a:extLst>
                <a:ext uri="{FF2B5EF4-FFF2-40B4-BE49-F238E27FC236}">
                  <a16:creationId xmlns:a16="http://schemas.microsoft.com/office/drawing/2014/main" id="{C05A216F-8E08-8B0E-70AE-785F623FD25B}"/>
                </a:ext>
              </a:extLst>
            </p:cNvPr>
            <p:cNvSpPr/>
            <p:nvPr/>
          </p:nvSpPr>
          <p:spPr>
            <a:xfrm>
              <a:off x="4490428"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32" name="文本框 31">
              <a:extLst>
                <a:ext uri="{FF2B5EF4-FFF2-40B4-BE49-F238E27FC236}">
                  <a16:creationId xmlns:a16="http://schemas.microsoft.com/office/drawing/2014/main" id="{55D2ACFB-60D5-9E4D-58E2-DEFA06305A3A}"/>
                </a:ext>
              </a:extLst>
            </p:cNvPr>
            <p:cNvSpPr txBox="1"/>
            <p:nvPr/>
          </p:nvSpPr>
          <p:spPr>
            <a:xfrm>
              <a:off x="5887040" y="688344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3EC758D7-C592-354B-52BE-0D03C4D65739}"/>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609518" y="8199377"/>
              <a:ext cx="893601" cy="893601"/>
            </a:xfrm>
            <a:prstGeom prst="rect">
              <a:avLst/>
            </a:prstGeom>
          </p:spPr>
        </p:pic>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601261E5-B090-CD86-5847-CE6EDC00385F}"/>
                    </a:ext>
                  </a:extLst>
                </p:cNvPr>
                <p:cNvSpPr txBox="1"/>
                <p:nvPr/>
              </p:nvSpPr>
              <p:spPr>
                <a:xfrm>
                  <a:off x="5395495" y="8860794"/>
                  <a:ext cx="367557"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601261E5-B090-CD86-5847-CE6EDC00385F}"/>
                    </a:ext>
                  </a:extLst>
                </p:cNvPr>
                <p:cNvSpPr txBox="1">
                  <a:spLocks noRot="1" noChangeAspect="1" noMove="1" noResize="1" noEditPoints="1" noAdjustHandles="1" noChangeArrowheads="1" noChangeShapeType="1" noTextEdit="1"/>
                </p:cNvSpPr>
                <p:nvPr/>
              </p:nvSpPr>
              <p:spPr>
                <a:xfrm>
                  <a:off x="5395495" y="8860794"/>
                  <a:ext cx="367557" cy="303032"/>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7BEA4025-3BCC-A498-537C-EECF0DAC6BD1}"/>
                    </a:ext>
                  </a:extLst>
                </p:cNvPr>
                <p:cNvSpPr txBox="1"/>
                <p:nvPr/>
              </p:nvSpPr>
              <p:spPr>
                <a:xfrm>
                  <a:off x="7547525" y="8844632"/>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5" name="文本框 34">
                  <a:extLst>
                    <a:ext uri="{FF2B5EF4-FFF2-40B4-BE49-F238E27FC236}">
                      <a16:creationId xmlns:a16="http://schemas.microsoft.com/office/drawing/2014/main" id="{7BEA4025-3BCC-A498-537C-EECF0DAC6BD1}"/>
                    </a:ext>
                  </a:extLst>
                </p:cNvPr>
                <p:cNvSpPr txBox="1">
                  <a:spLocks noRot="1" noChangeAspect="1" noMove="1" noResize="1" noEditPoints="1" noAdjustHandles="1" noChangeArrowheads="1" noChangeShapeType="1" noTextEdit="1"/>
                </p:cNvSpPr>
                <p:nvPr/>
              </p:nvSpPr>
              <p:spPr>
                <a:xfrm>
                  <a:off x="7547525" y="8844632"/>
                  <a:ext cx="315613" cy="303032"/>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8BF11770-55DE-514E-1910-DEF5F95930AE}"/>
                    </a:ext>
                  </a:extLst>
                </p:cNvPr>
                <p:cNvSpPr txBox="1"/>
                <p:nvPr/>
              </p:nvSpPr>
              <p:spPr>
                <a:xfrm>
                  <a:off x="5402282"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6" name="文本框 35">
                  <a:extLst>
                    <a:ext uri="{FF2B5EF4-FFF2-40B4-BE49-F238E27FC236}">
                      <a16:creationId xmlns:a16="http://schemas.microsoft.com/office/drawing/2014/main" id="{8BF11770-55DE-514E-1910-DEF5F95930AE}"/>
                    </a:ext>
                  </a:extLst>
                </p:cNvPr>
                <p:cNvSpPr txBox="1">
                  <a:spLocks noRot="1" noChangeAspect="1" noMove="1" noResize="1" noEditPoints="1" noAdjustHandles="1" noChangeArrowheads="1" noChangeShapeType="1" noTextEdit="1"/>
                </p:cNvSpPr>
                <p:nvPr/>
              </p:nvSpPr>
              <p:spPr>
                <a:xfrm>
                  <a:off x="5402282" y="7041748"/>
                  <a:ext cx="315613" cy="303032"/>
                </a:xfrm>
                <a:prstGeom prst="rect">
                  <a:avLst/>
                </a:prstGeom>
                <a:blipFill>
                  <a:blip r:embed="rId19"/>
                  <a:stretch>
                    <a:fillRect l="-1923"/>
                  </a:stretch>
                </a:blipFill>
              </p:spPr>
              <p:txBody>
                <a:bodyPr/>
                <a:lstStyle/>
                <a:p>
                  <a:r>
                    <a:rPr lang="zh-CN" altLang="en-US">
                      <a:noFill/>
                    </a:rPr>
                    <a:t> </a:t>
                  </a:r>
                </a:p>
              </p:txBody>
            </p:sp>
          </mc:Fallback>
        </mc:AlternateContent>
        <p:sp>
          <p:nvSpPr>
            <p:cNvPr id="38" name="TextBox 81">
              <a:extLst>
                <a:ext uri="{FF2B5EF4-FFF2-40B4-BE49-F238E27FC236}">
                  <a16:creationId xmlns:a16="http://schemas.microsoft.com/office/drawing/2014/main" id="{7454E066-F98C-87FB-33C1-D29CDBE3A765}"/>
                </a:ext>
              </a:extLst>
            </p:cNvPr>
            <p:cNvSpPr txBox="1"/>
            <p:nvPr/>
          </p:nvSpPr>
          <p:spPr>
            <a:xfrm>
              <a:off x="4447552" y="7426679"/>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39" name="矩形: 圆角 7">
              <a:extLst>
                <a:ext uri="{FF2B5EF4-FFF2-40B4-BE49-F238E27FC236}">
                  <a16:creationId xmlns:a16="http://schemas.microsoft.com/office/drawing/2014/main" id="{25B7DCA9-AF7A-3AAC-6741-9B64064515F0}"/>
                </a:ext>
              </a:extLst>
            </p:cNvPr>
            <p:cNvSpPr/>
            <p:nvPr/>
          </p:nvSpPr>
          <p:spPr>
            <a:xfrm>
              <a:off x="4717322"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0" name="矩形: 圆角 7">
              <a:extLst>
                <a:ext uri="{FF2B5EF4-FFF2-40B4-BE49-F238E27FC236}">
                  <a16:creationId xmlns:a16="http://schemas.microsoft.com/office/drawing/2014/main" id="{C94D92D4-67A6-E725-C3EF-E22BFC468BDB}"/>
                </a:ext>
              </a:extLst>
            </p:cNvPr>
            <p:cNvSpPr/>
            <p:nvPr/>
          </p:nvSpPr>
          <p:spPr>
            <a:xfrm>
              <a:off x="4955053"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1" name="矩形: 圆角 7">
              <a:extLst>
                <a:ext uri="{FF2B5EF4-FFF2-40B4-BE49-F238E27FC236}">
                  <a16:creationId xmlns:a16="http://schemas.microsoft.com/office/drawing/2014/main" id="{8ED02562-1B1F-14E8-B2A8-3DD0857C8847}"/>
                </a:ext>
              </a:extLst>
            </p:cNvPr>
            <p:cNvSpPr/>
            <p:nvPr/>
          </p:nvSpPr>
          <p:spPr>
            <a:xfrm>
              <a:off x="5191764"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2" name="文本框 30">
              <a:extLst>
                <a:ext uri="{FF2B5EF4-FFF2-40B4-BE49-F238E27FC236}">
                  <a16:creationId xmlns:a16="http://schemas.microsoft.com/office/drawing/2014/main" id="{DB3FC43E-2B46-9F3F-8561-77C6C14A70A9}"/>
                </a:ext>
              </a:extLst>
            </p:cNvPr>
            <p:cNvSpPr txBox="1"/>
            <p:nvPr/>
          </p:nvSpPr>
          <p:spPr>
            <a:xfrm>
              <a:off x="5886299" y="8497084"/>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43" name="矩形: 圆角 15">
              <a:extLst>
                <a:ext uri="{FF2B5EF4-FFF2-40B4-BE49-F238E27FC236}">
                  <a16:creationId xmlns:a16="http://schemas.microsoft.com/office/drawing/2014/main" id="{D82372DC-CA7B-38D2-A70A-1189DAD0F309}"/>
                </a:ext>
              </a:extLst>
            </p:cNvPr>
            <p:cNvSpPr/>
            <p:nvPr/>
          </p:nvSpPr>
          <p:spPr>
            <a:xfrm>
              <a:off x="6568039"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44" name="矩形: 圆角 7">
              <a:extLst>
                <a:ext uri="{FF2B5EF4-FFF2-40B4-BE49-F238E27FC236}">
                  <a16:creationId xmlns:a16="http://schemas.microsoft.com/office/drawing/2014/main" id="{3230BE61-3085-65CE-2360-1F399E316952}"/>
                </a:ext>
              </a:extLst>
            </p:cNvPr>
            <p:cNvSpPr/>
            <p:nvPr/>
          </p:nvSpPr>
          <p:spPr>
            <a:xfrm>
              <a:off x="6606697"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5" name="矩形: 圆角 7">
              <a:extLst>
                <a:ext uri="{FF2B5EF4-FFF2-40B4-BE49-F238E27FC236}">
                  <a16:creationId xmlns:a16="http://schemas.microsoft.com/office/drawing/2014/main" id="{50187F72-F7A1-8026-88F8-AE2D44030038}"/>
                </a:ext>
              </a:extLst>
            </p:cNvPr>
            <p:cNvSpPr/>
            <p:nvPr/>
          </p:nvSpPr>
          <p:spPr>
            <a:xfrm>
              <a:off x="6833591"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6" name="矩形: 圆角 7">
              <a:extLst>
                <a:ext uri="{FF2B5EF4-FFF2-40B4-BE49-F238E27FC236}">
                  <a16:creationId xmlns:a16="http://schemas.microsoft.com/office/drawing/2014/main" id="{75998229-4DC9-1EE9-CBF2-47BD6024A212}"/>
                </a:ext>
              </a:extLst>
            </p:cNvPr>
            <p:cNvSpPr/>
            <p:nvPr/>
          </p:nvSpPr>
          <p:spPr>
            <a:xfrm>
              <a:off x="7071322"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7" name="矩形: 圆角 7">
              <a:extLst>
                <a:ext uri="{FF2B5EF4-FFF2-40B4-BE49-F238E27FC236}">
                  <a16:creationId xmlns:a16="http://schemas.microsoft.com/office/drawing/2014/main" id="{0A1A0100-FF96-4766-88FD-44C45632DAB0}"/>
                </a:ext>
              </a:extLst>
            </p:cNvPr>
            <p:cNvSpPr/>
            <p:nvPr/>
          </p:nvSpPr>
          <p:spPr>
            <a:xfrm>
              <a:off x="7308033"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mc:AlternateContent xmlns:mc="http://schemas.openxmlformats.org/markup-compatibility/2006" xmlns:a14="http://schemas.microsoft.com/office/drawing/2010/main">
          <mc:Choice Requires="a14">
            <p:sp>
              <p:nvSpPr>
                <p:cNvPr id="48" name="文本框 80">
                  <a:extLst>
                    <a:ext uri="{FF2B5EF4-FFF2-40B4-BE49-F238E27FC236}">
                      <a16:creationId xmlns:a16="http://schemas.microsoft.com/office/drawing/2014/main" id="{1500E921-1EAE-6A27-170E-5F8E0D520301}"/>
                    </a:ext>
                  </a:extLst>
                </p:cNvPr>
                <p:cNvSpPr txBox="1"/>
                <p:nvPr/>
              </p:nvSpPr>
              <p:spPr>
                <a:xfrm>
                  <a:off x="7525324"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48" name="文本框 80">
                  <a:extLst>
                    <a:ext uri="{FF2B5EF4-FFF2-40B4-BE49-F238E27FC236}">
                      <a16:creationId xmlns:a16="http://schemas.microsoft.com/office/drawing/2014/main" id="{1500E921-1EAE-6A27-170E-5F8E0D520301}"/>
                    </a:ext>
                  </a:extLst>
                </p:cNvPr>
                <p:cNvSpPr txBox="1">
                  <a:spLocks noRot="1" noChangeAspect="1" noMove="1" noResize="1" noEditPoints="1" noAdjustHandles="1" noChangeArrowheads="1" noChangeShapeType="1" noTextEdit="1"/>
                </p:cNvSpPr>
                <p:nvPr/>
              </p:nvSpPr>
              <p:spPr>
                <a:xfrm>
                  <a:off x="7525324" y="7041748"/>
                  <a:ext cx="315613" cy="303032"/>
                </a:xfrm>
                <a:prstGeom prst="rect">
                  <a:avLst/>
                </a:prstGeom>
                <a:blipFill>
                  <a:blip r:embed="rId20"/>
                  <a:stretch>
                    <a:fillRect l="-3846"/>
                  </a:stretch>
                </a:blipFill>
              </p:spPr>
              <p:txBody>
                <a:bodyPr/>
                <a:lstStyle/>
                <a:p>
                  <a:r>
                    <a:rPr lang="zh-CN" altLang="en-US">
                      <a:noFill/>
                    </a:rPr>
                    <a:t> </a:t>
                  </a:r>
                </a:p>
              </p:txBody>
            </p:sp>
          </mc:Fallback>
        </mc:AlternateContent>
        <p:sp>
          <p:nvSpPr>
            <p:cNvPr id="50" name="TextBox 118">
              <a:extLst>
                <a:ext uri="{FF2B5EF4-FFF2-40B4-BE49-F238E27FC236}">
                  <a16:creationId xmlns:a16="http://schemas.microsoft.com/office/drawing/2014/main" id="{90B81FC8-A7F5-E6C1-E1F5-1FA8708B7255}"/>
                </a:ext>
              </a:extLst>
            </p:cNvPr>
            <p:cNvSpPr txBox="1"/>
            <p:nvPr/>
          </p:nvSpPr>
          <p:spPr>
            <a:xfrm>
              <a:off x="6568905" y="7428767"/>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51" name="Straight Arrow Connector 119">
              <a:extLst>
                <a:ext uri="{FF2B5EF4-FFF2-40B4-BE49-F238E27FC236}">
                  <a16:creationId xmlns:a16="http://schemas.microsoft.com/office/drawing/2014/main" id="{68227ACC-EE2C-5EB8-26C7-911FA95C5E5A}"/>
                </a:ext>
              </a:extLst>
            </p:cNvPr>
            <p:cNvCxnSpPr>
              <a:cxnSpLocks/>
              <a:stCxn id="33" idx="0"/>
            </p:cNvCxnSpPr>
            <p:nvPr/>
          </p:nvCxnSpPr>
          <p:spPr>
            <a:xfrm flipV="1">
              <a:off x="7056316" y="7980442"/>
              <a:ext cx="5864" cy="21893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2" name="Straight Arrow Connector 120">
              <a:extLst>
                <a:ext uri="{FF2B5EF4-FFF2-40B4-BE49-F238E27FC236}">
                  <a16:creationId xmlns:a16="http://schemas.microsoft.com/office/drawing/2014/main" id="{FF24CD2C-339A-7D27-53EA-8589234248A8}"/>
                </a:ext>
              </a:extLst>
            </p:cNvPr>
            <p:cNvCxnSpPr>
              <a:cxnSpLocks/>
              <a:stCxn id="30" idx="0"/>
            </p:cNvCxnSpPr>
            <p:nvPr/>
          </p:nvCxnSpPr>
          <p:spPr>
            <a:xfrm flipV="1">
              <a:off x="4940827" y="7978354"/>
              <a:ext cx="0" cy="22854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3" name="Straight Arrow Connector 121">
              <a:extLst>
                <a:ext uri="{FF2B5EF4-FFF2-40B4-BE49-F238E27FC236}">
                  <a16:creationId xmlns:a16="http://schemas.microsoft.com/office/drawing/2014/main" id="{A5A2155D-6CC5-C60E-2BDE-0D10FA659361}"/>
                </a:ext>
              </a:extLst>
            </p:cNvPr>
            <p:cNvCxnSpPr>
              <a:cxnSpLocks/>
              <a:endCxn id="29" idx="2"/>
            </p:cNvCxnSpPr>
            <p:nvPr/>
          </p:nvCxnSpPr>
          <p:spPr>
            <a:xfrm flipH="1" flipV="1">
              <a:off x="4940471" y="7217809"/>
              <a:ext cx="359" cy="175002"/>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4" name="Straight Arrow Connector 123">
              <a:extLst>
                <a:ext uri="{FF2B5EF4-FFF2-40B4-BE49-F238E27FC236}">
                  <a16:creationId xmlns:a16="http://schemas.microsoft.com/office/drawing/2014/main" id="{34118459-AB59-293B-EA75-46C5EA7AD2E3}"/>
                </a:ext>
              </a:extLst>
            </p:cNvPr>
            <p:cNvCxnSpPr>
              <a:cxnSpLocks/>
              <a:endCxn id="43" idx="2"/>
            </p:cNvCxnSpPr>
            <p:nvPr/>
          </p:nvCxnSpPr>
          <p:spPr>
            <a:xfrm flipH="1" flipV="1">
              <a:off x="7056740" y="7217809"/>
              <a:ext cx="5443" cy="17709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55" name="TextBox 238">
              <a:extLst>
                <a:ext uri="{FF2B5EF4-FFF2-40B4-BE49-F238E27FC236}">
                  <a16:creationId xmlns:a16="http://schemas.microsoft.com/office/drawing/2014/main" id="{E2A3C3F2-7EC3-7A30-5073-797C8AB3A65D}"/>
                </a:ext>
              </a:extLst>
            </p:cNvPr>
            <p:cNvSpPr txBox="1"/>
            <p:nvPr/>
          </p:nvSpPr>
          <p:spPr>
            <a:xfrm>
              <a:off x="10906309" y="8311901"/>
              <a:ext cx="878767" cy="646331"/>
            </a:xfrm>
            <a:prstGeom prst="rect">
              <a:avLst/>
            </a:prstGeom>
            <a:noFill/>
          </p:spPr>
          <p:txBody>
            <a:bodyPr wrap="none" rtlCol="0">
              <a:spAutoFit/>
            </a:bodyPr>
            <a:lstStyle/>
            <a:p>
              <a:r>
                <a:rPr lang="en-US" dirty="0"/>
                <a:t>Burn-in</a:t>
              </a:r>
            </a:p>
            <a:p>
              <a:r>
                <a:rPr lang="en-US" dirty="0"/>
                <a:t>Frames</a:t>
              </a:r>
            </a:p>
          </p:txBody>
        </p:sp>
      </p:grpSp>
      <p:grpSp>
        <p:nvGrpSpPr>
          <p:cNvPr id="56" name="组合 55">
            <a:extLst>
              <a:ext uri="{FF2B5EF4-FFF2-40B4-BE49-F238E27FC236}">
                <a16:creationId xmlns:a16="http://schemas.microsoft.com/office/drawing/2014/main" id="{AC5F8EEA-F455-E5F0-8EF1-E993F4925F95}"/>
              </a:ext>
            </a:extLst>
          </p:cNvPr>
          <p:cNvGrpSpPr/>
          <p:nvPr/>
        </p:nvGrpSpPr>
        <p:grpSpPr>
          <a:xfrm>
            <a:off x="6927696" y="2077860"/>
            <a:ext cx="4914400" cy="2243733"/>
            <a:chOff x="7581981" y="5120886"/>
            <a:chExt cx="4914400" cy="2243733"/>
          </a:xfrm>
        </p:grpSpPr>
        <p:cxnSp>
          <p:nvCxnSpPr>
            <p:cNvPr id="57" name="连接符: 曲线 122">
              <a:extLst>
                <a:ext uri="{FF2B5EF4-FFF2-40B4-BE49-F238E27FC236}">
                  <a16:creationId xmlns:a16="http://schemas.microsoft.com/office/drawing/2014/main" id="{2E1E93C3-931B-C911-C258-6A986AD78366}"/>
                </a:ext>
              </a:extLst>
            </p:cNvPr>
            <p:cNvCxnSpPr>
              <a:cxnSpLocks/>
              <a:stCxn id="87" idx="3"/>
            </p:cNvCxnSpPr>
            <p:nvPr/>
          </p:nvCxnSpPr>
          <p:spPr>
            <a:xfrm>
              <a:off x="9623700" y="5531731"/>
              <a:ext cx="995080" cy="1552123"/>
            </a:xfrm>
            <a:prstGeom prst="curvedConnector3">
              <a:avLst>
                <a:gd name="adj1" fmla="val 50000"/>
              </a:avLst>
            </a:prstGeom>
            <a:ln w="12700">
              <a:solidFill>
                <a:schemeClr val="tx1"/>
              </a:solidFill>
              <a:prstDash val="dash"/>
              <a:tailEnd type="triangle" w="med" len="sm"/>
            </a:ln>
          </p:spPr>
          <p:style>
            <a:lnRef idx="1">
              <a:schemeClr val="accent1"/>
            </a:lnRef>
            <a:fillRef idx="0">
              <a:schemeClr val="accent1"/>
            </a:fillRef>
            <a:effectRef idx="0">
              <a:schemeClr val="accent1"/>
            </a:effectRef>
            <a:fontRef idx="minor">
              <a:schemeClr val="tx1"/>
            </a:fontRef>
          </p:style>
        </p:cxnSp>
        <p:cxnSp>
          <p:nvCxnSpPr>
            <p:cNvPr id="58" name="连接符: 曲线 122">
              <a:extLst>
                <a:ext uri="{FF2B5EF4-FFF2-40B4-BE49-F238E27FC236}">
                  <a16:creationId xmlns:a16="http://schemas.microsoft.com/office/drawing/2014/main" id="{EA92DC41-D4C9-7737-CF0D-1EAF5517A309}"/>
                </a:ext>
              </a:extLst>
            </p:cNvPr>
            <p:cNvCxnSpPr>
              <a:cxnSpLocks/>
              <a:stCxn id="106" idx="3"/>
              <a:endCxn id="77" idx="1"/>
            </p:cNvCxnSpPr>
            <p:nvPr/>
          </p:nvCxnSpPr>
          <p:spPr>
            <a:xfrm>
              <a:off x="7581981" y="5525875"/>
              <a:ext cx="1049741" cy="1539182"/>
            </a:xfrm>
            <a:prstGeom prst="curvedConnector3">
              <a:avLst>
                <a:gd name="adj1" fmla="val 50000"/>
              </a:avLst>
            </a:prstGeom>
            <a:ln w="12700">
              <a:solidFill>
                <a:schemeClr val="tx1"/>
              </a:solidFill>
              <a:prstDash val="dash"/>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190">
              <a:extLst>
                <a:ext uri="{FF2B5EF4-FFF2-40B4-BE49-F238E27FC236}">
                  <a16:creationId xmlns:a16="http://schemas.microsoft.com/office/drawing/2014/main" id="{8608146F-B5FD-6EF1-9953-152705DF306B}"/>
                </a:ext>
              </a:extLst>
            </p:cNvPr>
            <p:cNvCxnSpPr>
              <a:cxnSpLocks/>
            </p:cNvCxnSpPr>
            <p:nvPr/>
          </p:nvCxnSpPr>
          <p:spPr>
            <a:xfrm flipV="1">
              <a:off x="9135002" y="5672089"/>
              <a:ext cx="0" cy="14116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60" name="Group 191">
              <a:extLst>
                <a:ext uri="{FF2B5EF4-FFF2-40B4-BE49-F238E27FC236}">
                  <a16:creationId xmlns:a16="http://schemas.microsoft.com/office/drawing/2014/main" id="{BCDE3A41-B4EC-0284-E5EA-2628F2585178}"/>
                </a:ext>
              </a:extLst>
            </p:cNvPr>
            <p:cNvGrpSpPr/>
            <p:nvPr/>
          </p:nvGrpSpPr>
          <p:grpSpPr>
            <a:xfrm>
              <a:off x="8646304" y="5391376"/>
              <a:ext cx="977396" cy="280710"/>
              <a:chOff x="4814558" y="2448839"/>
              <a:chExt cx="977396" cy="280710"/>
            </a:xfrm>
          </p:grpSpPr>
          <p:sp>
            <p:nvSpPr>
              <p:cNvPr id="87" name="矩形: 圆角 15">
                <a:extLst>
                  <a:ext uri="{FF2B5EF4-FFF2-40B4-BE49-F238E27FC236}">
                    <a16:creationId xmlns:a16="http://schemas.microsoft.com/office/drawing/2014/main" id="{5EB21DB6-57BB-152B-9035-F66EB2BE15B9}"/>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88" name="矩形: 圆角 7">
                <a:extLst>
                  <a:ext uri="{FF2B5EF4-FFF2-40B4-BE49-F238E27FC236}">
                    <a16:creationId xmlns:a16="http://schemas.microsoft.com/office/drawing/2014/main" id="{FE5948A4-D436-DB67-BC5B-1508D54C710E}"/>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9" name="矩形: 圆角 7">
                <a:extLst>
                  <a:ext uri="{FF2B5EF4-FFF2-40B4-BE49-F238E27FC236}">
                    <a16:creationId xmlns:a16="http://schemas.microsoft.com/office/drawing/2014/main" id="{5456BF07-04AF-0B1A-0F5C-D121AA7692CA}"/>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90" name="矩形: 圆角 7">
                <a:extLst>
                  <a:ext uri="{FF2B5EF4-FFF2-40B4-BE49-F238E27FC236}">
                    <a16:creationId xmlns:a16="http://schemas.microsoft.com/office/drawing/2014/main" id="{6DC59CFB-DBAC-6B9A-B727-2B3A7CFD58DC}"/>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91" name="矩形: 圆角 7">
                <a:extLst>
                  <a:ext uri="{FF2B5EF4-FFF2-40B4-BE49-F238E27FC236}">
                    <a16:creationId xmlns:a16="http://schemas.microsoft.com/office/drawing/2014/main" id="{FF434CB5-4885-F7EF-2A28-870D0AF5043E}"/>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1" name="Straight Arrow Connector 213">
              <a:extLst>
                <a:ext uri="{FF2B5EF4-FFF2-40B4-BE49-F238E27FC236}">
                  <a16:creationId xmlns:a16="http://schemas.microsoft.com/office/drawing/2014/main" id="{413E3992-4F2F-43FE-E196-6A192972BBF0}"/>
                </a:ext>
              </a:extLst>
            </p:cNvPr>
            <p:cNvCxnSpPr>
              <a:cxnSpLocks/>
            </p:cNvCxnSpPr>
            <p:nvPr/>
          </p:nvCxnSpPr>
          <p:spPr>
            <a:xfrm flipV="1">
              <a:off x="11503772" y="5675349"/>
              <a:ext cx="0" cy="14116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62" name="Group 214">
              <a:extLst>
                <a:ext uri="{FF2B5EF4-FFF2-40B4-BE49-F238E27FC236}">
                  <a16:creationId xmlns:a16="http://schemas.microsoft.com/office/drawing/2014/main" id="{37FB517A-0C61-A335-D670-EB6BDCFE1704}"/>
                </a:ext>
              </a:extLst>
            </p:cNvPr>
            <p:cNvGrpSpPr/>
            <p:nvPr/>
          </p:nvGrpSpPr>
          <p:grpSpPr>
            <a:xfrm>
              <a:off x="11015074" y="5394636"/>
              <a:ext cx="977396" cy="280710"/>
              <a:chOff x="4814558" y="2448839"/>
              <a:chExt cx="977396" cy="280710"/>
            </a:xfrm>
          </p:grpSpPr>
          <p:sp>
            <p:nvSpPr>
              <p:cNvPr id="82" name="矩形: 圆角 15">
                <a:extLst>
                  <a:ext uri="{FF2B5EF4-FFF2-40B4-BE49-F238E27FC236}">
                    <a16:creationId xmlns:a16="http://schemas.microsoft.com/office/drawing/2014/main" id="{62A1F304-2C5C-5305-81C8-CADC33D5ADF1}"/>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83" name="矩形: 圆角 7">
                <a:extLst>
                  <a:ext uri="{FF2B5EF4-FFF2-40B4-BE49-F238E27FC236}">
                    <a16:creationId xmlns:a16="http://schemas.microsoft.com/office/drawing/2014/main" id="{176867BC-37D0-491C-542E-F85E29175505}"/>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4" name="矩形: 圆角 7">
                <a:extLst>
                  <a:ext uri="{FF2B5EF4-FFF2-40B4-BE49-F238E27FC236}">
                    <a16:creationId xmlns:a16="http://schemas.microsoft.com/office/drawing/2014/main" id="{056ABC4A-44D6-6E9E-E9F9-6843CE431022}"/>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5" name="矩形: 圆角 7">
                <a:extLst>
                  <a:ext uri="{FF2B5EF4-FFF2-40B4-BE49-F238E27FC236}">
                    <a16:creationId xmlns:a16="http://schemas.microsoft.com/office/drawing/2014/main" id="{4539B0C5-11FD-3D71-0456-1DBE621DB2D5}"/>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6" name="矩形: 圆角 7">
                <a:extLst>
                  <a:ext uri="{FF2B5EF4-FFF2-40B4-BE49-F238E27FC236}">
                    <a16:creationId xmlns:a16="http://schemas.microsoft.com/office/drawing/2014/main" id="{AD6486E3-6F12-D13F-6639-DFB0E27D279C}"/>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63" name="Group 145">
              <a:extLst>
                <a:ext uri="{FF2B5EF4-FFF2-40B4-BE49-F238E27FC236}">
                  <a16:creationId xmlns:a16="http://schemas.microsoft.com/office/drawing/2014/main" id="{F3849C6F-505C-37F3-9626-964AA1CF7FF9}"/>
                </a:ext>
              </a:extLst>
            </p:cNvPr>
            <p:cNvGrpSpPr/>
            <p:nvPr/>
          </p:nvGrpSpPr>
          <p:grpSpPr>
            <a:xfrm>
              <a:off x="8631722" y="6924702"/>
              <a:ext cx="977396" cy="280710"/>
              <a:chOff x="4814558" y="2414974"/>
              <a:chExt cx="977396" cy="280710"/>
            </a:xfrm>
          </p:grpSpPr>
          <p:sp>
            <p:nvSpPr>
              <p:cNvPr id="77" name="矩形: 圆角 15">
                <a:extLst>
                  <a:ext uri="{FF2B5EF4-FFF2-40B4-BE49-F238E27FC236}">
                    <a16:creationId xmlns:a16="http://schemas.microsoft.com/office/drawing/2014/main" id="{4080E6E8-964A-658D-29AD-1DE9402B21AE}"/>
                  </a:ext>
                </a:extLst>
              </p:cNvPr>
              <p:cNvSpPr/>
              <p:nvPr/>
            </p:nvSpPr>
            <p:spPr>
              <a:xfrm>
                <a:off x="4814558" y="2414974"/>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78" name="矩形: 圆角 7">
                <a:extLst>
                  <a:ext uri="{FF2B5EF4-FFF2-40B4-BE49-F238E27FC236}">
                    <a16:creationId xmlns:a16="http://schemas.microsoft.com/office/drawing/2014/main" id="{842D48A8-AA68-E20B-04DF-12A84B8A2870}"/>
                  </a:ext>
                </a:extLst>
              </p:cNvPr>
              <p:cNvSpPr/>
              <p:nvPr/>
            </p:nvSpPr>
            <p:spPr>
              <a:xfrm>
                <a:off x="4853213" y="2469545"/>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9" name="矩形: 圆角 7">
                <a:extLst>
                  <a:ext uri="{FF2B5EF4-FFF2-40B4-BE49-F238E27FC236}">
                    <a16:creationId xmlns:a16="http://schemas.microsoft.com/office/drawing/2014/main" id="{405951F4-50C0-E974-2ACC-1534D37BBF55}"/>
                  </a:ext>
                </a:extLst>
              </p:cNvPr>
              <p:cNvSpPr/>
              <p:nvPr/>
            </p:nvSpPr>
            <p:spPr>
              <a:xfrm>
                <a:off x="5080107" y="2469543"/>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0" name="矩形: 圆角 7">
                <a:extLst>
                  <a:ext uri="{FF2B5EF4-FFF2-40B4-BE49-F238E27FC236}">
                    <a16:creationId xmlns:a16="http://schemas.microsoft.com/office/drawing/2014/main" id="{3FFA5821-28E6-0467-68C1-B6EDB2D24215}"/>
                  </a:ext>
                </a:extLst>
              </p:cNvPr>
              <p:cNvSpPr/>
              <p:nvPr/>
            </p:nvSpPr>
            <p:spPr>
              <a:xfrm>
                <a:off x="5317838" y="2469544"/>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1" name="矩形: 圆角 7">
                <a:extLst>
                  <a:ext uri="{FF2B5EF4-FFF2-40B4-BE49-F238E27FC236}">
                    <a16:creationId xmlns:a16="http://schemas.microsoft.com/office/drawing/2014/main" id="{900534E7-96C4-118B-87CA-86FFD6F93980}"/>
                  </a:ext>
                </a:extLst>
              </p:cNvPr>
              <p:cNvSpPr/>
              <p:nvPr/>
            </p:nvSpPr>
            <p:spPr>
              <a:xfrm>
                <a:off x="5554549" y="2469147"/>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4" name="Straight Arrow Connector 171">
              <a:extLst>
                <a:ext uri="{FF2B5EF4-FFF2-40B4-BE49-F238E27FC236}">
                  <a16:creationId xmlns:a16="http://schemas.microsoft.com/office/drawing/2014/main" id="{39468BE7-131A-34CD-B179-05A7AB5F7222}"/>
                </a:ext>
              </a:extLst>
            </p:cNvPr>
            <p:cNvCxnSpPr>
              <a:cxnSpLocks/>
              <a:stCxn id="77" idx="0"/>
            </p:cNvCxnSpPr>
            <p:nvPr/>
          </p:nvCxnSpPr>
          <p:spPr>
            <a:xfrm flipH="1" flipV="1">
              <a:off x="9120422" y="6748206"/>
              <a:ext cx="1" cy="176496"/>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5" name="文本框 164">
                  <a:extLst>
                    <a:ext uri="{FF2B5EF4-FFF2-40B4-BE49-F238E27FC236}">
                      <a16:creationId xmlns:a16="http://schemas.microsoft.com/office/drawing/2014/main" id="{1979EA08-A3BB-5D3E-FCFC-107368DA05D3}"/>
                    </a:ext>
                  </a:extLst>
                </p:cNvPr>
                <p:cNvSpPr txBox="1"/>
                <p:nvPr/>
              </p:nvSpPr>
              <p:spPr>
                <a:xfrm>
                  <a:off x="9656387" y="7054534"/>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5" name="文本框 164">
                  <a:extLst>
                    <a:ext uri="{FF2B5EF4-FFF2-40B4-BE49-F238E27FC236}">
                      <a16:creationId xmlns:a16="http://schemas.microsoft.com/office/drawing/2014/main" id="{1979EA08-A3BB-5D3E-FCFC-107368DA05D3}"/>
                    </a:ext>
                  </a:extLst>
                </p:cNvPr>
                <p:cNvSpPr txBox="1">
                  <a:spLocks noRot="1" noChangeAspect="1" noMove="1" noResize="1" noEditPoints="1" noAdjustHandles="1" noChangeArrowheads="1" noChangeShapeType="1" noTextEdit="1"/>
                </p:cNvSpPr>
                <p:nvPr/>
              </p:nvSpPr>
              <p:spPr>
                <a:xfrm>
                  <a:off x="9656387" y="7054534"/>
                  <a:ext cx="315613" cy="310085"/>
                </a:xfrm>
                <a:prstGeom prst="rect">
                  <a:avLst/>
                </a:prstGeom>
                <a:blipFill>
                  <a:blip r:embed="rId21"/>
                  <a:stretch>
                    <a:fillRect l="-31373" r="-9804"/>
                  </a:stretch>
                </a:blipFill>
              </p:spPr>
              <p:txBody>
                <a:bodyPr/>
                <a:lstStyle/>
                <a:p>
                  <a:r>
                    <a:rPr lang="zh-CN" altLang="en-US">
                      <a:noFill/>
                    </a:rPr>
                    <a:t> </a:t>
                  </a:r>
                </a:p>
              </p:txBody>
            </p:sp>
          </mc:Fallback>
        </mc:AlternateContent>
        <p:grpSp>
          <p:nvGrpSpPr>
            <p:cNvPr id="66" name="Group 225">
              <a:extLst>
                <a:ext uri="{FF2B5EF4-FFF2-40B4-BE49-F238E27FC236}">
                  <a16:creationId xmlns:a16="http://schemas.microsoft.com/office/drawing/2014/main" id="{E5C04321-474D-77EF-2DB1-C675E5E40757}"/>
                </a:ext>
              </a:extLst>
            </p:cNvPr>
            <p:cNvGrpSpPr/>
            <p:nvPr/>
          </p:nvGrpSpPr>
          <p:grpSpPr>
            <a:xfrm>
              <a:off x="11053729" y="6940963"/>
              <a:ext cx="977396" cy="280710"/>
              <a:chOff x="4814558" y="2414974"/>
              <a:chExt cx="977396" cy="280710"/>
            </a:xfrm>
          </p:grpSpPr>
          <p:sp>
            <p:nvSpPr>
              <p:cNvPr id="72" name="矩形: 圆角 15">
                <a:extLst>
                  <a:ext uri="{FF2B5EF4-FFF2-40B4-BE49-F238E27FC236}">
                    <a16:creationId xmlns:a16="http://schemas.microsoft.com/office/drawing/2014/main" id="{066003F0-7B9C-B0BF-7F19-A2D26A382628}"/>
                  </a:ext>
                </a:extLst>
              </p:cNvPr>
              <p:cNvSpPr/>
              <p:nvPr/>
            </p:nvSpPr>
            <p:spPr>
              <a:xfrm>
                <a:off x="4814558" y="2414974"/>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73" name="矩形: 圆角 7">
                <a:extLst>
                  <a:ext uri="{FF2B5EF4-FFF2-40B4-BE49-F238E27FC236}">
                    <a16:creationId xmlns:a16="http://schemas.microsoft.com/office/drawing/2014/main" id="{35975475-B363-41AB-7563-475C8FF656FA}"/>
                  </a:ext>
                </a:extLst>
              </p:cNvPr>
              <p:cNvSpPr/>
              <p:nvPr/>
            </p:nvSpPr>
            <p:spPr>
              <a:xfrm>
                <a:off x="4853213" y="2469545"/>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4" name="矩形: 圆角 7">
                <a:extLst>
                  <a:ext uri="{FF2B5EF4-FFF2-40B4-BE49-F238E27FC236}">
                    <a16:creationId xmlns:a16="http://schemas.microsoft.com/office/drawing/2014/main" id="{6D6F3039-FBE5-8722-A491-41A868CE4892}"/>
                  </a:ext>
                </a:extLst>
              </p:cNvPr>
              <p:cNvSpPr/>
              <p:nvPr/>
            </p:nvSpPr>
            <p:spPr>
              <a:xfrm>
                <a:off x="5080107" y="2469543"/>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5" name="矩形: 圆角 7">
                <a:extLst>
                  <a:ext uri="{FF2B5EF4-FFF2-40B4-BE49-F238E27FC236}">
                    <a16:creationId xmlns:a16="http://schemas.microsoft.com/office/drawing/2014/main" id="{B8030682-00B0-D33C-BDEC-6AC4083D2982}"/>
                  </a:ext>
                </a:extLst>
              </p:cNvPr>
              <p:cNvSpPr/>
              <p:nvPr/>
            </p:nvSpPr>
            <p:spPr>
              <a:xfrm>
                <a:off x="5317838" y="2469544"/>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6" name="矩形: 圆角 7">
                <a:extLst>
                  <a:ext uri="{FF2B5EF4-FFF2-40B4-BE49-F238E27FC236}">
                    <a16:creationId xmlns:a16="http://schemas.microsoft.com/office/drawing/2014/main" id="{A1A25201-694D-9E47-794F-DDA0AA7BD89C}"/>
                  </a:ext>
                </a:extLst>
              </p:cNvPr>
              <p:cNvSpPr/>
              <p:nvPr/>
            </p:nvSpPr>
            <p:spPr>
              <a:xfrm>
                <a:off x="5554549" y="2469147"/>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7" name="Straight Arrow Connector 231">
              <a:extLst>
                <a:ext uri="{FF2B5EF4-FFF2-40B4-BE49-F238E27FC236}">
                  <a16:creationId xmlns:a16="http://schemas.microsoft.com/office/drawing/2014/main" id="{98A4F1FE-3323-D238-9F1D-CCD589C1A915}"/>
                </a:ext>
              </a:extLst>
            </p:cNvPr>
            <p:cNvCxnSpPr>
              <a:cxnSpLocks/>
              <a:stCxn id="72" idx="0"/>
            </p:cNvCxnSpPr>
            <p:nvPr/>
          </p:nvCxnSpPr>
          <p:spPr>
            <a:xfrm flipV="1">
              <a:off x="11542427" y="6748209"/>
              <a:ext cx="0" cy="192757"/>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68" name="文本框 130">
              <a:extLst>
                <a:ext uri="{FF2B5EF4-FFF2-40B4-BE49-F238E27FC236}">
                  <a16:creationId xmlns:a16="http://schemas.microsoft.com/office/drawing/2014/main" id="{8729FCC6-040D-9E7D-7F71-C4DD45F6BCC5}"/>
                </a:ext>
              </a:extLst>
            </p:cNvPr>
            <p:cNvSpPr txBox="1"/>
            <p:nvPr/>
          </p:nvSpPr>
          <p:spPr>
            <a:xfrm>
              <a:off x="10661382" y="686961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文本框 167">
                  <a:extLst>
                    <a:ext uri="{FF2B5EF4-FFF2-40B4-BE49-F238E27FC236}">
                      <a16:creationId xmlns:a16="http://schemas.microsoft.com/office/drawing/2014/main" id="{5BD6BE4D-4ED6-898A-B9C4-55CF004ACA88}"/>
                    </a:ext>
                  </a:extLst>
                </p:cNvPr>
                <p:cNvSpPr txBox="1"/>
                <p:nvPr/>
              </p:nvSpPr>
              <p:spPr>
                <a:xfrm>
                  <a:off x="12180768" y="7022437"/>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9" name="文本框 167">
                  <a:extLst>
                    <a:ext uri="{FF2B5EF4-FFF2-40B4-BE49-F238E27FC236}">
                      <a16:creationId xmlns:a16="http://schemas.microsoft.com/office/drawing/2014/main" id="{5BD6BE4D-4ED6-898A-B9C4-55CF004ACA88}"/>
                    </a:ext>
                  </a:extLst>
                </p:cNvPr>
                <p:cNvSpPr txBox="1">
                  <a:spLocks noRot="1" noChangeAspect="1" noMove="1" noResize="1" noEditPoints="1" noAdjustHandles="1" noChangeArrowheads="1" noChangeShapeType="1" noTextEdit="1"/>
                </p:cNvSpPr>
                <p:nvPr/>
              </p:nvSpPr>
              <p:spPr>
                <a:xfrm>
                  <a:off x="12180768" y="7022437"/>
                  <a:ext cx="315613" cy="310085"/>
                </a:xfrm>
                <a:prstGeom prst="rect">
                  <a:avLst/>
                </a:prstGeom>
                <a:blipFill>
                  <a:blip r:embed="rId22"/>
                  <a:stretch>
                    <a:fillRect l="-59615" r="-3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文本框 164">
                  <a:extLst>
                    <a:ext uri="{FF2B5EF4-FFF2-40B4-BE49-F238E27FC236}">
                      <a16:creationId xmlns:a16="http://schemas.microsoft.com/office/drawing/2014/main" id="{96FCFE91-EA8A-64DA-5EBC-0624797B2B72}"/>
                    </a:ext>
                  </a:extLst>
                </p:cNvPr>
                <p:cNvSpPr txBox="1"/>
                <p:nvPr/>
              </p:nvSpPr>
              <p:spPr>
                <a:xfrm>
                  <a:off x="8324562" y="5126828"/>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+2</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70" name="文本框 164">
                  <a:extLst>
                    <a:ext uri="{FF2B5EF4-FFF2-40B4-BE49-F238E27FC236}">
                      <a16:creationId xmlns:a16="http://schemas.microsoft.com/office/drawing/2014/main" id="{96FCFE91-EA8A-64DA-5EBC-0624797B2B72}"/>
                    </a:ext>
                  </a:extLst>
                </p:cNvPr>
                <p:cNvSpPr txBox="1">
                  <a:spLocks noRot="1" noChangeAspect="1" noMove="1" noResize="1" noEditPoints="1" noAdjustHandles="1" noChangeArrowheads="1" noChangeShapeType="1" noTextEdit="1"/>
                </p:cNvSpPr>
                <p:nvPr/>
              </p:nvSpPr>
              <p:spPr>
                <a:xfrm>
                  <a:off x="8324562" y="5126828"/>
                  <a:ext cx="315613" cy="310085"/>
                </a:xfrm>
                <a:prstGeom prst="rect">
                  <a:avLst/>
                </a:prstGeom>
                <a:blipFill>
                  <a:blip r:embed="rId23"/>
                  <a:stretch>
                    <a:fillRect l="-30769" r="-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164">
                  <a:extLst>
                    <a:ext uri="{FF2B5EF4-FFF2-40B4-BE49-F238E27FC236}">
                      <a16:creationId xmlns:a16="http://schemas.microsoft.com/office/drawing/2014/main" id="{7A05ECF0-6100-5A41-B5EA-0884C251B852}"/>
                    </a:ext>
                  </a:extLst>
                </p:cNvPr>
                <p:cNvSpPr txBox="1"/>
                <p:nvPr/>
              </p:nvSpPr>
              <p:spPr>
                <a:xfrm>
                  <a:off x="10696453" y="5120886"/>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71" name="文本框 164">
                  <a:extLst>
                    <a:ext uri="{FF2B5EF4-FFF2-40B4-BE49-F238E27FC236}">
                      <a16:creationId xmlns:a16="http://schemas.microsoft.com/office/drawing/2014/main" id="{7A05ECF0-6100-5A41-B5EA-0884C251B852}"/>
                    </a:ext>
                  </a:extLst>
                </p:cNvPr>
                <p:cNvSpPr txBox="1">
                  <a:spLocks noRot="1" noChangeAspect="1" noMove="1" noResize="1" noEditPoints="1" noAdjustHandles="1" noChangeArrowheads="1" noChangeShapeType="1" noTextEdit="1"/>
                </p:cNvSpPr>
                <p:nvPr/>
              </p:nvSpPr>
              <p:spPr>
                <a:xfrm>
                  <a:off x="10696453" y="5120886"/>
                  <a:ext cx="315613" cy="310085"/>
                </a:xfrm>
                <a:prstGeom prst="rect">
                  <a:avLst/>
                </a:prstGeom>
                <a:blipFill>
                  <a:blip r:embed="rId24"/>
                  <a:stretch>
                    <a:fillRect l="-32692" r="-11538"/>
                  </a:stretch>
                </a:blipFill>
              </p:spPr>
              <p:txBody>
                <a:bodyPr/>
                <a:lstStyle/>
                <a:p>
                  <a:r>
                    <a:rPr lang="zh-CN" altLang="en-US">
                      <a:noFill/>
                    </a:rPr>
                    <a:t> </a:t>
                  </a:r>
                </a:p>
              </p:txBody>
            </p:sp>
          </mc:Fallback>
        </mc:AlternateContent>
      </p:grpSp>
      <p:grpSp>
        <p:nvGrpSpPr>
          <p:cNvPr id="92" name="组合 91">
            <a:extLst>
              <a:ext uri="{FF2B5EF4-FFF2-40B4-BE49-F238E27FC236}">
                <a16:creationId xmlns:a16="http://schemas.microsoft.com/office/drawing/2014/main" id="{B83E0F5C-9725-43A8-AA23-FD0352C507E9}"/>
              </a:ext>
            </a:extLst>
          </p:cNvPr>
          <p:cNvGrpSpPr/>
          <p:nvPr/>
        </p:nvGrpSpPr>
        <p:grpSpPr>
          <a:xfrm>
            <a:off x="3662061" y="2078672"/>
            <a:ext cx="8283918" cy="1803088"/>
            <a:chOff x="4326544" y="5131440"/>
            <a:chExt cx="8283918" cy="1803088"/>
          </a:xfrm>
        </p:grpSpPr>
        <p:sp>
          <p:nvSpPr>
            <p:cNvPr id="93" name="矩形: 圆角 92">
              <a:extLst>
                <a:ext uri="{FF2B5EF4-FFF2-40B4-BE49-F238E27FC236}">
                  <a16:creationId xmlns:a16="http://schemas.microsoft.com/office/drawing/2014/main" id="{8E4582E7-943A-99CD-25F0-0A1957835177}"/>
                </a:ext>
              </a:extLst>
            </p:cNvPr>
            <p:cNvSpPr/>
            <p:nvPr/>
          </p:nvSpPr>
          <p:spPr>
            <a:xfrm>
              <a:off x="4330776" y="5806568"/>
              <a:ext cx="8279686" cy="290038"/>
            </a:xfrm>
            <a:prstGeom prst="roundRect">
              <a:avLst>
                <a:gd name="adj" fmla="val 9044"/>
              </a:avLst>
            </a:prstGeom>
            <a:solidFill>
              <a:srgbClr val="FFF7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Transformer Encoder</a:t>
              </a:r>
              <a:endParaRPr lang="zh-CN" altLang="en-US"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94" name="矩形: 圆角 93">
              <a:extLst>
                <a:ext uri="{FF2B5EF4-FFF2-40B4-BE49-F238E27FC236}">
                  <a16:creationId xmlns:a16="http://schemas.microsoft.com/office/drawing/2014/main" id="{2DA899EB-A32A-3549-2E4D-86AA096C208C}"/>
                </a:ext>
              </a:extLst>
            </p:cNvPr>
            <p:cNvSpPr/>
            <p:nvPr/>
          </p:nvSpPr>
          <p:spPr>
            <a:xfrm>
              <a:off x="4326544" y="6126733"/>
              <a:ext cx="8279686" cy="291600"/>
            </a:xfrm>
            <a:prstGeom prst="roundRect">
              <a:avLst>
                <a:gd name="adj" fmla="val 13565"/>
              </a:avLst>
            </a:prstGeom>
            <a:solidFill>
              <a:srgbClr val="FC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Temporal Positional Encodings</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p:grpSp>
          <p:nvGrpSpPr>
            <p:cNvPr id="95" name="Group 29">
              <a:extLst>
                <a:ext uri="{FF2B5EF4-FFF2-40B4-BE49-F238E27FC236}">
                  <a16:creationId xmlns:a16="http://schemas.microsoft.com/office/drawing/2014/main" id="{864E6FAA-EB12-E8E8-B79D-CC82E0615AEE}"/>
                </a:ext>
              </a:extLst>
            </p:cNvPr>
            <p:cNvGrpSpPr/>
            <p:nvPr/>
          </p:nvGrpSpPr>
          <p:grpSpPr>
            <a:xfrm>
              <a:off x="12306419" y="6196329"/>
              <a:ext cx="144000" cy="144000"/>
              <a:chOff x="7162957" y="3393442"/>
              <a:chExt cx="187397" cy="185397"/>
            </a:xfrm>
          </p:grpSpPr>
          <p:sp>
            <p:nvSpPr>
              <p:cNvPr id="111" name="椭圆 110">
                <a:extLst>
                  <a:ext uri="{FF2B5EF4-FFF2-40B4-BE49-F238E27FC236}">
                    <a16:creationId xmlns:a16="http://schemas.microsoft.com/office/drawing/2014/main" id="{D67FF820-D4DF-A6B2-49F5-A98981D69FF0}"/>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12" name="弧形 111">
                <a:extLst>
                  <a:ext uri="{FF2B5EF4-FFF2-40B4-BE49-F238E27FC236}">
                    <a16:creationId xmlns:a16="http://schemas.microsoft.com/office/drawing/2014/main" id="{88707E4D-0E34-D76C-D98F-C36480724265}"/>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13" name="弧形 112">
                <a:extLst>
                  <a:ext uri="{FF2B5EF4-FFF2-40B4-BE49-F238E27FC236}">
                    <a16:creationId xmlns:a16="http://schemas.microsoft.com/office/drawing/2014/main" id="{1644D004-F001-7FEB-372C-74726D7E56A6}"/>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6" name="Straight Arrow Connector 142">
              <a:extLst>
                <a:ext uri="{FF2B5EF4-FFF2-40B4-BE49-F238E27FC236}">
                  <a16:creationId xmlns:a16="http://schemas.microsoft.com/office/drawing/2014/main" id="{5049E48F-544E-9448-7918-16BB8DF54DAA}"/>
                </a:ext>
              </a:extLst>
            </p:cNvPr>
            <p:cNvCxnSpPr>
              <a:cxnSpLocks/>
            </p:cNvCxnSpPr>
            <p:nvPr/>
          </p:nvCxnSpPr>
          <p:spPr>
            <a:xfrm flipV="1">
              <a:off x="7103481" y="5675975"/>
              <a:ext cx="0" cy="1199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97" name="Group 50">
              <a:extLst>
                <a:ext uri="{FF2B5EF4-FFF2-40B4-BE49-F238E27FC236}">
                  <a16:creationId xmlns:a16="http://schemas.microsoft.com/office/drawing/2014/main" id="{6B1E0258-56E4-F54F-9D31-740E74C792D7}"/>
                </a:ext>
              </a:extLst>
            </p:cNvPr>
            <p:cNvGrpSpPr/>
            <p:nvPr/>
          </p:nvGrpSpPr>
          <p:grpSpPr>
            <a:xfrm>
              <a:off x="6614783" y="5395262"/>
              <a:ext cx="977396" cy="280710"/>
              <a:chOff x="4814558" y="2448839"/>
              <a:chExt cx="977396" cy="280710"/>
            </a:xfrm>
          </p:grpSpPr>
          <p:sp>
            <p:nvSpPr>
              <p:cNvPr id="106" name="矩形: 圆角 15">
                <a:extLst>
                  <a:ext uri="{FF2B5EF4-FFF2-40B4-BE49-F238E27FC236}">
                    <a16:creationId xmlns:a16="http://schemas.microsoft.com/office/drawing/2014/main" id="{12EF45EC-AC6D-8E26-8F76-BC2B8802FCAC}"/>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07" name="矩形: 圆角 7">
                <a:extLst>
                  <a:ext uri="{FF2B5EF4-FFF2-40B4-BE49-F238E27FC236}">
                    <a16:creationId xmlns:a16="http://schemas.microsoft.com/office/drawing/2014/main" id="{6E24FCCC-4742-3812-68A8-49C777441D4A}"/>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08" name="矩形: 圆角 7">
                <a:extLst>
                  <a:ext uri="{FF2B5EF4-FFF2-40B4-BE49-F238E27FC236}">
                    <a16:creationId xmlns:a16="http://schemas.microsoft.com/office/drawing/2014/main" id="{435BC402-1FCF-3974-2C21-B79B0C6746F8}"/>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09" name="矩形: 圆角 7">
                <a:extLst>
                  <a:ext uri="{FF2B5EF4-FFF2-40B4-BE49-F238E27FC236}">
                    <a16:creationId xmlns:a16="http://schemas.microsoft.com/office/drawing/2014/main" id="{4377EF11-CEEB-B803-B654-B51F208E2BCB}"/>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10" name="矩形: 圆角 7">
                <a:extLst>
                  <a:ext uri="{FF2B5EF4-FFF2-40B4-BE49-F238E27FC236}">
                    <a16:creationId xmlns:a16="http://schemas.microsoft.com/office/drawing/2014/main" id="{CE83C2C0-6F89-24B4-97F3-B9E21FE03AD4}"/>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98" name="Group 172">
              <a:extLst>
                <a:ext uri="{FF2B5EF4-FFF2-40B4-BE49-F238E27FC236}">
                  <a16:creationId xmlns:a16="http://schemas.microsoft.com/office/drawing/2014/main" id="{9795D825-9226-EACC-8AD7-A03AD9471C24}"/>
                </a:ext>
              </a:extLst>
            </p:cNvPr>
            <p:cNvGrpSpPr/>
            <p:nvPr/>
          </p:nvGrpSpPr>
          <p:grpSpPr>
            <a:xfrm>
              <a:off x="4447552" y="6198958"/>
              <a:ext cx="144000" cy="144000"/>
              <a:chOff x="7162957" y="3393442"/>
              <a:chExt cx="187397" cy="185397"/>
            </a:xfrm>
          </p:grpSpPr>
          <p:sp>
            <p:nvSpPr>
              <p:cNvPr id="103" name="椭圆 67">
                <a:extLst>
                  <a:ext uri="{FF2B5EF4-FFF2-40B4-BE49-F238E27FC236}">
                    <a16:creationId xmlns:a16="http://schemas.microsoft.com/office/drawing/2014/main" id="{ABA4054E-C857-2BA6-4326-A8C6D1876D05}"/>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04" name="弧形 69">
                <a:extLst>
                  <a:ext uri="{FF2B5EF4-FFF2-40B4-BE49-F238E27FC236}">
                    <a16:creationId xmlns:a16="http://schemas.microsoft.com/office/drawing/2014/main" id="{19511EEA-8FCE-A25C-8ABF-C752D9DB01FF}"/>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05" name="弧形 70">
                <a:extLst>
                  <a:ext uri="{FF2B5EF4-FFF2-40B4-BE49-F238E27FC236}">
                    <a16:creationId xmlns:a16="http://schemas.microsoft.com/office/drawing/2014/main" id="{2EA54F90-D623-DEE1-9212-39F8EC4FD47E}"/>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9" name="Straight Arrow Connector 126">
              <a:extLst>
                <a:ext uri="{FF2B5EF4-FFF2-40B4-BE49-F238E27FC236}">
                  <a16:creationId xmlns:a16="http://schemas.microsoft.com/office/drawing/2014/main" id="{00A03532-DE42-2A25-9EA3-11E22D5B7AAD}"/>
                </a:ext>
              </a:extLst>
            </p:cNvPr>
            <p:cNvCxnSpPr>
              <a:cxnSpLocks/>
            </p:cNvCxnSpPr>
            <p:nvPr/>
          </p:nvCxnSpPr>
          <p:spPr>
            <a:xfrm flipV="1">
              <a:off x="4955409" y="6751149"/>
              <a:ext cx="0" cy="179649"/>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00" name="Straight Arrow Connector 127">
              <a:extLst>
                <a:ext uri="{FF2B5EF4-FFF2-40B4-BE49-F238E27FC236}">
                  <a16:creationId xmlns:a16="http://schemas.microsoft.com/office/drawing/2014/main" id="{32A57A3A-D370-A5A6-466B-11E1E2258451}"/>
                </a:ext>
              </a:extLst>
            </p:cNvPr>
            <p:cNvCxnSpPr>
              <a:cxnSpLocks/>
            </p:cNvCxnSpPr>
            <p:nvPr/>
          </p:nvCxnSpPr>
          <p:spPr>
            <a:xfrm flipH="1" flipV="1">
              <a:off x="7069777" y="6745635"/>
              <a:ext cx="3940" cy="1888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101" name="矩形: 圆角 97">
              <a:extLst>
                <a:ext uri="{FF2B5EF4-FFF2-40B4-BE49-F238E27FC236}">
                  <a16:creationId xmlns:a16="http://schemas.microsoft.com/office/drawing/2014/main" id="{DED743D5-3E28-A83A-7368-7A4F3075C578}"/>
                </a:ext>
              </a:extLst>
            </p:cNvPr>
            <p:cNvSpPr/>
            <p:nvPr/>
          </p:nvSpPr>
          <p:spPr>
            <a:xfrm>
              <a:off x="4326544" y="6453453"/>
              <a:ext cx="8279686" cy="291600"/>
            </a:xfrm>
            <a:prstGeom prst="roundRect">
              <a:avLst>
                <a:gd name="adj" fmla="val 13565"/>
              </a:avLst>
            </a:prstGeom>
            <a:solidFill>
              <a:srgbClr val="DCDB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Projection Layer</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mc:AlternateContent xmlns:mc="http://schemas.openxmlformats.org/markup-compatibility/2006" xmlns:a14="http://schemas.microsoft.com/office/drawing/2010/main">
          <mc:Choice Requires="a14">
            <p:sp>
              <p:nvSpPr>
                <p:cNvPr id="102" name="文本框 164">
                  <a:extLst>
                    <a:ext uri="{FF2B5EF4-FFF2-40B4-BE49-F238E27FC236}">
                      <a16:creationId xmlns:a16="http://schemas.microsoft.com/office/drawing/2014/main" id="{A34739ED-4DEF-3DE4-C0B3-205ECC3B274D}"/>
                    </a:ext>
                  </a:extLst>
                </p:cNvPr>
                <p:cNvSpPr txBox="1"/>
                <p:nvPr/>
              </p:nvSpPr>
              <p:spPr>
                <a:xfrm>
                  <a:off x="6286284" y="5131440"/>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02" name="文本框 164">
                  <a:extLst>
                    <a:ext uri="{FF2B5EF4-FFF2-40B4-BE49-F238E27FC236}">
                      <a16:creationId xmlns:a16="http://schemas.microsoft.com/office/drawing/2014/main" id="{A34739ED-4DEF-3DE4-C0B3-205ECC3B274D}"/>
                    </a:ext>
                  </a:extLst>
                </p:cNvPr>
                <p:cNvSpPr txBox="1">
                  <a:spLocks noRot="1" noChangeAspect="1" noMove="1" noResize="1" noEditPoints="1" noAdjustHandles="1" noChangeArrowheads="1" noChangeShapeType="1" noTextEdit="1"/>
                </p:cNvSpPr>
                <p:nvPr/>
              </p:nvSpPr>
              <p:spPr>
                <a:xfrm>
                  <a:off x="6286284" y="5131440"/>
                  <a:ext cx="315613" cy="310085"/>
                </a:xfrm>
                <a:prstGeom prst="rect">
                  <a:avLst/>
                </a:prstGeom>
                <a:blipFill>
                  <a:blip r:embed="rId21"/>
                  <a:stretch>
                    <a:fillRect l="-30769" r="-7692"/>
                  </a:stretch>
                </a:blipFill>
              </p:spPr>
              <p:txBody>
                <a:bodyPr/>
                <a:lstStyle/>
                <a:p>
                  <a:r>
                    <a:rPr lang="zh-CN" altLang="en-US">
                      <a:noFill/>
                    </a:rPr>
                    <a:t> </a:t>
                  </a:r>
                </a:p>
              </p:txBody>
            </p:sp>
          </mc:Fallback>
        </mc:AlternateContent>
      </p:grpSp>
      <p:sp>
        <p:nvSpPr>
          <p:cNvPr id="37" name="灯片编号占位符 36">
            <a:extLst>
              <a:ext uri="{FF2B5EF4-FFF2-40B4-BE49-F238E27FC236}">
                <a16:creationId xmlns:a16="http://schemas.microsoft.com/office/drawing/2014/main" id="{0323AA40-95EE-59DA-D7CE-B8DEB4DBB4A7}"/>
              </a:ext>
            </a:extLst>
          </p:cNvPr>
          <p:cNvSpPr>
            <a:spLocks noGrp="1"/>
          </p:cNvSpPr>
          <p:nvPr>
            <p:ph type="sldNum" idx="12"/>
          </p:nvPr>
        </p:nvSpPr>
        <p:spPr/>
        <p:txBody>
          <a:bodyPr/>
          <a:lstStyle/>
          <a:p>
            <a:fld id="{00000000-1234-1234-1234-123412341234}" type="slidenum">
              <a:rPr lang="en" smtClean="0"/>
              <a:pPr/>
              <a:t>11</a:t>
            </a:fld>
            <a:endParaRPr lang="en"/>
          </a:p>
        </p:txBody>
      </p:sp>
    </p:spTree>
    <p:extLst>
      <p:ext uri="{BB962C8B-B14F-4D97-AF65-F5344CB8AC3E}">
        <p14:creationId xmlns:p14="http://schemas.microsoft.com/office/powerpoint/2010/main" val="41564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Picture 106">
            <a:extLst>
              <a:ext uri="{FF2B5EF4-FFF2-40B4-BE49-F238E27FC236}">
                <a16:creationId xmlns:a16="http://schemas.microsoft.com/office/drawing/2014/main" id="{5C158519-26F5-BCB2-DD66-8859C383EA3E}"/>
              </a:ext>
            </a:extLst>
          </p:cNvPr>
          <p:cNvPicPr>
            <a:picLocks noChangeAspect="1"/>
          </p:cNvPicPr>
          <p:nvPr/>
        </p:nvPicPr>
        <p:blipFill>
          <a:blip r:embed="rId3"/>
          <a:stretch>
            <a:fillRect/>
          </a:stretch>
        </p:blipFill>
        <p:spPr>
          <a:xfrm>
            <a:off x="5951796" y="4335828"/>
            <a:ext cx="896963" cy="585540"/>
          </a:xfrm>
          <a:prstGeom prst="rect">
            <a:avLst/>
          </a:prstGeom>
        </p:spPr>
      </p:pic>
      <p:pic>
        <p:nvPicPr>
          <p:cNvPr id="3" name="Picture 106">
            <a:extLst>
              <a:ext uri="{FF2B5EF4-FFF2-40B4-BE49-F238E27FC236}">
                <a16:creationId xmlns:a16="http://schemas.microsoft.com/office/drawing/2014/main" id="{C5A0C12F-7FA4-DD79-9A2C-95AA8E2F14A2}"/>
              </a:ext>
            </a:extLst>
          </p:cNvPr>
          <p:cNvPicPr>
            <a:picLocks noChangeAspect="1"/>
          </p:cNvPicPr>
          <p:nvPr/>
        </p:nvPicPr>
        <p:blipFill>
          <a:blip r:embed="rId3"/>
          <a:stretch>
            <a:fillRect/>
          </a:stretch>
        </p:blipFill>
        <p:spPr>
          <a:xfrm>
            <a:off x="3825945" y="4328661"/>
            <a:ext cx="896963" cy="585540"/>
          </a:xfrm>
          <a:prstGeom prst="rect">
            <a:avLst/>
          </a:prstGeom>
        </p:spPr>
      </p:pic>
      <mc:AlternateContent xmlns:mc="http://schemas.openxmlformats.org/markup-compatibility/2006" xmlns:a14="http://schemas.microsoft.com/office/drawing/2010/main">
        <mc:Choice Requires="a14">
          <p:sp>
            <p:nvSpPr>
              <p:cNvPr id="14" name="Google Shape;62;p14">
                <a:extLst>
                  <a:ext uri="{FF2B5EF4-FFF2-40B4-BE49-F238E27FC236}">
                    <a16:creationId xmlns:a16="http://schemas.microsoft.com/office/drawing/2014/main" id="{6B7ACDE8-F649-F881-717F-8C023D5852B2}"/>
                  </a:ext>
                </a:extLst>
              </p:cNvPr>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Base slot model</a:t>
                </a:r>
              </a:p>
              <a:p>
                <a:pPr marL="714375" lvl="1"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Video Slot Attention model: extract slots </a:t>
                </a:r>
                <a14:m>
                  <m:oMath xmlns:m="http://schemas.openxmlformats.org/officeDocument/2006/math">
                    <m:sSub>
                      <m:sSubPr>
                        <m:ctrlPr>
                          <a:rPr lang="en-US" altLang="zh-CN" sz="2000" b="0" i="1" smtClean="0">
                            <a:solidFill>
                              <a:schemeClr val="tx1"/>
                            </a:solidFill>
                            <a:latin typeface="Cambria Math" panose="02040503050406030204" pitchFamily="18" charset="0"/>
                            <a:cs typeface="Arial" panose="020B0604020202020204" pitchFamily="34" charset="0"/>
                          </a:rPr>
                        </m:ctrlPr>
                      </m:sSubPr>
                      <m:e>
                        <m:r>
                          <a:rPr lang="en-US" altLang="zh-CN" sz="2000" b="0" i="1" smtClean="0">
                            <a:solidFill>
                              <a:schemeClr val="tx1"/>
                            </a:solidFill>
                            <a:latin typeface="Cambria Math" panose="02040503050406030204" pitchFamily="18" charset="0"/>
                            <a:cs typeface="Arial" panose="020B0604020202020204" pitchFamily="34" charset="0"/>
                          </a:rPr>
                          <m:t>𝑆</m:t>
                        </m:r>
                      </m:e>
                      <m:sub>
                        <m:r>
                          <a:rPr lang="en-US" altLang="zh-CN" sz="2000" b="0" i="1" smtClean="0">
                            <a:solidFill>
                              <a:schemeClr val="tx1"/>
                            </a:solidFill>
                            <a:latin typeface="Cambria Math" panose="02040503050406030204" pitchFamily="18" charset="0"/>
                            <a:cs typeface="Arial" panose="020B0604020202020204" pitchFamily="34" charset="0"/>
                          </a:rPr>
                          <m:t>𝑖</m:t>
                        </m:r>
                      </m:sub>
                    </m:sSub>
                    <m:r>
                      <a:rPr lang="en-US" altLang="zh-CN" sz="2000" b="0" i="1" smtClean="0">
                        <a:solidFill>
                          <a:schemeClr val="tx1"/>
                        </a:solidFill>
                        <a:latin typeface="Cambria Math" panose="02040503050406030204" pitchFamily="18" charset="0"/>
                        <a:cs typeface="Arial" panose="020B0604020202020204" pitchFamily="34" charset="0"/>
                      </a:rPr>
                      <m:t>∈</m:t>
                    </m:r>
                    <m:sSup>
                      <m:sSupPr>
                        <m:ctrlPr>
                          <a:rPr lang="en-US" altLang="zh-CN" sz="2000" b="0" i="1" smtClean="0">
                            <a:solidFill>
                              <a:schemeClr val="tx1"/>
                            </a:solidFill>
                            <a:latin typeface="Cambria Math" panose="02040503050406030204" pitchFamily="18" charset="0"/>
                            <a:cs typeface="Arial" panose="020B0604020202020204" pitchFamily="34" charset="0"/>
                          </a:rPr>
                        </m:ctrlPr>
                      </m:sSupPr>
                      <m:e>
                        <m:r>
                          <a:rPr lang="en-US" altLang="zh-CN" sz="2000" b="0" i="1" smtClean="0">
                            <a:solidFill>
                              <a:schemeClr val="tx1"/>
                            </a:solidFill>
                            <a:latin typeface="Cambria Math" panose="02040503050406030204" pitchFamily="18" charset="0"/>
                            <a:cs typeface="Arial" panose="020B0604020202020204" pitchFamily="34" charset="0"/>
                          </a:rPr>
                          <m:t>ℝ</m:t>
                        </m:r>
                      </m:e>
                      <m:sup>
                        <m:r>
                          <a:rPr lang="en-US" altLang="zh-CN" sz="2000" b="0" i="1" smtClean="0">
                            <a:solidFill>
                              <a:schemeClr val="tx1"/>
                            </a:solidFill>
                            <a:latin typeface="Cambria Math" panose="02040503050406030204" pitchFamily="18" charset="0"/>
                            <a:cs typeface="Arial" panose="020B0604020202020204" pitchFamily="34" charset="0"/>
                          </a:rPr>
                          <m:t>𝑁</m:t>
                        </m:r>
                        <m:r>
                          <a:rPr lang="en-US" altLang="zh-CN" sz="2000" b="0" i="1" smtClean="0">
                            <a:solidFill>
                              <a:schemeClr val="tx1"/>
                            </a:solidFill>
                            <a:latin typeface="Cambria Math" panose="02040503050406030204" pitchFamily="18" charset="0"/>
                            <a:cs typeface="Arial" panose="020B0604020202020204" pitchFamily="34" charset="0"/>
                          </a:rPr>
                          <m:t>×</m:t>
                        </m:r>
                        <m:r>
                          <a:rPr lang="en-US" altLang="zh-CN" sz="2000" b="0" i="1" smtClean="0">
                            <a:solidFill>
                              <a:schemeClr val="tx1"/>
                            </a:solidFill>
                            <a:latin typeface="Cambria Math" panose="02040503050406030204" pitchFamily="18" charset="0"/>
                            <a:cs typeface="Arial" panose="020B0604020202020204" pitchFamily="34" charset="0"/>
                          </a:rPr>
                          <m:t>𝐷</m:t>
                        </m:r>
                      </m:sup>
                    </m:sSup>
                  </m:oMath>
                </a14:m>
                <a:r>
                  <a:rPr lang="en-US" altLang="zh-CN" sz="2000" dirty="0">
                    <a:solidFill>
                      <a:schemeClr val="tx1"/>
                    </a:solidFill>
                    <a:latin typeface="Arial" panose="020B0604020202020204" pitchFamily="34" charset="0"/>
                    <a:cs typeface="Arial" panose="020B0604020202020204" pitchFamily="34" charset="0"/>
                  </a:rPr>
                  <a:t> from input frame </a:t>
                </a:r>
                <a14:m>
                  <m:oMath xmlns:m="http://schemas.openxmlformats.org/officeDocument/2006/math">
                    <m:sSub>
                      <m:sSubPr>
                        <m:ctrlPr>
                          <a:rPr lang="en-US" altLang="zh-CN" sz="2000" b="0" i="1" smtClean="0">
                            <a:solidFill>
                              <a:schemeClr val="tx1"/>
                            </a:solidFill>
                            <a:latin typeface="Cambria Math" panose="02040503050406030204" pitchFamily="18" charset="0"/>
                            <a:cs typeface="Arial" panose="020B0604020202020204" pitchFamily="34" charset="0"/>
                          </a:rPr>
                        </m:ctrlPr>
                      </m:sSubPr>
                      <m:e>
                        <m:r>
                          <a:rPr lang="en-US" altLang="zh-CN" sz="2000" b="0" i="1" smtClean="0">
                            <a:solidFill>
                              <a:schemeClr val="tx1"/>
                            </a:solidFill>
                            <a:latin typeface="Cambria Math" panose="02040503050406030204" pitchFamily="18" charset="0"/>
                            <a:cs typeface="Arial" panose="020B0604020202020204" pitchFamily="34" charset="0"/>
                          </a:rPr>
                          <m:t>𝑥</m:t>
                        </m:r>
                      </m:e>
                      <m:sub>
                        <m:r>
                          <a:rPr lang="en-US" altLang="zh-CN" sz="2000" b="0" i="1" smtClean="0">
                            <a:solidFill>
                              <a:schemeClr val="tx1"/>
                            </a:solidFill>
                            <a:latin typeface="Cambria Math" panose="02040503050406030204" pitchFamily="18" charset="0"/>
                            <a:cs typeface="Arial" panose="020B0604020202020204" pitchFamily="34" charset="0"/>
                          </a:rPr>
                          <m:t>𝑖</m:t>
                        </m:r>
                      </m:sub>
                    </m:sSub>
                  </m:oMath>
                </a14:m>
                <a:endParaRPr lang="en-US" altLang="zh-CN" sz="2000" dirty="0">
                  <a:solidFill>
                    <a:schemeClr val="tx1"/>
                  </a:solidFill>
                  <a:latin typeface="Arial" panose="020B0604020202020204" pitchFamily="34" charset="0"/>
                  <a:cs typeface="Arial" panose="020B0604020202020204" pitchFamily="34" charset="0"/>
                </a:endParaRPr>
              </a:p>
              <a:p>
                <a:pPr marL="714375" lvl="1" indent="-342900">
                  <a:lnSpc>
                    <a:spcPct val="120000"/>
                  </a:lnSpc>
                </a:pPr>
                <a:r>
                  <a:rPr lang="en-US" altLang="zh-CN" sz="2000" dirty="0">
                    <a:latin typeface="Arial" panose="020B0604020202020204" pitchFamily="34" charset="0"/>
                    <a:cs typeface="Arial" panose="020B0604020202020204" pitchFamily="34" charset="0"/>
                  </a:rPr>
                  <a:t>Slots are </a:t>
                </a:r>
                <a:r>
                  <a:rPr lang="en-US" altLang="zh-CN" sz="2000" dirty="0">
                    <a:solidFill>
                      <a:srgbClr val="FF0000"/>
                    </a:solidFill>
                    <a:latin typeface="Arial" panose="020B0604020202020204" pitchFamily="34" charset="0"/>
                    <a:cs typeface="Arial" panose="020B0604020202020204" pitchFamily="34" charset="0"/>
                  </a:rPr>
                  <a:t>temporally-aligned</a:t>
                </a:r>
              </a:p>
              <a:p>
                <a:pPr marL="714375" lvl="1"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Pre-trained on target dataset</a:t>
                </a:r>
              </a:p>
              <a:p>
                <a:pPr marL="342900" indent="-342900">
                  <a:lnSpc>
                    <a:spcPct val="120000"/>
                  </a:lnSpc>
                </a:pPr>
                <a:r>
                  <a:rPr lang="en-US" sz="2000" dirty="0">
                    <a:solidFill>
                      <a:schemeClr val="bg1">
                        <a:lumMod val="65000"/>
                      </a:schemeClr>
                    </a:solidFill>
                    <a:latin typeface="Arial" panose="020B0604020202020204" pitchFamily="34" charset="0"/>
                    <a:cs typeface="Arial" panose="020B0604020202020204" pitchFamily="34" charset="0"/>
                  </a:rPr>
                  <a:t>Transformer</a:t>
                </a:r>
              </a:p>
              <a:p>
                <a:pPr marL="342900" indent="-342900">
                  <a:lnSpc>
                    <a:spcPct val="120000"/>
                  </a:lnSpc>
                </a:pPr>
                <a:r>
                  <a:rPr lang="en-US" sz="2000" dirty="0">
                    <a:solidFill>
                      <a:schemeClr val="bg1">
                        <a:lumMod val="65000"/>
                      </a:schemeClr>
                    </a:solidFill>
                    <a:latin typeface="Arial" panose="020B0604020202020204" pitchFamily="34" charset="0"/>
                    <a:cs typeface="Arial" panose="020B0604020202020204" pitchFamily="34" charset="0"/>
                  </a:rPr>
                  <a:t>Autoreg. generation</a:t>
                </a:r>
              </a:p>
              <a:p>
                <a:pPr marL="342900" indent="-342900">
                  <a:lnSpc>
                    <a:spcPct val="120000"/>
                  </a:lnSpc>
                </a:pPr>
                <a:r>
                  <a:rPr lang="en-US" sz="2000" dirty="0">
                    <a:solidFill>
                      <a:schemeClr val="bg1">
                        <a:lumMod val="65000"/>
                      </a:schemeClr>
                    </a:solidFill>
                    <a:latin typeface="Arial" panose="020B0604020202020204" pitchFamily="34" charset="0"/>
                    <a:cs typeface="Arial" panose="020B0604020202020204" pitchFamily="34" charset="0"/>
                  </a:rPr>
                  <a:t>Loss</a:t>
                </a:r>
              </a:p>
            </p:txBody>
          </p:sp>
        </mc:Choice>
        <mc:Fallback xmlns="">
          <p:sp>
            <p:nvSpPr>
              <p:cNvPr id="14" name="Google Shape;62;p14">
                <a:extLst>
                  <a:ext uri="{FF2B5EF4-FFF2-40B4-BE49-F238E27FC236}">
                    <a16:creationId xmlns:a16="http://schemas.microsoft.com/office/drawing/2014/main" id="{6B7ACDE8-F649-F881-717F-8C023D5852B2}"/>
                  </a:ext>
                </a:extLst>
              </p:cNvPr>
              <p:cNvSpPr txBox="1">
                <a:spLocks noGrp="1" noRot="1" noChangeAspect="1" noMove="1" noResize="1" noEditPoints="1" noAdjustHandles="1" noChangeArrowheads="1" noChangeShapeType="1" noTextEdit="1"/>
              </p:cNvSpPr>
              <p:nvPr>
                <p:ph type="body" idx="1"/>
              </p:nvPr>
            </p:nvSpPr>
            <p:spPr>
              <a:xfrm>
                <a:off x="415599" y="904373"/>
                <a:ext cx="10530568" cy="4555200"/>
              </a:xfrm>
              <a:prstGeom prst="rect">
                <a:avLst/>
              </a:prstGeom>
              <a:blipFill>
                <a:blip r:embed="rId4"/>
                <a:stretch>
                  <a:fillRect l="-58"/>
                </a:stretch>
              </a:blipFill>
            </p:spPr>
            <p:txBody>
              <a:bodyPr/>
              <a:lstStyle/>
              <a:p>
                <a:r>
                  <a:rPr lang="zh-CN" altLang="en-US">
                    <a:noFill/>
                  </a:rPr>
                  <a:t> </a:t>
                </a:r>
              </a:p>
            </p:txBody>
          </p:sp>
        </mc:Fallback>
      </mc:AlternateContent>
      <p:sp>
        <p:nvSpPr>
          <p:cNvPr id="15" name="Google Shape;61;p14">
            <a:extLst>
              <a:ext uri="{FF2B5EF4-FFF2-40B4-BE49-F238E27FC236}">
                <a16:creationId xmlns:a16="http://schemas.microsoft.com/office/drawing/2014/main" id="{5A4763F0-16D3-0E7A-8A8E-C776EE374B85}"/>
              </a:ext>
            </a:extLst>
          </p:cNvPr>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SlotFormer</a:t>
            </a:r>
            <a:endParaRPr sz="3200" dirty="0">
              <a:latin typeface="Arial" panose="020B0604020202020204" pitchFamily="34" charset="0"/>
              <a:cs typeface="Arial" panose="020B0604020202020204" pitchFamily="34" charset="0"/>
            </a:endParaRPr>
          </a:p>
        </p:txBody>
      </p:sp>
      <p:grpSp>
        <p:nvGrpSpPr>
          <p:cNvPr id="115" name="组合 114">
            <a:extLst>
              <a:ext uri="{FF2B5EF4-FFF2-40B4-BE49-F238E27FC236}">
                <a16:creationId xmlns:a16="http://schemas.microsoft.com/office/drawing/2014/main" id="{D270182B-523C-15C5-CD02-BAA67540C47C}"/>
              </a:ext>
            </a:extLst>
          </p:cNvPr>
          <p:cNvGrpSpPr/>
          <p:nvPr/>
        </p:nvGrpSpPr>
        <p:grpSpPr>
          <a:xfrm>
            <a:off x="3662061" y="3822208"/>
            <a:ext cx="8279686" cy="2291939"/>
            <a:chOff x="4326544" y="6883449"/>
            <a:chExt cx="8279686" cy="2291939"/>
          </a:xfrm>
        </p:grpSpPr>
        <p:sp>
          <p:nvSpPr>
            <p:cNvPr id="116" name="Rectangle 239">
              <a:extLst>
                <a:ext uri="{FF2B5EF4-FFF2-40B4-BE49-F238E27FC236}">
                  <a16:creationId xmlns:a16="http://schemas.microsoft.com/office/drawing/2014/main" id="{1C87562D-BC7A-A4DC-F97E-5393CF3838F3}"/>
                </a:ext>
              </a:extLst>
            </p:cNvPr>
            <p:cNvSpPr/>
            <p:nvPr/>
          </p:nvSpPr>
          <p:spPr>
            <a:xfrm>
              <a:off x="4326544" y="8123330"/>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矩形: 圆角 15">
              <a:extLst>
                <a:ext uri="{FF2B5EF4-FFF2-40B4-BE49-F238E27FC236}">
                  <a16:creationId xmlns:a16="http://schemas.microsoft.com/office/drawing/2014/main" id="{2FE20D5C-4E7C-15CC-6609-77502BBB38B6}"/>
                </a:ext>
              </a:extLst>
            </p:cNvPr>
            <p:cNvSpPr/>
            <p:nvPr/>
          </p:nvSpPr>
          <p:spPr>
            <a:xfrm>
              <a:off x="4451770"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pic>
          <p:nvPicPr>
            <p:cNvPr id="118" name="图片 117">
              <a:extLst>
                <a:ext uri="{FF2B5EF4-FFF2-40B4-BE49-F238E27FC236}">
                  <a16:creationId xmlns:a16="http://schemas.microsoft.com/office/drawing/2014/main" id="{D841DC8E-AE3D-0665-1BE5-C77C7A74FAC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4492348" y="8206895"/>
              <a:ext cx="896963" cy="896963"/>
            </a:xfrm>
            <a:prstGeom prst="rect">
              <a:avLst/>
            </a:prstGeom>
          </p:spPr>
        </p:pic>
        <p:sp>
          <p:nvSpPr>
            <p:cNvPr id="119" name="矩形: 圆角 118">
              <a:extLst>
                <a:ext uri="{FF2B5EF4-FFF2-40B4-BE49-F238E27FC236}">
                  <a16:creationId xmlns:a16="http://schemas.microsoft.com/office/drawing/2014/main" id="{B8186A31-6CC9-B918-9B6A-EFEDA6CEE9D3}"/>
                </a:ext>
              </a:extLst>
            </p:cNvPr>
            <p:cNvSpPr/>
            <p:nvPr/>
          </p:nvSpPr>
          <p:spPr>
            <a:xfrm>
              <a:off x="4490428"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20" name="文本框 119">
              <a:extLst>
                <a:ext uri="{FF2B5EF4-FFF2-40B4-BE49-F238E27FC236}">
                  <a16:creationId xmlns:a16="http://schemas.microsoft.com/office/drawing/2014/main" id="{CCDF3FB4-B7DB-565D-3AC3-BB8C103E385D}"/>
                </a:ext>
              </a:extLst>
            </p:cNvPr>
            <p:cNvSpPr txBox="1"/>
            <p:nvPr/>
          </p:nvSpPr>
          <p:spPr>
            <a:xfrm>
              <a:off x="5887040" y="688344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pic>
          <p:nvPicPr>
            <p:cNvPr id="121" name="图片 120">
              <a:extLst>
                <a:ext uri="{FF2B5EF4-FFF2-40B4-BE49-F238E27FC236}">
                  <a16:creationId xmlns:a16="http://schemas.microsoft.com/office/drawing/2014/main" id="{970DAF01-524F-0937-0AEC-076851ABB24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609518" y="8199377"/>
              <a:ext cx="893601" cy="893601"/>
            </a:xfrm>
            <a:prstGeom prst="rect">
              <a:avLst/>
            </a:prstGeom>
          </p:spPr>
        </p:pic>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E771E9ED-37B7-9D34-481A-DC1310402A6D}"/>
                    </a:ext>
                  </a:extLst>
                </p:cNvPr>
                <p:cNvSpPr txBox="1"/>
                <p:nvPr/>
              </p:nvSpPr>
              <p:spPr>
                <a:xfrm>
                  <a:off x="5395495" y="8860794"/>
                  <a:ext cx="367557"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2" name="文本框 121">
                  <a:extLst>
                    <a:ext uri="{FF2B5EF4-FFF2-40B4-BE49-F238E27FC236}">
                      <a16:creationId xmlns:a16="http://schemas.microsoft.com/office/drawing/2014/main" id="{E771E9ED-37B7-9D34-481A-DC1310402A6D}"/>
                    </a:ext>
                  </a:extLst>
                </p:cNvPr>
                <p:cNvSpPr txBox="1">
                  <a:spLocks noRot="1" noChangeAspect="1" noMove="1" noResize="1" noEditPoints="1" noAdjustHandles="1" noChangeArrowheads="1" noChangeShapeType="1" noTextEdit="1"/>
                </p:cNvSpPr>
                <p:nvPr/>
              </p:nvSpPr>
              <p:spPr>
                <a:xfrm>
                  <a:off x="5395495" y="8860794"/>
                  <a:ext cx="367557" cy="3030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1E1A071A-0818-6E42-2E64-A98EC7DB778F}"/>
                    </a:ext>
                  </a:extLst>
                </p:cNvPr>
                <p:cNvSpPr txBox="1"/>
                <p:nvPr/>
              </p:nvSpPr>
              <p:spPr>
                <a:xfrm>
                  <a:off x="7547525" y="8844632"/>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3" name="文本框 122">
                  <a:extLst>
                    <a:ext uri="{FF2B5EF4-FFF2-40B4-BE49-F238E27FC236}">
                      <a16:creationId xmlns:a16="http://schemas.microsoft.com/office/drawing/2014/main" id="{1E1A071A-0818-6E42-2E64-A98EC7DB778F}"/>
                    </a:ext>
                  </a:extLst>
                </p:cNvPr>
                <p:cNvSpPr txBox="1">
                  <a:spLocks noRot="1" noChangeAspect="1" noMove="1" noResize="1" noEditPoints="1" noAdjustHandles="1" noChangeArrowheads="1" noChangeShapeType="1" noTextEdit="1"/>
                </p:cNvSpPr>
                <p:nvPr/>
              </p:nvSpPr>
              <p:spPr>
                <a:xfrm>
                  <a:off x="7547525" y="8844632"/>
                  <a:ext cx="315613" cy="3030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CC595541-FFCF-8E0E-1F56-2E868E3D17F2}"/>
                    </a:ext>
                  </a:extLst>
                </p:cNvPr>
                <p:cNvSpPr txBox="1"/>
                <p:nvPr/>
              </p:nvSpPr>
              <p:spPr>
                <a:xfrm>
                  <a:off x="5402282"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4" name="文本框 123">
                  <a:extLst>
                    <a:ext uri="{FF2B5EF4-FFF2-40B4-BE49-F238E27FC236}">
                      <a16:creationId xmlns:a16="http://schemas.microsoft.com/office/drawing/2014/main" id="{CC595541-FFCF-8E0E-1F56-2E868E3D17F2}"/>
                    </a:ext>
                  </a:extLst>
                </p:cNvPr>
                <p:cNvSpPr txBox="1">
                  <a:spLocks noRot="1" noChangeAspect="1" noMove="1" noResize="1" noEditPoints="1" noAdjustHandles="1" noChangeArrowheads="1" noChangeShapeType="1" noTextEdit="1"/>
                </p:cNvSpPr>
                <p:nvPr/>
              </p:nvSpPr>
              <p:spPr>
                <a:xfrm>
                  <a:off x="5402282" y="7041748"/>
                  <a:ext cx="315613" cy="303032"/>
                </a:xfrm>
                <a:prstGeom prst="rect">
                  <a:avLst/>
                </a:prstGeom>
                <a:blipFill>
                  <a:blip r:embed="rId11"/>
                  <a:stretch>
                    <a:fillRect l="-1923"/>
                  </a:stretch>
                </a:blipFill>
              </p:spPr>
              <p:txBody>
                <a:bodyPr/>
                <a:lstStyle/>
                <a:p>
                  <a:r>
                    <a:rPr lang="zh-CN" altLang="en-US">
                      <a:noFill/>
                    </a:rPr>
                    <a:t> </a:t>
                  </a:r>
                </a:p>
              </p:txBody>
            </p:sp>
          </mc:Fallback>
        </mc:AlternateContent>
        <p:sp>
          <p:nvSpPr>
            <p:cNvPr id="126" name="TextBox 81">
              <a:extLst>
                <a:ext uri="{FF2B5EF4-FFF2-40B4-BE49-F238E27FC236}">
                  <a16:creationId xmlns:a16="http://schemas.microsoft.com/office/drawing/2014/main" id="{418FC68A-6EF8-40A1-5376-C3C9D65AA19F}"/>
                </a:ext>
              </a:extLst>
            </p:cNvPr>
            <p:cNvSpPr txBox="1"/>
            <p:nvPr/>
          </p:nvSpPr>
          <p:spPr>
            <a:xfrm>
              <a:off x="4447552" y="7426679"/>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127" name="矩形: 圆角 7">
              <a:extLst>
                <a:ext uri="{FF2B5EF4-FFF2-40B4-BE49-F238E27FC236}">
                  <a16:creationId xmlns:a16="http://schemas.microsoft.com/office/drawing/2014/main" id="{EB3B3D11-C709-868E-7448-95303C92EE8D}"/>
                </a:ext>
              </a:extLst>
            </p:cNvPr>
            <p:cNvSpPr/>
            <p:nvPr/>
          </p:nvSpPr>
          <p:spPr>
            <a:xfrm>
              <a:off x="4717322"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28" name="矩形: 圆角 7">
              <a:extLst>
                <a:ext uri="{FF2B5EF4-FFF2-40B4-BE49-F238E27FC236}">
                  <a16:creationId xmlns:a16="http://schemas.microsoft.com/office/drawing/2014/main" id="{6B3BC35D-08E2-5892-B55E-FCF5AB70CEEE}"/>
                </a:ext>
              </a:extLst>
            </p:cNvPr>
            <p:cNvSpPr/>
            <p:nvPr/>
          </p:nvSpPr>
          <p:spPr>
            <a:xfrm>
              <a:off x="4955053"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29" name="矩形: 圆角 7">
              <a:extLst>
                <a:ext uri="{FF2B5EF4-FFF2-40B4-BE49-F238E27FC236}">
                  <a16:creationId xmlns:a16="http://schemas.microsoft.com/office/drawing/2014/main" id="{05B53A50-32BF-8266-6F5E-7617A6AF8A4A}"/>
                </a:ext>
              </a:extLst>
            </p:cNvPr>
            <p:cNvSpPr/>
            <p:nvPr/>
          </p:nvSpPr>
          <p:spPr>
            <a:xfrm>
              <a:off x="5191764"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0" name="文本框 30">
              <a:extLst>
                <a:ext uri="{FF2B5EF4-FFF2-40B4-BE49-F238E27FC236}">
                  <a16:creationId xmlns:a16="http://schemas.microsoft.com/office/drawing/2014/main" id="{AD5A8E8F-C38E-9BB9-29BA-D0EAEA292061}"/>
                </a:ext>
              </a:extLst>
            </p:cNvPr>
            <p:cNvSpPr txBox="1"/>
            <p:nvPr/>
          </p:nvSpPr>
          <p:spPr>
            <a:xfrm>
              <a:off x="5886299" y="8497084"/>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131" name="矩形: 圆角 15">
              <a:extLst>
                <a:ext uri="{FF2B5EF4-FFF2-40B4-BE49-F238E27FC236}">
                  <a16:creationId xmlns:a16="http://schemas.microsoft.com/office/drawing/2014/main" id="{307C6F7F-1CEB-6872-CE2B-638ACEDCFD02}"/>
                </a:ext>
              </a:extLst>
            </p:cNvPr>
            <p:cNvSpPr/>
            <p:nvPr/>
          </p:nvSpPr>
          <p:spPr>
            <a:xfrm>
              <a:off x="6568039"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32" name="矩形: 圆角 7">
              <a:extLst>
                <a:ext uri="{FF2B5EF4-FFF2-40B4-BE49-F238E27FC236}">
                  <a16:creationId xmlns:a16="http://schemas.microsoft.com/office/drawing/2014/main" id="{46DDC646-879D-9D6E-8464-52F012613E2D}"/>
                </a:ext>
              </a:extLst>
            </p:cNvPr>
            <p:cNvSpPr/>
            <p:nvPr/>
          </p:nvSpPr>
          <p:spPr>
            <a:xfrm>
              <a:off x="6606697"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3" name="矩形: 圆角 7">
              <a:extLst>
                <a:ext uri="{FF2B5EF4-FFF2-40B4-BE49-F238E27FC236}">
                  <a16:creationId xmlns:a16="http://schemas.microsoft.com/office/drawing/2014/main" id="{CC757B1D-025B-2864-E9FA-7C8A820BDD2C}"/>
                </a:ext>
              </a:extLst>
            </p:cNvPr>
            <p:cNvSpPr/>
            <p:nvPr/>
          </p:nvSpPr>
          <p:spPr>
            <a:xfrm>
              <a:off x="6833591"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4" name="矩形: 圆角 7">
              <a:extLst>
                <a:ext uri="{FF2B5EF4-FFF2-40B4-BE49-F238E27FC236}">
                  <a16:creationId xmlns:a16="http://schemas.microsoft.com/office/drawing/2014/main" id="{BBB0A810-7DC2-B4C6-EC5C-D74809E714CF}"/>
                </a:ext>
              </a:extLst>
            </p:cNvPr>
            <p:cNvSpPr/>
            <p:nvPr/>
          </p:nvSpPr>
          <p:spPr>
            <a:xfrm>
              <a:off x="7071322"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5" name="矩形: 圆角 7">
              <a:extLst>
                <a:ext uri="{FF2B5EF4-FFF2-40B4-BE49-F238E27FC236}">
                  <a16:creationId xmlns:a16="http://schemas.microsoft.com/office/drawing/2014/main" id="{DE04B916-C819-4A2B-00B3-544FFAAB58E4}"/>
                </a:ext>
              </a:extLst>
            </p:cNvPr>
            <p:cNvSpPr/>
            <p:nvPr/>
          </p:nvSpPr>
          <p:spPr>
            <a:xfrm>
              <a:off x="7308033"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mc:AlternateContent xmlns:mc="http://schemas.openxmlformats.org/markup-compatibility/2006" xmlns:a14="http://schemas.microsoft.com/office/drawing/2010/main">
          <mc:Choice Requires="a14">
            <p:sp>
              <p:nvSpPr>
                <p:cNvPr id="136" name="文本框 80">
                  <a:extLst>
                    <a:ext uri="{FF2B5EF4-FFF2-40B4-BE49-F238E27FC236}">
                      <a16:creationId xmlns:a16="http://schemas.microsoft.com/office/drawing/2014/main" id="{87F28367-DF9C-6000-D45F-5766CF26E7B1}"/>
                    </a:ext>
                  </a:extLst>
                </p:cNvPr>
                <p:cNvSpPr txBox="1"/>
                <p:nvPr/>
              </p:nvSpPr>
              <p:spPr>
                <a:xfrm>
                  <a:off x="7525324"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36" name="文本框 80">
                  <a:extLst>
                    <a:ext uri="{FF2B5EF4-FFF2-40B4-BE49-F238E27FC236}">
                      <a16:creationId xmlns:a16="http://schemas.microsoft.com/office/drawing/2014/main" id="{87F28367-DF9C-6000-D45F-5766CF26E7B1}"/>
                    </a:ext>
                  </a:extLst>
                </p:cNvPr>
                <p:cNvSpPr txBox="1">
                  <a:spLocks noRot="1" noChangeAspect="1" noMove="1" noResize="1" noEditPoints="1" noAdjustHandles="1" noChangeArrowheads="1" noChangeShapeType="1" noTextEdit="1"/>
                </p:cNvSpPr>
                <p:nvPr/>
              </p:nvSpPr>
              <p:spPr>
                <a:xfrm>
                  <a:off x="7525324" y="7041748"/>
                  <a:ext cx="315613" cy="303032"/>
                </a:xfrm>
                <a:prstGeom prst="rect">
                  <a:avLst/>
                </a:prstGeom>
                <a:blipFill>
                  <a:blip r:embed="rId12"/>
                  <a:stretch>
                    <a:fillRect l="-3846"/>
                  </a:stretch>
                </a:blipFill>
              </p:spPr>
              <p:txBody>
                <a:bodyPr/>
                <a:lstStyle/>
                <a:p>
                  <a:r>
                    <a:rPr lang="zh-CN" altLang="en-US">
                      <a:noFill/>
                    </a:rPr>
                    <a:t> </a:t>
                  </a:r>
                </a:p>
              </p:txBody>
            </p:sp>
          </mc:Fallback>
        </mc:AlternateContent>
        <p:sp>
          <p:nvSpPr>
            <p:cNvPr id="138" name="TextBox 118">
              <a:extLst>
                <a:ext uri="{FF2B5EF4-FFF2-40B4-BE49-F238E27FC236}">
                  <a16:creationId xmlns:a16="http://schemas.microsoft.com/office/drawing/2014/main" id="{E29C998E-0BFD-D094-886C-179798322F96}"/>
                </a:ext>
              </a:extLst>
            </p:cNvPr>
            <p:cNvSpPr txBox="1"/>
            <p:nvPr/>
          </p:nvSpPr>
          <p:spPr>
            <a:xfrm>
              <a:off x="6568905" y="7428767"/>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139" name="Straight Arrow Connector 119">
              <a:extLst>
                <a:ext uri="{FF2B5EF4-FFF2-40B4-BE49-F238E27FC236}">
                  <a16:creationId xmlns:a16="http://schemas.microsoft.com/office/drawing/2014/main" id="{BA96E9A0-03FB-3938-925C-B5B9E8F721ED}"/>
                </a:ext>
              </a:extLst>
            </p:cNvPr>
            <p:cNvCxnSpPr>
              <a:cxnSpLocks/>
              <a:stCxn id="121" idx="0"/>
            </p:cNvCxnSpPr>
            <p:nvPr/>
          </p:nvCxnSpPr>
          <p:spPr>
            <a:xfrm flipV="1">
              <a:off x="7056316" y="7980442"/>
              <a:ext cx="5864" cy="21893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40" name="Straight Arrow Connector 120">
              <a:extLst>
                <a:ext uri="{FF2B5EF4-FFF2-40B4-BE49-F238E27FC236}">
                  <a16:creationId xmlns:a16="http://schemas.microsoft.com/office/drawing/2014/main" id="{C5BF1B37-9104-BB01-A196-3D96C8C97B09}"/>
                </a:ext>
              </a:extLst>
            </p:cNvPr>
            <p:cNvCxnSpPr>
              <a:cxnSpLocks/>
              <a:stCxn id="118" idx="0"/>
            </p:cNvCxnSpPr>
            <p:nvPr/>
          </p:nvCxnSpPr>
          <p:spPr>
            <a:xfrm flipV="1">
              <a:off x="4940827" y="7978354"/>
              <a:ext cx="0" cy="22854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41" name="Straight Arrow Connector 121">
              <a:extLst>
                <a:ext uri="{FF2B5EF4-FFF2-40B4-BE49-F238E27FC236}">
                  <a16:creationId xmlns:a16="http://schemas.microsoft.com/office/drawing/2014/main" id="{EAC65A86-8169-EFB4-447F-D1AD26D98DCF}"/>
                </a:ext>
              </a:extLst>
            </p:cNvPr>
            <p:cNvCxnSpPr>
              <a:cxnSpLocks/>
              <a:endCxn id="117" idx="2"/>
            </p:cNvCxnSpPr>
            <p:nvPr/>
          </p:nvCxnSpPr>
          <p:spPr>
            <a:xfrm flipH="1" flipV="1">
              <a:off x="4940471" y="7217809"/>
              <a:ext cx="359" cy="175002"/>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42" name="Straight Arrow Connector 123">
              <a:extLst>
                <a:ext uri="{FF2B5EF4-FFF2-40B4-BE49-F238E27FC236}">
                  <a16:creationId xmlns:a16="http://schemas.microsoft.com/office/drawing/2014/main" id="{6D67128E-684A-D99E-63E5-56B9A97EC857}"/>
                </a:ext>
              </a:extLst>
            </p:cNvPr>
            <p:cNvCxnSpPr>
              <a:cxnSpLocks/>
              <a:endCxn id="131" idx="2"/>
            </p:cNvCxnSpPr>
            <p:nvPr/>
          </p:nvCxnSpPr>
          <p:spPr>
            <a:xfrm flipH="1" flipV="1">
              <a:off x="7056740" y="7217809"/>
              <a:ext cx="5443" cy="17709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143" name="TextBox 238">
              <a:extLst>
                <a:ext uri="{FF2B5EF4-FFF2-40B4-BE49-F238E27FC236}">
                  <a16:creationId xmlns:a16="http://schemas.microsoft.com/office/drawing/2014/main" id="{BCEF61F8-E140-9F13-59AE-5B7B9AD4C01C}"/>
                </a:ext>
              </a:extLst>
            </p:cNvPr>
            <p:cNvSpPr txBox="1"/>
            <p:nvPr/>
          </p:nvSpPr>
          <p:spPr>
            <a:xfrm>
              <a:off x="10906309" y="8311901"/>
              <a:ext cx="878767" cy="646331"/>
            </a:xfrm>
            <a:prstGeom prst="rect">
              <a:avLst/>
            </a:prstGeom>
            <a:noFill/>
          </p:spPr>
          <p:txBody>
            <a:bodyPr wrap="none" rtlCol="0">
              <a:spAutoFit/>
            </a:bodyPr>
            <a:lstStyle/>
            <a:p>
              <a:r>
                <a:rPr lang="en-US" dirty="0"/>
                <a:t>Burn-in</a:t>
              </a:r>
            </a:p>
            <a:p>
              <a:r>
                <a:rPr lang="en-US" dirty="0"/>
                <a:t>Frames</a:t>
              </a:r>
            </a:p>
          </p:txBody>
        </p:sp>
      </p:grpSp>
      <p:sp>
        <p:nvSpPr>
          <p:cNvPr id="145" name="文本框 144">
            <a:extLst>
              <a:ext uri="{FF2B5EF4-FFF2-40B4-BE49-F238E27FC236}">
                <a16:creationId xmlns:a16="http://schemas.microsoft.com/office/drawing/2014/main" id="{41AAECE2-3453-FD52-EFB9-7A91DD3104C2}"/>
              </a:ext>
            </a:extLst>
          </p:cNvPr>
          <p:cNvSpPr txBox="1"/>
          <p:nvPr/>
        </p:nvSpPr>
        <p:spPr>
          <a:xfrm>
            <a:off x="415599" y="6312762"/>
            <a:ext cx="11650356" cy="461665"/>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Kipf, Thomas, et al. "Conditional Object-Centric Learning from Video." ICLR. 2022.</a:t>
            </a:r>
          </a:p>
          <a:p>
            <a:r>
              <a:rPr lang="en-US" altLang="zh-CN" sz="1200" dirty="0">
                <a:latin typeface="Arial" panose="020B0604020202020204" pitchFamily="34" charset="0"/>
                <a:cs typeface="Arial" panose="020B0604020202020204" pitchFamily="34" charset="0"/>
              </a:rPr>
              <a:t>Singh, Gautam, Yi-Fu Wu, and </a:t>
            </a:r>
            <a:r>
              <a:rPr lang="en-US" altLang="zh-CN" sz="1200" dirty="0" err="1">
                <a:latin typeface="Arial" panose="020B0604020202020204" pitchFamily="34" charset="0"/>
                <a:cs typeface="Arial" panose="020B0604020202020204" pitchFamily="34" charset="0"/>
              </a:rPr>
              <a:t>Sungjin</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Ahn</a:t>
            </a:r>
            <a:r>
              <a:rPr lang="en-US" altLang="zh-CN" sz="1200" dirty="0">
                <a:latin typeface="Arial" panose="020B0604020202020204" pitchFamily="34" charset="0"/>
                <a:cs typeface="Arial" panose="020B0604020202020204" pitchFamily="34" charset="0"/>
              </a:rPr>
              <a:t>. "Simple Unsupervised Object-Centric Learning for Complex and Naturalistic Videos." NeurIPS. 2022.</a:t>
            </a:r>
          </a:p>
        </p:txBody>
      </p:sp>
      <p:sp>
        <p:nvSpPr>
          <p:cNvPr id="4" name="灯片编号占位符 3">
            <a:extLst>
              <a:ext uri="{FF2B5EF4-FFF2-40B4-BE49-F238E27FC236}">
                <a16:creationId xmlns:a16="http://schemas.microsoft.com/office/drawing/2014/main" id="{5C26754B-44DF-4B4B-C508-CDAB1DD81A49}"/>
              </a:ext>
            </a:extLst>
          </p:cNvPr>
          <p:cNvSpPr>
            <a:spLocks noGrp="1"/>
          </p:cNvSpPr>
          <p:nvPr>
            <p:ph type="sldNum" idx="12"/>
          </p:nvPr>
        </p:nvSpPr>
        <p:spPr/>
        <p:txBody>
          <a:bodyPr/>
          <a:lstStyle/>
          <a:p>
            <a:fld id="{00000000-1234-1234-1234-123412341234}" type="slidenum">
              <a:rPr lang="en" smtClean="0"/>
              <a:pPr/>
              <a:t>12</a:t>
            </a:fld>
            <a:endParaRPr lang="en"/>
          </a:p>
        </p:txBody>
      </p:sp>
    </p:spTree>
    <p:extLst>
      <p:ext uri="{BB962C8B-B14F-4D97-AF65-F5344CB8AC3E}">
        <p14:creationId xmlns:p14="http://schemas.microsoft.com/office/powerpoint/2010/main" val="2574295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6" name="Picture 106">
            <a:extLst>
              <a:ext uri="{FF2B5EF4-FFF2-40B4-BE49-F238E27FC236}">
                <a16:creationId xmlns:a16="http://schemas.microsoft.com/office/drawing/2014/main" id="{FFB95845-984E-4BE0-A761-F918396BBA26}"/>
              </a:ext>
            </a:extLst>
          </p:cNvPr>
          <p:cNvPicPr>
            <a:picLocks noChangeAspect="1"/>
          </p:cNvPicPr>
          <p:nvPr/>
        </p:nvPicPr>
        <p:blipFill>
          <a:blip r:embed="rId3"/>
          <a:stretch>
            <a:fillRect/>
          </a:stretch>
        </p:blipFill>
        <p:spPr>
          <a:xfrm>
            <a:off x="5951796" y="4335828"/>
            <a:ext cx="896963" cy="585540"/>
          </a:xfrm>
          <a:prstGeom prst="rect">
            <a:avLst/>
          </a:prstGeom>
        </p:spPr>
      </p:pic>
      <p:pic>
        <p:nvPicPr>
          <p:cNvPr id="27" name="Picture 106">
            <a:extLst>
              <a:ext uri="{FF2B5EF4-FFF2-40B4-BE49-F238E27FC236}">
                <a16:creationId xmlns:a16="http://schemas.microsoft.com/office/drawing/2014/main" id="{C633C566-0457-1CDE-0EC2-5CD4F8A723EF}"/>
              </a:ext>
            </a:extLst>
          </p:cNvPr>
          <p:cNvPicPr>
            <a:picLocks noChangeAspect="1"/>
          </p:cNvPicPr>
          <p:nvPr/>
        </p:nvPicPr>
        <p:blipFill>
          <a:blip r:embed="rId3"/>
          <a:stretch>
            <a:fillRect/>
          </a:stretch>
        </p:blipFill>
        <p:spPr>
          <a:xfrm>
            <a:off x="3825945" y="4328661"/>
            <a:ext cx="896963" cy="585540"/>
          </a:xfrm>
          <a:prstGeom prst="rect">
            <a:avLst/>
          </a:prstGeom>
        </p:spPr>
      </p:pic>
      <p:sp>
        <p:nvSpPr>
          <p:cNvPr id="14" name="Google Shape;62;p14">
            <a:extLst>
              <a:ext uri="{FF2B5EF4-FFF2-40B4-BE49-F238E27FC236}">
                <a16:creationId xmlns:a16="http://schemas.microsoft.com/office/drawing/2014/main" id="{6B7ACDE8-F649-F881-717F-8C023D5852B2}"/>
              </a:ext>
            </a:extLst>
          </p:cNvPr>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Base slot model</a:t>
            </a:r>
          </a:p>
          <a:p>
            <a:pPr marL="342900" indent="-342900">
              <a:lnSpc>
                <a:spcPct val="120000"/>
              </a:lnSpc>
            </a:pPr>
            <a:r>
              <a:rPr lang="en-US" sz="2000" dirty="0">
                <a:latin typeface="Arial" panose="020B0604020202020204" pitchFamily="34" charset="0"/>
                <a:cs typeface="Arial" panose="020B0604020202020204" pitchFamily="34" charset="0"/>
              </a:rPr>
              <a:t>Transformer</a:t>
            </a:r>
          </a:p>
          <a:p>
            <a:pPr marL="714375" lvl="1" indent="-342900">
              <a:lnSpc>
                <a:spcPct val="120000"/>
              </a:lnSpc>
            </a:pPr>
            <a:r>
              <a:rPr lang="en-US" sz="2000" dirty="0">
                <a:latin typeface="Arial" panose="020B0604020202020204" pitchFamily="34" charset="0"/>
                <a:cs typeface="Arial" panose="020B0604020202020204" pitchFamily="34" charset="0"/>
              </a:rPr>
              <a:t>Permutation </a:t>
            </a:r>
            <a:r>
              <a:rPr lang="en-US" altLang="zh-CN" sz="2000" dirty="0">
                <a:latin typeface="Arial" panose="020B0604020202020204" pitchFamily="34" charset="0"/>
                <a:cs typeface="Arial" panose="020B0604020202020204" pitchFamily="34" charset="0"/>
              </a:rPr>
              <a:t>equivariant P.E.</a:t>
            </a:r>
          </a:p>
          <a:p>
            <a:pPr marL="714375" lvl="1" indent="-342900">
              <a:lnSpc>
                <a:spcPct val="120000"/>
              </a:lnSpc>
            </a:pPr>
            <a:r>
              <a:rPr lang="en-US" sz="2000" dirty="0" err="1">
                <a:latin typeface="Arial" panose="020B0604020202020204" pitchFamily="34" charset="0"/>
                <a:cs typeface="Arial" panose="020B0604020202020204" pitchFamily="34" charset="0"/>
              </a:rPr>
              <a:t>Spatio</a:t>
            </a:r>
            <a:r>
              <a:rPr lang="en-US" sz="2000" dirty="0">
                <a:latin typeface="Arial" panose="020B0604020202020204" pitchFamily="34" charset="0"/>
                <a:cs typeface="Arial" panose="020B0604020202020204" pitchFamily="34" charset="0"/>
              </a:rPr>
              <a:t>-temporal interaction</a:t>
            </a:r>
          </a:p>
          <a:p>
            <a:pPr marL="342900" indent="-342900">
              <a:lnSpc>
                <a:spcPct val="120000"/>
              </a:lnSpc>
            </a:pPr>
            <a:r>
              <a:rPr lang="en-US" sz="2000" dirty="0">
                <a:solidFill>
                  <a:schemeClr val="bg1">
                    <a:lumMod val="65000"/>
                  </a:schemeClr>
                </a:solidFill>
                <a:latin typeface="Arial" panose="020B0604020202020204" pitchFamily="34" charset="0"/>
                <a:cs typeface="Arial" panose="020B0604020202020204" pitchFamily="34" charset="0"/>
              </a:rPr>
              <a:t>Autoreg. generation</a:t>
            </a:r>
          </a:p>
          <a:p>
            <a:pPr marL="342900" indent="-342900">
              <a:lnSpc>
                <a:spcPct val="120000"/>
              </a:lnSpc>
            </a:pPr>
            <a:r>
              <a:rPr lang="en-US" sz="2000" dirty="0">
                <a:solidFill>
                  <a:schemeClr val="bg1">
                    <a:lumMod val="65000"/>
                  </a:schemeClr>
                </a:solidFill>
                <a:latin typeface="Arial" panose="020B0604020202020204" pitchFamily="34" charset="0"/>
                <a:cs typeface="Arial" panose="020B0604020202020204" pitchFamily="34" charset="0"/>
              </a:rPr>
              <a:t>Loss</a:t>
            </a:r>
          </a:p>
        </p:txBody>
      </p:sp>
      <p:sp>
        <p:nvSpPr>
          <p:cNvPr id="15" name="Google Shape;61;p14">
            <a:extLst>
              <a:ext uri="{FF2B5EF4-FFF2-40B4-BE49-F238E27FC236}">
                <a16:creationId xmlns:a16="http://schemas.microsoft.com/office/drawing/2014/main" id="{5A4763F0-16D3-0E7A-8A8E-C776EE374B85}"/>
              </a:ext>
            </a:extLst>
          </p:cNvPr>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SlotFormer</a:t>
            </a:r>
            <a:endParaRPr sz="3200" dirty="0">
              <a:latin typeface="Arial" panose="020B0604020202020204" pitchFamily="34" charset="0"/>
              <a:cs typeface="Arial" panose="020B0604020202020204" pitchFamily="34" charset="0"/>
            </a:endParaRPr>
          </a:p>
        </p:txBody>
      </p:sp>
      <p:grpSp>
        <p:nvGrpSpPr>
          <p:cNvPr id="115" name="组合 114">
            <a:extLst>
              <a:ext uri="{FF2B5EF4-FFF2-40B4-BE49-F238E27FC236}">
                <a16:creationId xmlns:a16="http://schemas.microsoft.com/office/drawing/2014/main" id="{D270182B-523C-15C5-CD02-BAA67540C47C}"/>
              </a:ext>
            </a:extLst>
          </p:cNvPr>
          <p:cNvGrpSpPr/>
          <p:nvPr/>
        </p:nvGrpSpPr>
        <p:grpSpPr>
          <a:xfrm>
            <a:off x="3662061" y="3822208"/>
            <a:ext cx="8279686" cy="2291939"/>
            <a:chOff x="4326544" y="6883449"/>
            <a:chExt cx="8279686" cy="2291939"/>
          </a:xfrm>
        </p:grpSpPr>
        <p:sp>
          <p:nvSpPr>
            <p:cNvPr id="116" name="Rectangle 239">
              <a:extLst>
                <a:ext uri="{FF2B5EF4-FFF2-40B4-BE49-F238E27FC236}">
                  <a16:creationId xmlns:a16="http://schemas.microsoft.com/office/drawing/2014/main" id="{1C87562D-BC7A-A4DC-F97E-5393CF3838F3}"/>
                </a:ext>
              </a:extLst>
            </p:cNvPr>
            <p:cNvSpPr/>
            <p:nvPr/>
          </p:nvSpPr>
          <p:spPr>
            <a:xfrm>
              <a:off x="4326544" y="8123330"/>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矩形: 圆角 15">
              <a:extLst>
                <a:ext uri="{FF2B5EF4-FFF2-40B4-BE49-F238E27FC236}">
                  <a16:creationId xmlns:a16="http://schemas.microsoft.com/office/drawing/2014/main" id="{2FE20D5C-4E7C-15CC-6609-77502BBB38B6}"/>
                </a:ext>
              </a:extLst>
            </p:cNvPr>
            <p:cNvSpPr/>
            <p:nvPr/>
          </p:nvSpPr>
          <p:spPr>
            <a:xfrm>
              <a:off x="4451770"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pic>
          <p:nvPicPr>
            <p:cNvPr id="118" name="图片 117">
              <a:extLst>
                <a:ext uri="{FF2B5EF4-FFF2-40B4-BE49-F238E27FC236}">
                  <a16:creationId xmlns:a16="http://schemas.microsoft.com/office/drawing/2014/main" id="{D841DC8E-AE3D-0665-1BE5-C77C7A74F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4492348" y="8206895"/>
              <a:ext cx="896963" cy="896963"/>
            </a:xfrm>
            <a:prstGeom prst="rect">
              <a:avLst/>
            </a:prstGeom>
          </p:spPr>
        </p:pic>
        <p:sp>
          <p:nvSpPr>
            <p:cNvPr id="119" name="矩形: 圆角 118">
              <a:extLst>
                <a:ext uri="{FF2B5EF4-FFF2-40B4-BE49-F238E27FC236}">
                  <a16:creationId xmlns:a16="http://schemas.microsoft.com/office/drawing/2014/main" id="{B8186A31-6CC9-B918-9B6A-EFEDA6CEE9D3}"/>
                </a:ext>
              </a:extLst>
            </p:cNvPr>
            <p:cNvSpPr/>
            <p:nvPr/>
          </p:nvSpPr>
          <p:spPr>
            <a:xfrm>
              <a:off x="4490428"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20" name="文本框 119">
              <a:extLst>
                <a:ext uri="{FF2B5EF4-FFF2-40B4-BE49-F238E27FC236}">
                  <a16:creationId xmlns:a16="http://schemas.microsoft.com/office/drawing/2014/main" id="{CCDF3FB4-B7DB-565D-3AC3-BB8C103E385D}"/>
                </a:ext>
              </a:extLst>
            </p:cNvPr>
            <p:cNvSpPr txBox="1"/>
            <p:nvPr/>
          </p:nvSpPr>
          <p:spPr>
            <a:xfrm>
              <a:off x="5887040" y="688344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pic>
          <p:nvPicPr>
            <p:cNvPr id="121" name="图片 120">
              <a:extLst>
                <a:ext uri="{FF2B5EF4-FFF2-40B4-BE49-F238E27FC236}">
                  <a16:creationId xmlns:a16="http://schemas.microsoft.com/office/drawing/2014/main" id="{970DAF01-524F-0937-0AEC-076851ABB24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609518" y="8199377"/>
              <a:ext cx="893601" cy="893601"/>
            </a:xfrm>
            <a:prstGeom prst="rect">
              <a:avLst/>
            </a:prstGeom>
          </p:spPr>
        </p:pic>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E771E9ED-37B7-9D34-481A-DC1310402A6D}"/>
                    </a:ext>
                  </a:extLst>
                </p:cNvPr>
                <p:cNvSpPr txBox="1"/>
                <p:nvPr/>
              </p:nvSpPr>
              <p:spPr>
                <a:xfrm>
                  <a:off x="5395495" y="8860794"/>
                  <a:ext cx="367557"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2" name="文本框 121">
                  <a:extLst>
                    <a:ext uri="{FF2B5EF4-FFF2-40B4-BE49-F238E27FC236}">
                      <a16:creationId xmlns:a16="http://schemas.microsoft.com/office/drawing/2014/main" id="{E771E9ED-37B7-9D34-481A-DC1310402A6D}"/>
                    </a:ext>
                  </a:extLst>
                </p:cNvPr>
                <p:cNvSpPr txBox="1">
                  <a:spLocks noRot="1" noChangeAspect="1" noMove="1" noResize="1" noEditPoints="1" noAdjustHandles="1" noChangeArrowheads="1" noChangeShapeType="1" noTextEdit="1"/>
                </p:cNvSpPr>
                <p:nvPr/>
              </p:nvSpPr>
              <p:spPr>
                <a:xfrm>
                  <a:off x="5395495" y="8860794"/>
                  <a:ext cx="367557" cy="3030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1E1A071A-0818-6E42-2E64-A98EC7DB778F}"/>
                    </a:ext>
                  </a:extLst>
                </p:cNvPr>
                <p:cNvSpPr txBox="1"/>
                <p:nvPr/>
              </p:nvSpPr>
              <p:spPr>
                <a:xfrm>
                  <a:off x="7547525" y="8844632"/>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3" name="文本框 122">
                  <a:extLst>
                    <a:ext uri="{FF2B5EF4-FFF2-40B4-BE49-F238E27FC236}">
                      <a16:creationId xmlns:a16="http://schemas.microsoft.com/office/drawing/2014/main" id="{1E1A071A-0818-6E42-2E64-A98EC7DB778F}"/>
                    </a:ext>
                  </a:extLst>
                </p:cNvPr>
                <p:cNvSpPr txBox="1">
                  <a:spLocks noRot="1" noChangeAspect="1" noMove="1" noResize="1" noEditPoints="1" noAdjustHandles="1" noChangeArrowheads="1" noChangeShapeType="1" noTextEdit="1"/>
                </p:cNvSpPr>
                <p:nvPr/>
              </p:nvSpPr>
              <p:spPr>
                <a:xfrm>
                  <a:off x="7547525" y="8844632"/>
                  <a:ext cx="315613" cy="3030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CC595541-FFCF-8E0E-1F56-2E868E3D17F2}"/>
                    </a:ext>
                  </a:extLst>
                </p:cNvPr>
                <p:cNvSpPr txBox="1"/>
                <p:nvPr/>
              </p:nvSpPr>
              <p:spPr>
                <a:xfrm>
                  <a:off x="5402282"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4" name="文本框 123">
                  <a:extLst>
                    <a:ext uri="{FF2B5EF4-FFF2-40B4-BE49-F238E27FC236}">
                      <a16:creationId xmlns:a16="http://schemas.microsoft.com/office/drawing/2014/main" id="{CC595541-FFCF-8E0E-1F56-2E868E3D17F2}"/>
                    </a:ext>
                  </a:extLst>
                </p:cNvPr>
                <p:cNvSpPr txBox="1">
                  <a:spLocks noRot="1" noChangeAspect="1" noMove="1" noResize="1" noEditPoints="1" noAdjustHandles="1" noChangeArrowheads="1" noChangeShapeType="1" noTextEdit="1"/>
                </p:cNvSpPr>
                <p:nvPr/>
              </p:nvSpPr>
              <p:spPr>
                <a:xfrm>
                  <a:off x="5402282" y="7041748"/>
                  <a:ext cx="315613" cy="303032"/>
                </a:xfrm>
                <a:prstGeom prst="rect">
                  <a:avLst/>
                </a:prstGeom>
                <a:blipFill>
                  <a:blip r:embed="rId10"/>
                  <a:stretch>
                    <a:fillRect l="-1923"/>
                  </a:stretch>
                </a:blipFill>
              </p:spPr>
              <p:txBody>
                <a:bodyPr/>
                <a:lstStyle/>
                <a:p>
                  <a:r>
                    <a:rPr lang="zh-CN" altLang="en-US">
                      <a:noFill/>
                    </a:rPr>
                    <a:t> </a:t>
                  </a:r>
                </a:p>
              </p:txBody>
            </p:sp>
          </mc:Fallback>
        </mc:AlternateContent>
        <p:sp>
          <p:nvSpPr>
            <p:cNvPr id="126" name="TextBox 81">
              <a:extLst>
                <a:ext uri="{FF2B5EF4-FFF2-40B4-BE49-F238E27FC236}">
                  <a16:creationId xmlns:a16="http://schemas.microsoft.com/office/drawing/2014/main" id="{418FC68A-6EF8-40A1-5376-C3C9D65AA19F}"/>
                </a:ext>
              </a:extLst>
            </p:cNvPr>
            <p:cNvSpPr txBox="1"/>
            <p:nvPr/>
          </p:nvSpPr>
          <p:spPr>
            <a:xfrm>
              <a:off x="4447552" y="7426679"/>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127" name="矩形: 圆角 7">
              <a:extLst>
                <a:ext uri="{FF2B5EF4-FFF2-40B4-BE49-F238E27FC236}">
                  <a16:creationId xmlns:a16="http://schemas.microsoft.com/office/drawing/2014/main" id="{EB3B3D11-C709-868E-7448-95303C92EE8D}"/>
                </a:ext>
              </a:extLst>
            </p:cNvPr>
            <p:cNvSpPr/>
            <p:nvPr/>
          </p:nvSpPr>
          <p:spPr>
            <a:xfrm>
              <a:off x="4717322"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28" name="矩形: 圆角 7">
              <a:extLst>
                <a:ext uri="{FF2B5EF4-FFF2-40B4-BE49-F238E27FC236}">
                  <a16:creationId xmlns:a16="http://schemas.microsoft.com/office/drawing/2014/main" id="{6B3BC35D-08E2-5892-B55E-FCF5AB70CEEE}"/>
                </a:ext>
              </a:extLst>
            </p:cNvPr>
            <p:cNvSpPr/>
            <p:nvPr/>
          </p:nvSpPr>
          <p:spPr>
            <a:xfrm>
              <a:off x="4955053"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29" name="矩形: 圆角 7">
              <a:extLst>
                <a:ext uri="{FF2B5EF4-FFF2-40B4-BE49-F238E27FC236}">
                  <a16:creationId xmlns:a16="http://schemas.microsoft.com/office/drawing/2014/main" id="{05B53A50-32BF-8266-6F5E-7617A6AF8A4A}"/>
                </a:ext>
              </a:extLst>
            </p:cNvPr>
            <p:cNvSpPr/>
            <p:nvPr/>
          </p:nvSpPr>
          <p:spPr>
            <a:xfrm>
              <a:off x="5191764"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0" name="文本框 30">
              <a:extLst>
                <a:ext uri="{FF2B5EF4-FFF2-40B4-BE49-F238E27FC236}">
                  <a16:creationId xmlns:a16="http://schemas.microsoft.com/office/drawing/2014/main" id="{AD5A8E8F-C38E-9BB9-29BA-D0EAEA292061}"/>
                </a:ext>
              </a:extLst>
            </p:cNvPr>
            <p:cNvSpPr txBox="1"/>
            <p:nvPr/>
          </p:nvSpPr>
          <p:spPr>
            <a:xfrm>
              <a:off x="5886299" y="8497084"/>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131" name="矩形: 圆角 15">
              <a:extLst>
                <a:ext uri="{FF2B5EF4-FFF2-40B4-BE49-F238E27FC236}">
                  <a16:creationId xmlns:a16="http://schemas.microsoft.com/office/drawing/2014/main" id="{307C6F7F-1CEB-6872-CE2B-638ACEDCFD02}"/>
                </a:ext>
              </a:extLst>
            </p:cNvPr>
            <p:cNvSpPr/>
            <p:nvPr/>
          </p:nvSpPr>
          <p:spPr>
            <a:xfrm>
              <a:off x="6568039"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32" name="矩形: 圆角 7">
              <a:extLst>
                <a:ext uri="{FF2B5EF4-FFF2-40B4-BE49-F238E27FC236}">
                  <a16:creationId xmlns:a16="http://schemas.microsoft.com/office/drawing/2014/main" id="{46DDC646-879D-9D6E-8464-52F012613E2D}"/>
                </a:ext>
              </a:extLst>
            </p:cNvPr>
            <p:cNvSpPr/>
            <p:nvPr/>
          </p:nvSpPr>
          <p:spPr>
            <a:xfrm>
              <a:off x="6606697"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3" name="矩形: 圆角 7">
              <a:extLst>
                <a:ext uri="{FF2B5EF4-FFF2-40B4-BE49-F238E27FC236}">
                  <a16:creationId xmlns:a16="http://schemas.microsoft.com/office/drawing/2014/main" id="{CC757B1D-025B-2864-E9FA-7C8A820BDD2C}"/>
                </a:ext>
              </a:extLst>
            </p:cNvPr>
            <p:cNvSpPr/>
            <p:nvPr/>
          </p:nvSpPr>
          <p:spPr>
            <a:xfrm>
              <a:off x="6833591"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4" name="矩形: 圆角 7">
              <a:extLst>
                <a:ext uri="{FF2B5EF4-FFF2-40B4-BE49-F238E27FC236}">
                  <a16:creationId xmlns:a16="http://schemas.microsoft.com/office/drawing/2014/main" id="{BBB0A810-7DC2-B4C6-EC5C-D74809E714CF}"/>
                </a:ext>
              </a:extLst>
            </p:cNvPr>
            <p:cNvSpPr/>
            <p:nvPr/>
          </p:nvSpPr>
          <p:spPr>
            <a:xfrm>
              <a:off x="7071322"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35" name="矩形: 圆角 7">
              <a:extLst>
                <a:ext uri="{FF2B5EF4-FFF2-40B4-BE49-F238E27FC236}">
                  <a16:creationId xmlns:a16="http://schemas.microsoft.com/office/drawing/2014/main" id="{DE04B916-C819-4A2B-00B3-544FFAAB58E4}"/>
                </a:ext>
              </a:extLst>
            </p:cNvPr>
            <p:cNvSpPr/>
            <p:nvPr/>
          </p:nvSpPr>
          <p:spPr>
            <a:xfrm>
              <a:off x="7308033"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mc:AlternateContent xmlns:mc="http://schemas.openxmlformats.org/markup-compatibility/2006" xmlns:a14="http://schemas.microsoft.com/office/drawing/2010/main">
          <mc:Choice Requires="a14">
            <p:sp>
              <p:nvSpPr>
                <p:cNvPr id="136" name="文本框 80">
                  <a:extLst>
                    <a:ext uri="{FF2B5EF4-FFF2-40B4-BE49-F238E27FC236}">
                      <a16:creationId xmlns:a16="http://schemas.microsoft.com/office/drawing/2014/main" id="{87F28367-DF9C-6000-D45F-5766CF26E7B1}"/>
                    </a:ext>
                  </a:extLst>
                </p:cNvPr>
                <p:cNvSpPr txBox="1"/>
                <p:nvPr/>
              </p:nvSpPr>
              <p:spPr>
                <a:xfrm>
                  <a:off x="7525324"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36" name="文本框 80">
                  <a:extLst>
                    <a:ext uri="{FF2B5EF4-FFF2-40B4-BE49-F238E27FC236}">
                      <a16:creationId xmlns:a16="http://schemas.microsoft.com/office/drawing/2014/main" id="{87F28367-DF9C-6000-D45F-5766CF26E7B1}"/>
                    </a:ext>
                  </a:extLst>
                </p:cNvPr>
                <p:cNvSpPr txBox="1">
                  <a:spLocks noRot="1" noChangeAspect="1" noMove="1" noResize="1" noEditPoints="1" noAdjustHandles="1" noChangeArrowheads="1" noChangeShapeType="1" noTextEdit="1"/>
                </p:cNvSpPr>
                <p:nvPr/>
              </p:nvSpPr>
              <p:spPr>
                <a:xfrm>
                  <a:off x="7525324" y="7041748"/>
                  <a:ext cx="315613" cy="303032"/>
                </a:xfrm>
                <a:prstGeom prst="rect">
                  <a:avLst/>
                </a:prstGeom>
                <a:blipFill>
                  <a:blip r:embed="rId11"/>
                  <a:stretch>
                    <a:fillRect l="-3846"/>
                  </a:stretch>
                </a:blipFill>
              </p:spPr>
              <p:txBody>
                <a:bodyPr/>
                <a:lstStyle/>
                <a:p>
                  <a:r>
                    <a:rPr lang="zh-CN" altLang="en-US">
                      <a:noFill/>
                    </a:rPr>
                    <a:t> </a:t>
                  </a:r>
                </a:p>
              </p:txBody>
            </p:sp>
          </mc:Fallback>
        </mc:AlternateContent>
        <p:sp>
          <p:nvSpPr>
            <p:cNvPr id="138" name="TextBox 118">
              <a:extLst>
                <a:ext uri="{FF2B5EF4-FFF2-40B4-BE49-F238E27FC236}">
                  <a16:creationId xmlns:a16="http://schemas.microsoft.com/office/drawing/2014/main" id="{E29C998E-0BFD-D094-886C-179798322F96}"/>
                </a:ext>
              </a:extLst>
            </p:cNvPr>
            <p:cNvSpPr txBox="1"/>
            <p:nvPr/>
          </p:nvSpPr>
          <p:spPr>
            <a:xfrm>
              <a:off x="6568905" y="7428767"/>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139" name="Straight Arrow Connector 119">
              <a:extLst>
                <a:ext uri="{FF2B5EF4-FFF2-40B4-BE49-F238E27FC236}">
                  <a16:creationId xmlns:a16="http://schemas.microsoft.com/office/drawing/2014/main" id="{BA96E9A0-03FB-3938-925C-B5B9E8F721ED}"/>
                </a:ext>
              </a:extLst>
            </p:cNvPr>
            <p:cNvCxnSpPr>
              <a:cxnSpLocks/>
              <a:stCxn id="121" idx="0"/>
            </p:cNvCxnSpPr>
            <p:nvPr/>
          </p:nvCxnSpPr>
          <p:spPr>
            <a:xfrm flipV="1">
              <a:off x="7056316" y="7980442"/>
              <a:ext cx="5864" cy="21893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40" name="Straight Arrow Connector 120">
              <a:extLst>
                <a:ext uri="{FF2B5EF4-FFF2-40B4-BE49-F238E27FC236}">
                  <a16:creationId xmlns:a16="http://schemas.microsoft.com/office/drawing/2014/main" id="{C5BF1B37-9104-BB01-A196-3D96C8C97B09}"/>
                </a:ext>
              </a:extLst>
            </p:cNvPr>
            <p:cNvCxnSpPr>
              <a:cxnSpLocks/>
              <a:stCxn id="118" idx="0"/>
            </p:cNvCxnSpPr>
            <p:nvPr/>
          </p:nvCxnSpPr>
          <p:spPr>
            <a:xfrm flipV="1">
              <a:off x="4940827" y="7978354"/>
              <a:ext cx="0" cy="22854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41" name="Straight Arrow Connector 121">
              <a:extLst>
                <a:ext uri="{FF2B5EF4-FFF2-40B4-BE49-F238E27FC236}">
                  <a16:creationId xmlns:a16="http://schemas.microsoft.com/office/drawing/2014/main" id="{EAC65A86-8169-EFB4-447F-D1AD26D98DCF}"/>
                </a:ext>
              </a:extLst>
            </p:cNvPr>
            <p:cNvCxnSpPr>
              <a:cxnSpLocks/>
              <a:endCxn id="117" idx="2"/>
            </p:cNvCxnSpPr>
            <p:nvPr/>
          </p:nvCxnSpPr>
          <p:spPr>
            <a:xfrm flipH="1" flipV="1">
              <a:off x="4940471" y="7217809"/>
              <a:ext cx="359" cy="175002"/>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42" name="Straight Arrow Connector 123">
              <a:extLst>
                <a:ext uri="{FF2B5EF4-FFF2-40B4-BE49-F238E27FC236}">
                  <a16:creationId xmlns:a16="http://schemas.microsoft.com/office/drawing/2014/main" id="{6D67128E-684A-D99E-63E5-56B9A97EC857}"/>
                </a:ext>
              </a:extLst>
            </p:cNvPr>
            <p:cNvCxnSpPr>
              <a:cxnSpLocks/>
              <a:endCxn id="131" idx="2"/>
            </p:cNvCxnSpPr>
            <p:nvPr/>
          </p:nvCxnSpPr>
          <p:spPr>
            <a:xfrm flipH="1" flipV="1">
              <a:off x="7056740" y="7217809"/>
              <a:ext cx="5443" cy="17709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143" name="TextBox 238">
              <a:extLst>
                <a:ext uri="{FF2B5EF4-FFF2-40B4-BE49-F238E27FC236}">
                  <a16:creationId xmlns:a16="http://schemas.microsoft.com/office/drawing/2014/main" id="{BCEF61F8-E140-9F13-59AE-5B7B9AD4C01C}"/>
                </a:ext>
              </a:extLst>
            </p:cNvPr>
            <p:cNvSpPr txBox="1"/>
            <p:nvPr/>
          </p:nvSpPr>
          <p:spPr>
            <a:xfrm>
              <a:off x="10906309" y="8311901"/>
              <a:ext cx="878767" cy="646331"/>
            </a:xfrm>
            <a:prstGeom prst="rect">
              <a:avLst/>
            </a:prstGeom>
            <a:noFill/>
          </p:spPr>
          <p:txBody>
            <a:bodyPr wrap="none" rtlCol="0">
              <a:spAutoFit/>
            </a:bodyPr>
            <a:lstStyle/>
            <a:p>
              <a:r>
                <a:rPr lang="en-US" dirty="0"/>
                <a:t>Burn-in</a:t>
              </a:r>
            </a:p>
            <a:p>
              <a:r>
                <a:rPr lang="en-US" dirty="0"/>
                <a:t>Frames</a:t>
              </a:r>
            </a:p>
          </p:txBody>
        </p:sp>
      </p:grpSp>
      <p:grpSp>
        <p:nvGrpSpPr>
          <p:cNvPr id="2" name="组合 1">
            <a:extLst>
              <a:ext uri="{FF2B5EF4-FFF2-40B4-BE49-F238E27FC236}">
                <a16:creationId xmlns:a16="http://schemas.microsoft.com/office/drawing/2014/main" id="{7A4EFDAD-DFB0-BDD4-9240-CD0D25EB4F54}"/>
              </a:ext>
            </a:extLst>
          </p:cNvPr>
          <p:cNvGrpSpPr/>
          <p:nvPr/>
        </p:nvGrpSpPr>
        <p:grpSpPr>
          <a:xfrm>
            <a:off x="3662061" y="2078672"/>
            <a:ext cx="8283918" cy="1803088"/>
            <a:chOff x="4326544" y="5131440"/>
            <a:chExt cx="8283918" cy="1803088"/>
          </a:xfrm>
        </p:grpSpPr>
        <p:sp>
          <p:nvSpPr>
            <p:cNvPr id="3" name="矩形: 圆角 2">
              <a:extLst>
                <a:ext uri="{FF2B5EF4-FFF2-40B4-BE49-F238E27FC236}">
                  <a16:creationId xmlns:a16="http://schemas.microsoft.com/office/drawing/2014/main" id="{BF6494D5-CB89-B737-D5E8-477ED9C20909}"/>
                </a:ext>
              </a:extLst>
            </p:cNvPr>
            <p:cNvSpPr/>
            <p:nvPr/>
          </p:nvSpPr>
          <p:spPr>
            <a:xfrm>
              <a:off x="4330776" y="5806568"/>
              <a:ext cx="8279686" cy="290038"/>
            </a:xfrm>
            <a:prstGeom prst="roundRect">
              <a:avLst>
                <a:gd name="adj" fmla="val 9044"/>
              </a:avLst>
            </a:prstGeom>
            <a:solidFill>
              <a:srgbClr val="FFF7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Transformer Encoder</a:t>
              </a:r>
              <a:endParaRPr lang="zh-CN" altLang="en-US"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4" name="矩形: 圆角 3">
              <a:extLst>
                <a:ext uri="{FF2B5EF4-FFF2-40B4-BE49-F238E27FC236}">
                  <a16:creationId xmlns:a16="http://schemas.microsoft.com/office/drawing/2014/main" id="{CC59B819-D814-263B-7167-DBAF0E823435}"/>
                </a:ext>
              </a:extLst>
            </p:cNvPr>
            <p:cNvSpPr/>
            <p:nvPr/>
          </p:nvSpPr>
          <p:spPr>
            <a:xfrm>
              <a:off x="4326544" y="6126733"/>
              <a:ext cx="8279686" cy="291600"/>
            </a:xfrm>
            <a:prstGeom prst="roundRect">
              <a:avLst>
                <a:gd name="adj" fmla="val 13565"/>
              </a:avLst>
            </a:prstGeom>
            <a:solidFill>
              <a:srgbClr val="FC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Temporal Positional Encodings</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p:grpSp>
          <p:nvGrpSpPr>
            <p:cNvPr id="5" name="Group 29">
              <a:extLst>
                <a:ext uri="{FF2B5EF4-FFF2-40B4-BE49-F238E27FC236}">
                  <a16:creationId xmlns:a16="http://schemas.microsoft.com/office/drawing/2014/main" id="{565AD086-1D21-797C-A4DD-F7E6C27EEB5D}"/>
                </a:ext>
              </a:extLst>
            </p:cNvPr>
            <p:cNvGrpSpPr/>
            <p:nvPr/>
          </p:nvGrpSpPr>
          <p:grpSpPr>
            <a:xfrm>
              <a:off x="12306419" y="6196329"/>
              <a:ext cx="144000" cy="144000"/>
              <a:chOff x="7162957" y="3393442"/>
              <a:chExt cx="187397" cy="185397"/>
            </a:xfrm>
          </p:grpSpPr>
          <p:sp>
            <p:nvSpPr>
              <p:cNvPr id="23" name="椭圆 22">
                <a:extLst>
                  <a:ext uri="{FF2B5EF4-FFF2-40B4-BE49-F238E27FC236}">
                    <a16:creationId xmlns:a16="http://schemas.microsoft.com/office/drawing/2014/main" id="{D3AB64BB-1D07-735E-C7D6-FCDDD95C48BA}"/>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24" name="弧形 23">
                <a:extLst>
                  <a:ext uri="{FF2B5EF4-FFF2-40B4-BE49-F238E27FC236}">
                    <a16:creationId xmlns:a16="http://schemas.microsoft.com/office/drawing/2014/main" id="{4A5C3490-50E5-71F2-8DDB-1F4DB2812BF9}"/>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25" name="弧形 24">
                <a:extLst>
                  <a:ext uri="{FF2B5EF4-FFF2-40B4-BE49-F238E27FC236}">
                    <a16:creationId xmlns:a16="http://schemas.microsoft.com/office/drawing/2014/main" id="{5CBA8BA5-5E1A-EE5B-C55C-5532B45C9E0D}"/>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6" name="Straight Arrow Connector 142">
              <a:extLst>
                <a:ext uri="{FF2B5EF4-FFF2-40B4-BE49-F238E27FC236}">
                  <a16:creationId xmlns:a16="http://schemas.microsoft.com/office/drawing/2014/main" id="{FB58A4B3-94D2-91C2-7658-D8131FF70E66}"/>
                </a:ext>
              </a:extLst>
            </p:cNvPr>
            <p:cNvCxnSpPr>
              <a:cxnSpLocks/>
            </p:cNvCxnSpPr>
            <p:nvPr/>
          </p:nvCxnSpPr>
          <p:spPr>
            <a:xfrm flipV="1">
              <a:off x="7103481" y="5675975"/>
              <a:ext cx="0" cy="1305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7" name="Group 50">
              <a:extLst>
                <a:ext uri="{FF2B5EF4-FFF2-40B4-BE49-F238E27FC236}">
                  <a16:creationId xmlns:a16="http://schemas.microsoft.com/office/drawing/2014/main" id="{FC0A963B-48DD-BE3D-E0A5-78ADA9922EFF}"/>
                </a:ext>
              </a:extLst>
            </p:cNvPr>
            <p:cNvGrpSpPr/>
            <p:nvPr/>
          </p:nvGrpSpPr>
          <p:grpSpPr>
            <a:xfrm>
              <a:off x="6614783" y="5395262"/>
              <a:ext cx="977396" cy="280710"/>
              <a:chOff x="4814558" y="2448839"/>
              <a:chExt cx="977396" cy="280710"/>
            </a:xfrm>
          </p:grpSpPr>
          <p:sp>
            <p:nvSpPr>
              <p:cNvPr id="18" name="矩形: 圆角 15">
                <a:extLst>
                  <a:ext uri="{FF2B5EF4-FFF2-40B4-BE49-F238E27FC236}">
                    <a16:creationId xmlns:a16="http://schemas.microsoft.com/office/drawing/2014/main" id="{3E9FBCAE-8383-EBAF-3021-0820A217AEE0}"/>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9" name="矩形: 圆角 7">
                <a:extLst>
                  <a:ext uri="{FF2B5EF4-FFF2-40B4-BE49-F238E27FC236}">
                    <a16:creationId xmlns:a16="http://schemas.microsoft.com/office/drawing/2014/main" id="{2E6B2893-8100-27BD-C8B9-D468488A62C8}"/>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20" name="矩形: 圆角 7">
                <a:extLst>
                  <a:ext uri="{FF2B5EF4-FFF2-40B4-BE49-F238E27FC236}">
                    <a16:creationId xmlns:a16="http://schemas.microsoft.com/office/drawing/2014/main" id="{0C0A9ABF-F03A-59F1-5AD8-90C0A8C3EAFC}"/>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21" name="矩形: 圆角 7">
                <a:extLst>
                  <a:ext uri="{FF2B5EF4-FFF2-40B4-BE49-F238E27FC236}">
                    <a16:creationId xmlns:a16="http://schemas.microsoft.com/office/drawing/2014/main" id="{BC6149D4-2631-3F8E-D6F2-79714F5CD85A}"/>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22" name="矩形: 圆角 7">
                <a:extLst>
                  <a:ext uri="{FF2B5EF4-FFF2-40B4-BE49-F238E27FC236}">
                    <a16:creationId xmlns:a16="http://schemas.microsoft.com/office/drawing/2014/main" id="{77344D3C-311E-165E-420F-02AA311E45ED}"/>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8" name="Group 172">
              <a:extLst>
                <a:ext uri="{FF2B5EF4-FFF2-40B4-BE49-F238E27FC236}">
                  <a16:creationId xmlns:a16="http://schemas.microsoft.com/office/drawing/2014/main" id="{EEE941CB-10E1-B4CA-39C2-8CB462EE5469}"/>
                </a:ext>
              </a:extLst>
            </p:cNvPr>
            <p:cNvGrpSpPr/>
            <p:nvPr/>
          </p:nvGrpSpPr>
          <p:grpSpPr>
            <a:xfrm>
              <a:off x="4447552" y="6198958"/>
              <a:ext cx="144000" cy="144000"/>
              <a:chOff x="7162957" y="3393442"/>
              <a:chExt cx="187397" cy="185397"/>
            </a:xfrm>
          </p:grpSpPr>
          <p:sp>
            <p:nvSpPr>
              <p:cNvPr id="13" name="椭圆 67">
                <a:extLst>
                  <a:ext uri="{FF2B5EF4-FFF2-40B4-BE49-F238E27FC236}">
                    <a16:creationId xmlns:a16="http://schemas.microsoft.com/office/drawing/2014/main" id="{200E0A59-02AE-1AC3-8E01-BA1A8DC126F8}"/>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6" name="弧形 69">
                <a:extLst>
                  <a:ext uri="{FF2B5EF4-FFF2-40B4-BE49-F238E27FC236}">
                    <a16:creationId xmlns:a16="http://schemas.microsoft.com/office/drawing/2014/main" id="{0691D38E-8E33-5B70-3D1E-27261138C5B8}"/>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7" name="弧形 70">
                <a:extLst>
                  <a:ext uri="{FF2B5EF4-FFF2-40B4-BE49-F238E27FC236}">
                    <a16:creationId xmlns:a16="http://schemas.microsoft.com/office/drawing/2014/main" id="{4A198AFF-A05D-8BC6-9CF3-A4492C5DF734}"/>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 name="Straight Arrow Connector 126">
              <a:extLst>
                <a:ext uri="{FF2B5EF4-FFF2-40B4-BE49-F238E27FC236}">
                  <a16:creationId xmlns:a16="http://schemas.microsoft.com/office/drawing/2014/main" id="{49F05008-7493-ED03-6056-9CE5209D6526}"/>
                </a:ext>
              </a:extLst>
            </p:cNvPr>
            <p:cNvCxnSpPr>
              <a:cxnSpLocks/>
            </p:cNvCxnSpPr>
            <p:nvPr/>
          </p:nvCxnSpPr>
          <p:spPr>
            <a:xfrm flipV="1">
              <a:off x="4955409" y="6751149"/>
              <a:ext cx="0" cy="179649"/>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0" name="Straight Arrow Connector 127">
              <a:extLst>
                <a:ext uri="{FF2B5EF4-FFF2-40B4-BE49-F238E27FC236}">
                  <a16:creationId xmlns:a16="http://schemas.microsoft.com/office/drawing/2014/main" id="{F0B68883-F538-554A-D0F3-CC98144C9BA8}"/>
                </a:ext>
              </a:extLst>
            </p:cNvPr>
            <p:cNvCxnSpPr>
              <a:cxnSpLocks/>
            </p:cNvCxnSpPr>
            <p:nvPr/>
          </p:nvCxnSpPr>
          <p:spPr>
            <a:xfrm flipH="1" flipV="1">
              <a:off x="7069777" y="6745635"/>
              <a:ext cx="3940" cy="1888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11" name="矩形: 圆角 97">
              <a:extLst>
                <a:ext uri="{FF2B5EF4-FFF2-40B4-BE49-F238E27FC236}">
                  <a16:creationId xmlns:a16="http://schemas.microsoft.com/office/drawing/2014/main" id="{16C482BA-7235-22D7-A820-8DF30945C9F2}"/>
                </a:ext>
              </a:extLst>
            </p:cNvPr>
            <p:cNvSpPr/>
            <p:nvPr/>
          </p:nvSpPr>
          <p:spPr>
            <a:xfrm>
              <a:off x="4326544" y="6453453"/>
              <a:ext cx="8279686" cy="291600"/>
            </a:xfrm>
            <a:prstGeom prst="roundRect">
              <a:avLst>
                <a:gd name="adj" fmla="val 13565"/>
              </a:avLst>
            </a:prstGeom>
            <a:solidFill>
              <a:srgbClr val="DCDB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Projection Layer</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mc:AlternateContent xmlns:mc="http://schemas.openxmlformats.org/markup-compatibility/2006" xmlns:a14="http://schemas.microsoft.com/office/drawing/2010/main">
          <mc:Choice Requires="a14">
            <p:sp>
              <p:nvSpPr>
                <p:cNvPr id="12" name="文本框 164">
                  <a:extLst>
                    <a:ext uri="{FF2B5EF4-FFF2-40B4-BE49-F238E27FC236}">
                      <a16:creationId xmlns:a16="http://schemas.microsoft.com/office/drawing/2014/main" id="{7E89A3EA-2F60-EB0E-373A-612D2F900647}"/>
                    </a:ext>
                  </a:extLst>
                </p:cNvPr>
                <p:cNvSpPr txBox="1"/>
                <p:nvPr/>
              </p:nvSpPr>
              <p:spPr>
                <a:xfrm>
                  <a:off x="6286284" y="5131440"/>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2" name="文本框 164">
                  <a:extLst>
                    <a:ext uri="{FF2B5EF4-FFF2-40B4-BE49-F238E27FC236}">
                      <a16:creationId xmlns:a16="http://schemas.microsoft.com/office/drawing/2014/main" id="{7E89A3EA-2F60-EB0E-373A-612D2F900647}"/>
                    </a:ext>
                  </a:extLst>
                </p:cNvPr>
                <p:cNvSpPr txBox="1">
                  <a:spLocks noRot="1" noChangeAspect="1" noMove="1" noResize="1" noEditPoints="1" noAdjustHandles="1" noChangeArrowheads="1" noChangeShapeType="1" noTextEdit="1"/>
                </p:cNvSpPr>
                <p:nvPr/>
              </p:nvSpPr>
              <p:spPr>
                <a:xfrm>
                  <a:off x="6286284" y="5131440"/>
                  <a:ext cx="315613" cy="310085"/>
                </a:xfrm>
                <a:prstGeom prst="rect">
                  <a:avLst/>
                </a:prstGeom>
                <a:blipFill>
                  <a:blip r:embed="rId12"/>
                  <a:stretch>
                    <a:fillRect l="-30769" r="-7692"/>
                  </a:stretch>
                </a:blipFill>
              </p:spPr>
              <p:txBody>
                <a:bodyPr/>
                <a:lstStyle/>
                <a:p>
                  <a:r>
                    <a:rPr lang="zh-CN" altLang="en-US">
                      <a:noFill/>
                    </a:rPr>
                    <a:t> </a:t>
                  </a:r>
                </a:p>
              </p:txBody>
            </p:sp>
          </mc:Fallback>
        </mc:AlternateContent>
      </p:grpSp>
      <p:sp>
        <p:nvSpPr>
          <p:cNvPr id="28" name="灯片编号占位符 27">
            <a:extLst>
              <a:ext uri="{FF2B5EF4-FFF2-40B4-BE49-F238E27FC236}">
                <a16:creationId xmlns:a16="http://schemas.microsoft.com/office/drawing/2014/main" id="{D6355CEB-081D-CAE0-2DFE-5FA35FA4728F}"/>
              </a:ext>
            </a:extLst>
          </p:cNvPr>
          <p:cNvSpPr>
            <a:spLocks noGrp="1"/>
          </p:cNvSpPr>
          <p:nvPr>
            <p:ph type="sldNum" idx="12"/>
          </p:nvPr>
        </p:nvSpPr>
        <p:spPr/>
        <p:txBody>
          <a:bodyPr/>
          <a:lstStyle/>
          <a:p>
            <a:fld id="{00000000-1234-1234-1234-123412341234}" type="slidenum">
              <a:rPr lang="en" smtClean="0"/>
              <a:pPr/>
              <a:t>13</a:t>
            </a:fld>
            <a:endParaRPr lang="en"/>
          </a:p>
        </p:txBody>
      </p:sp>
    </p:spTree>
    <p:extLst>
      <p:ext uri="{BB962C8B-B14F-4D97-AF65-F5344CB8AC3E}">
        <p14:creationId xmlns:p14="http://schemas.microsoft.com/office/powerpoint/2010/main" val="416301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4" name="Picture 106">
            <a:extLst>
              <a:ext uri="{FF2B5EF4-FFF2-40B4-BE49-F238E27FC236}">
                <a16:creationId xmlns:a16="http://schemas.microsoft.com/office/drawing/2014/main" id="{909EEEA2-C01D-1811-0052-29AFF864EAD0}"/>
              </a:ext>
            </a:extLst>
          </p:cNvPr>
          <p:cNvPicPr>
            <a:picLocks noChangeAspect="1"/>
          </p:cNvPicPr>
          <p:nvPr/>
        </p:nvPicPr>
        <p:blipFill>
          <a:blip r:embed="rId3"/>
          <a:stretch>
            <a:fillRect/>
          </a:stretch>
        </p:blipFill>
        <p:spPr>
          <a:xfrm>
            <a:off x="5951796" y="4335828"/>
            <a:ext cx="896963" cy="585540"/>
          </a:xfrm>
          <a:prstGeom prst="rect">
            <a:avLst/>
          </a:prstGeom>
        </p:spPr>
      </p:pic>
      <p:pic>
        <p:nvPicPr>
          <p:cNvPr id="5" name="Picture 106">
            <a:extLst>
              <a:ext uri="{FF2B5EF4-FFF2-40B4-BE49-F238E27FC236}">
                <a16:creationId xmlns:a16="http://schemas.microsoft.com/office/drawing/2014/main" id="{4B499DB0-DC06-8253-483D-904913D9543E}"/>
              </a:ext>
            </a:extLst>
          </p:cNvPr>
          <p:cNvPicPr>
            <a:picLocks noChangeAspect="1"/>
          </p:cNvPicPr>
          <p:nvPr/>
        </p:nvPicPr>
        <p:blipFill>
          <a:blip r:embed="rId3"/>
          <a:stretch>
            <a:fillRect/>
          </a:stretch>
        </p:blipFill>
        <p:spPr>
          <a:xfrm>
            <a:off x="3825945" y="4328661"/>
            <a:ext cx="896963" cy="585540"/>
          </a:xfrm>
          <a:prstGeom prst="rect">
            <a:avLst/>
          </a:prstGeom>
        </p:spPr>
      </p:pic>
      <p:sp>
        <p:nvSpPr>
          <p:cNvPr id="14" name="Google Shape;62;p14">
            <a:extLst>
              <a:ext uri="{FF2B5EF4-FFF2-40B4-BE49-F238E27FC236}">
                <a16:creationId xmlns:a16="http://schemas.microsoft.com/office/drawing/2014/main" id="{6B7ACDE8-F649-F881-717F-8C023D5852B2}"/>
              </a:ext>
            </a:extLst>
          </p:cNvPr>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Base slot model</a:t>
            </a:r>
          </a:p>
          <a:p>
            <a:pPr marL="342900" indent="-342900">
              <a:lnSpc>
                <a:spcPct val="120000"/>
              </a:lnSpc>
            </a:pPr>
            <a:r>
              <a:rPr lang="en-US" sz="2000" dirty="0">
                <a:latin typeface="Arial" panose="020B0604020202020204" pitchFamily="34" charset="0"/>
                <a:cs typeface="Arial" panose="020B0604020202020204" pitchFamily="34" charset="0"/>
              </a:rPr>
              <a:t>Transformer</a:t>
            </a:r>
          </a:p>
          <a:p>
            <a:pPr marL="342900" indent="-342900">
              <a:lnSpc>
                <a:spcPct val="120000"/>
              </a:lnSpc>
            </a:pPr>
            <a:r>
              <a:rPr lang="en-US" sz="2000" dirty="0">
                <a:solidFill>
                  <a:schemeClr val="tx1"/>
                </a:solidFill>
                <a:latin typeface="Arial" panose="020B0604020202020204" pitchFamily="34" charset="0"/>
                <a:cs typeface="Arial" panose="020B0604020202020204" pitchFamily="34" charset="0"/>
              </a:rPr>
              <a:t>Autoreg. </a:t>
            </a:r>
            <a:r>
              <a:rPr lang="en-US" altLang="zh-CN" sz="2000" dirty="0">
                <a:latin typeface="Arial" panose="020B0604020202020204" pitchFamily="34" charset="0"/>
                <a:cs typeface="Arial" panose="020B0604020202020204" pitchFamily="34" charset="0"/>
              </a:rPr>
              <a:t>Generation</a:t>
            </a:r>
          </a:p>
          <a:p>
            <a:pPr marL="714375" lvl="1" indent="-342900">
              <a:lnSpc>
                <a:spcPct val="120000"/>
              </a:lnSpc>
            </a:pPr>
            <a:r>
              <a:rPr lang="en-US" sz="2000" dirty="0">
                <a:solidFill>
                  <a:schemeClr val="tx1"/>
                </a:solidFill>
                <a:latin typeface="Arial" panose="020B0604020202020204" pitchFamily="34" charset="0"/>
                <a:cs typeface="Arial" panose="020B0604020202020204" pitchFamily="34" charset="0"/>
              </a:rPr>
              <a:t>Simulate error </a:t>
            </a:r>
            <a:r>
              <a:rPr lang="en-US" altLang="zh-CN" sz="2000" dirty="0">
                <a:solidFill>
                  <a:schemeClr val="tx1"/>
                </a:solidFill>
                <a:latin typeface="Arial" panose="020B0604020202020204" pitchFamily="34" charset="0"/>
                <a:cs typeface="Arial" panose="020B0604020202020204" pitchFamily="34" charset="0"/>
              </a:rPr>
              <a:t>accumulation</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pPr>
            <a:r>
              <a:rPr lang="en-US" altLang="zh-CN" sz="2000" dirty="0">
                <a:solidFill>
                  <a:schemeClr val="bg1">
                    <a:lumMod val="65000"/>
                  </a:schemeClr>
                </a:solidFill>
                <a:latin typeface="Arial" panose="020B0604020202020204" pitchFamily="34" charset="0"/>
                <a:cs typeface="Arial" panose="020B0604020202020204" pitchFamily="34" charset="0"/>
              </a:rPr>
              <a:t>Loss</a:t>
            </a:r>
            <a:endParaRPr lang="en-US" sz="2000" dirty="0">
              <a:solidFill>
                <a:schemeClr val="tx1"/>
              </a:solidFill>
              <a:latin typeface="Arial" panose="020B0604020202020204" pitchFamily="34" charset="0"/>
              <a:cs typeface="Arial" panose="020B0604020202020204" pitchFamily="34" charset="0"/>
            </a:endParaRPr>
          </a:p>
        </p:txBody>
      </p:sp>
      <p:sp>
        <p:nvSpPr>
          <p:cNvPr id="15" name="Google Shape;61;p14">
            <a:extLst>
              <a:ext uri="{FF2B5EF4-FFF2-40B4-BE49-F238E27FC236}">
                <a16:creationId xmlns:a16="http://schemas.microsoft.com/office/drawing/2014/main" id="{5A4763F0-16D3-0E7A-8A8E-C776EE374B85}"/>
              </a:ext>
            </a:extLst>
          </p:cNvPr>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SlotFormer</a:t>
            </a:r>
            <a:endParaRPr sz="3200" dirty="0">
              <a:latin typeface="Arial" panose="020B0604020202020204" pitchFamily="34" charset="0"/>
              <a:cs typeface="Arial" panose="020B0604020202020204" pitchFamily="34" charset="0"/>
            </a:endParaRPr>
          </a:p>
        </p:txBody>
      </p:sp>
      <p:grpSp>
        <p:nvGrpSpPr>
          <p:cNvPr id="27" name="组合 26">
            <a:extLst>
              <a:ext uri="{FF2B5EF4-FFF2-40B4-BE49-F238E27FC236}">
                <a16:creationId xmlns:a16="http://schemas.microsoft.com/office/drawing/2014/main" id="{479767B5-47C6-0CE0-246C-5F0421D6C3A9}"/>
              </a:ext>
            </a:extLst>
          </p:cNvPr>
          <p:cNvGrpSpPr/>
          <p:nvPr/>
        </p:nvGrpSpPr>
        <p:grpSpPr>
          <a:xfrm>
            <a:off x="3662061" y="3822208"/>
            <a:ext cx="8279686" cy="2291939"/>
            <a:chOff x="4326544" y="6883449"/>
            <a:chExt cx="8279686" cy="2291939"/>
          </a:xfrm>
        </p:grpSpPr>
        <p:sp>
          <p:nvSpPr>
            <p:cNvPr id="28" name="Rectangle 239">
              <a:extLst>
                <a:ext uri="{FF2B5EF4-FFF2-40B4-BE49-F238E27FC236}">
                  <a16:creationId xmlns:a16="http://schemas.microsoft.com/office/drawing/2014/main" id="{3B4B4873-D5D9-7586-5950-288AD1C3E4A5}"/>
                </a:ext>
              </a:extLst>
            </p:cNvPr>
            <p:cNvSpPr/>
            <p:nvPr/>
          </p:nvSpPr>
          <p:spPr>
            <a:xfrm>
              <a:off x="4326544" y="8123330"/>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矩形: 圆角 15">
              <a:extLst>
                <a:ext uri="{FF2B5EF4-FFF2-40B4-BE49-F238E27FC236}">
                  <a16:creationId xmlns:a16="http://schemas.microsoft.com/office/drawing/2014/main" id="{C14EA941-BC77-E1A4-1123-4CA300AC362A}"/>
                </a:ext>
              </a:extLst>
            </p:cNvPr>
            <p:cNvSpPr/>
            <p:nvPr/>
          </p:nvSpPr>
          <p:spPr>
            <a:xfrm>
              <a:off x="4451770"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pic>
          <p:nvPicPr>
            <p:cNvPr id="30" name="图片 29">
              <a:extLst>
                <a:ext uri="{FF2B5EF4-FFF2-40B4-BE49-F238E27FC236}">
                  <a16:creationId xmlns:a16="http://schemas.microsoft.com/office/drawing/2014/main" id="{3D9D17D2-9370-6640-AF3F-1A077CF7472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4492348" y="8206895"/>
              <a:ext cx="896963" cy="896963"/>
            </a:xfrm>
            <a:prstGeom prst="rect">
              <a:avLst/>
            </a:prstGeom>
          </p:spPr>
        </p:pic>
        <p:sp>
          <p:nvSpPr>
            <p:cNvPr id="31" name="矩形: 圆角 30">
              <a:extLst>
                <a:ext uri="{FF2B5EF4-FFF2-40B4-BE49-F238E27FC236}">
                  <a16:creationId xmlns:a16="http://schemas.microsoft.com/office/drawing/2014/main" id="{C05A216F-8E08-8B0E-70AE-785F623FD25B}"/>
                </a:ext>
              </a:extLst>
            </p:cNvPr>
            <p:cNvSpPr/>
            <p:nvPr/>
          </p:nvSpPr>
          <p:spPr>
            <a:xfrm>
              <a:off x="4490428"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32" name="文本框 31">
              <a:extLst>
                <a:ext uri="{FF2B5EF4-FFF2-40B4-BE49-F238E27FC236}">
                  <a16:creationId xmlns:a16="http://schemas.microsoft.com/office/drawing/2014/main" id="{55D2ACFB-60D5-9E4D-58E2-DEFA06305A3A}"/>
                </a:ext>
              </a:extLst>
            </p:cNvPr>
            <p:cNvSpPr txBox="1"/>
            <p:nvPr/>
          </p:nvSpPr>
          <p:spPr>
            <a:xfrm>
              <a:off x="5887040" y="688344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3EC758D7-C592-354B-52BE-0D03C4D6573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609518" y="8199377"/>
              <a:ext cx="893601" cy="893601"/>
            </a:xfrm>
            <a:prstGeom prst="rect">
              <a:avLst/>
            </a:prstGeom>
          </p:spPr>
        </p:pic>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601261E5-B090-CD86-5847-CE6EDC00385F}"/>
                    </a:ext>
                  </a:extLst>
                </p:cNvPr>
                <p:cNvSpPr txBox="1"/>
                <p:nvPr/>
              </p:nvSpPr>
              <p:spPr>
                <a:xfrm>
                  <a:off x="5395495" y="8860794"/>
                  <a:ext cx="367557"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601261E5-B090-CD86-5847-CE6EDC00385F}"/>
                    </a:ext>
                  </a:extLst>
                </p:cNvPr>
                <p:cNvSpPr txBox="1">
                  <a:spLocks noRot="1" noChangeAspect="1" noMove="1" noResize="1" noEditPoints="1" noAdjustHandles="1" noChangeArrowheads="1" noChangeShapeType="1" noTextEdit="1"/>
                </p:cNvSpPr>
                <p:nvPr/>
              </p:nvSpPr>
              <p:spPr>
                <a:xfrm>
                  <a:off x="5395495" y="8860794"/>
                  <a:ext cx="367557" cy="3030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7BEA4025-3BCC-A498-537C-EECF0DAC6BD1}"/>
                    </a:ext>
                  </a:extLst>
                </p:cNvPr>
                <p:cNvSpPr txBox="1"/>
                <p:nvPr/>
              </p:nvSpPr>
              <p:spPr>
                <a:xfrm>
                  <a:off x="7547525" y="8844632"/>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5" name="文本框 34">
                  <a:extLst>
                    <a:ext uri="{FF2B5EF4-FFF2-40B4-BE49-F238E27FC236}">
                      <a16:creationId xmlns:a16="http://schemas.microsoft.com/office/drawing/2014/main" id="{7BEA4025-3BCC-A498-537C-EECF0DAC6BD1}"/>
                    </a:ext>
                  </a:extLst>
                </p:cNvPr>
                <p:cNvSpPr txBox="1">
                  <a:spLocks noRot="1" noChangeAspect="1" noMove="1" noResize="1" noEditPoints="1" noAdjustHandles="1" noChangeArrowheads="1" noChangeShapeType="1" noTextEdit="1"/>
                </p:cNvSpPr>
                <p:nvPr/>
              </p:nvSpPr>
              <p:spPr>
                <a:xfrm>
                  <a:off x="7547525" y="8844632"/>
                  <a:ext cx="315613" cy="3030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8BF11770-55DE-514E-1910-DEF5F95930AE}"/>
                    </a:ext>
                  </a:extLst>
                </p:cNvPr>
                <p:cNvSpPr txBox="1"/>
                <p:nvPr/>
              </p:nvSpPr>
              <p:spPr>
                <a:xfrm>
                  <a:off x="5402282"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6" name="文本框 35">
                  <a:extLst>
                    <a:ext uri="{FF2B5EF4-FFF2-40B4-BE49-F238E27FC236}">
                      <a16:creationId xmlns:a16="http://schemas.microsoft.com/office/drawing/2014/main" id="{8BF11770-55DE-514E-1910-DEF5F95930AE}"/>
                    </a:ext>
                  </a:extLst>
                </p:cNvPr>
                <p:cNvSpPr txBox="1">
                  <a:spLocks noRot="1" noChangeAspect="1" noMove="1" noResize="1" noEditPoints="1" noAdjustHandles="1" noChangeArrowheads="1" noChangeShapeType="1" noTextEdit="1"/>
                </p:cNvSpPr>
                <p:nvPr/>
              </p:nvSpPr>
              <p:spPr>
                <a:xfrm>
                  <a:off x="5402282" y="7041748"/>
                  <a:ext cx="315613" cy="303032"/>
                </a:xfrm>
                <a:prstGeom prst="rect">
                  <a:avLst/>
                </a:prstGeom>
                <a:blipFill>
                  <a:blip r:embed="rId10"/>
                  <a:stretch>
                    <a:fillRect l="-1923"/>
                  </a:stretch>
                </a:blipFill>
              </p:spPr>
              <p:txBody>
                <a:bodyPr/>
                <a:lstStyle/>
                <a:p>
                  <a:r>
                    <a:rPr lang="zh-CN" altLang="en-US">
                      <a:noFill/>
                    </a:rPr>
                    <a:t> </a:t>
                  </a:r>
                </a:p>
              </p:txBody>
            </p:sp>
          </mc:Fallback>
        </mc:AlternateContent>
        <p:sp>
          <p:nvSpPr>
            <p:cNvPr id="38" name="TextBox 81">
              <a:extLst>
                <a:ext uri="{FF2B5EF4-FFF2-40B4-BE49-F238E27FC236}">
                  <a16:creationId xmlns:a16="http://schemas.microsoft.com/office/drawing/2014/main" id="{7454E066-F98C-87FB-33C1-D29CDBE3A765}"/>
                </a:ext>
              </a:extLst>
            </p:cNvPr>
            <p:cNvSpPr txBox="1"/>
            <p:nvPr/>
          </p:nvSpPr>
          <p:spPr>
            <a:xfrm>
              <a:off x="4447552" y="7426679"/>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39" name="矩形: 圆角 7">
              <a:extLst>
                <a:ext uri="{FF2B5EF4-FFF2-40B4-BE49-F238E27FC236}">
                  <a16:creationId xmlns:a16="http://schemas.microsoft.com/office/drawing/2014/main" id="{25B7DCA9-AF7A-3AAC-6741-9B64064515F0}"/>
                </a:ext>
              </a:extLst>
            </p:cNvPr>
            <p:cNvSpPr/>
            <p:nvPr/>
          </p:nvSpPr>
          <p:spPr>
            <a:xfrm>
              <a:off x="4717322"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0" name="矩形: 圆角 7">
              <a:extLst>
                <a:ext uri="{FF2B5EF4-FFF2-40B4-BE49-F238E27FC236}">
                  <a16:creationId xmlns:a16="http://schemas.microsoft.com/office/drawing/2014/main" id="{C94D92D4-67A6-E725-C3EF-E22BFC468BDB}"/>
                </a:ext>
              </a:extLst>
            </p:cNvPr>
            <p:cNvSpPr/>
            <p:nvPr/>
          </p:nvSpPr>
          <p:spPr>
            <a:xfrm>
              <a:off x="4955053"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1" name="矩形: 圆角 7">
              <a:extLst>
                <a:ext uri="{FF2B5EF4-FFF2-40B4-BE49-F238E27FC236}">
                  <a16:creationId xmlns:a16="http://schemas.microsoft.com/office/drawing/2014/main" id="{8ED02562-1B1F-14E8-B2A8-3DD0857C8847}"/>
                </a:ext>
              </a:extLst>
            </p:cNvPr>
            <p:cNvSpPr/>
            <p:nvPr/>
          </p:nvSpPr>
          <p:spPr>
            <a:xfrm>
              <a:off x="5191764"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2" name="文本框 30">
              <a:extLst>
                <a:ext uri="{FF2B5EF4-FFF2-40B4-BE49-F238E27FC236}">
                  <a16:creationId xmlns:a16="http://schemas.microsoft.com/office/drawing/2014/main" id="{DB3FC43E-2B46-9F3F-8561-77C6C14A70A9}"/>
                </a:ext>
              </a:extLst>
            </p:cNvPr>
            <p:cNvSpPr txBox="1"/>
            <p:nvPr/>
          </p:nvSpPr>
          <p:spPr>
            <a:xfrm>
              <a:off x="5886299" y="8497084"/>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43" name="矩形: 圆角 15">
              <a:extLst>
                <a:ext uri="{FF2B5EF4-FFF2-40B4-BE49-F238E27FC236}">
                  <a16:creationId xmlns:a16="http://schemas.microsoft.com/office/drawing/2014/main" id="{D82372DC-CA7B-38D2-A70A-1189DAD0F309}"/>
                </a:ext>
              </a:extLst>
            </p:cNvPr>
            <p:cNvSpPr/>
            <p:nvPr/>
          </p:nvSpPr>
          <p:spPr>
            <a:xfrm>
              <a:off x="6568039"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44" name="矩形: 圆角 7">
              <a:extLst>
                <a:ext uri="{FF2B5EF4-FFF2-40B4-BE49-F238E27FC236}">
                  <a16:creationId xmlns:a16="http://schemas.microsoft.com/office/drawing/2014/main" id="{3230BE61-3085-65CE-2360-1F399E316952}"/>
                </a:ext>
              </a:extLst>
            </p:cNvPr>
            <p:cNvSpPr/>
            <p:nvPr/>
          </p:nvSpPr>
          <p:spPr>
            <a:xfrm>
              <a:off x="6606697"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5" name="矩形: 圆角 7">
              <a:extLst>
                <a:ext uri="{FF2B5EF4-FFF2-40B4-BE49-F238E27FC236}">
                  <a16:creationId xmlns:a16="http://schemas.microsoft.com/office/drawing/2014/main" id="{50187F72-F7A1-8026-88F8-AE2D44030038}"/>
                </a:ext>
              </a:extLst>
            </p:cNvPr>
            <p:cNvSpPr/>
            <p:nvPr/>
          </p:nvSpPr>
          <p:spPr>
            <a:xfrm>
              <a:off x="6833591"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6" name="矩形: 圆角 7">
              <a:extLst>
                <a:ext uri="{FF2B5EF4-FFF2-40B4-BE49-F238E27FC236}">
                  <a16:creationId xmlns:a16="http://schemas.microsoft.com/office/drawing/2014/main" id="{75998229-4DC9-1EE9-CBF2-47BD6024A212}"/>
                </a:ext>
              </a:extLst>
            </p:cNvPr>
            <p:cNvSpPr/>
            <p:nvPr/>
          </p:nvSpPr>
          <p:spPr>
            <a:xfrm>
              <a:off x="7071322"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7" name="矩形: 圆角 7">
              <a:extLst>
                <a:ext uri="{FF2B5EF4-FFF2-40B4-BE49-F238E27FC236}">
                  <a16:creationId xmlns:a16="http://schemas.microsoft.com/office/drawing/2014/main" id="{0A1A0100-FF96-4766-88FD-44C45632DAB0}"/>
                </a:ext>
              </a:extLst>
            </p:cNvPr>
            <p:cNvSpPr/>
            <p:nvPr/>
          </p:nvSpPr>
          <p:spPr>
            <a:xfrm>
              <a:off x="7308033"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mc:AlternateContent xmlns:mc="http://schemas.openxmlformats.org/markup-compatibility/2006" xmlns:a14="http://schemas.microsoft.com/office/drawing/2010/main">
          <mc:Choice Requires="a14">
            <p:sp>
              <p:nvSpPr>
                <p:cNvPr id="48" name="文本框 80">
                  <a:extLst>
                    <a:ext uri="{FF2B5EF4-FFF2-40B4-BE49-F238E27FC236}">
                      <a16:creationId xmlns:a16="http://schemas.microsoft.com/office/drawing/2014/main" id="{1500E921-1EAE-6A27-170E-5F8E0D520301}"/>
                    </a:ext>
                  </a:extLst>
                </p:cNvPr>
                <p:cNvSpPr txBox="1"/>
                <p:nvPr/>
              </p:nvSpPr>
              <p:spPr>
                <a:xfrm>
                  <a:off x="7525324"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48" name="文本框 80">
                  <a:extLst>
                    <a:ext uri="{FF2B5EF4-FFF2-40B4-BE49-F238E27FC236}">
                      <a16:creationId xmlns:a16="http://schemas.microsoft.com/office/drawing/2014/main" id="{1500E921-1EAE-6A27-170E-5F8E0D520301}"/>
                    </a:ext>
                  </a:extLst>
                </p:cNvPr>
                <p:cNvSpPr txBox="1">
                  <a:spLocks noRot="1" noChangeAspect="1" noMove="1" noResize="1" noEditPoints="1" noAdjustHandles="1" noChangeArrowheads="1" noChangeShapeType="1" noTextEdit="1"/>
                </p:cNvSpPr>
                <p:nvPr/>
              </p:nvSpPr>
              <p:spPr>
                <a:xfrm>
                  <a:off x="7525324" y="7041748"/>
                  <a:ext cx="315613" cy="303032"/>
                </a:xfrm>
                <a:prstGeom prst="rect">
                  <a:avLst/>
                </a:prstGeom>
                <a:blipFill>
                  <a:blip r:embed="rId11"/>
                  <a:stretch>
                    <a:fillRect l="-3846"/>
                  </a:stretch>
                </a:blipFill>
              </p:spPr>
              <p:txBody>
                <a:bodyPr/>
                <a:lstStyle/>
                <a:p>
                  <a:r>
                    <a:rPr lang="zh-CN" altLang="en-US">
                      <a:noFill/>
                    </a:rPr>
                    <a:t> </a:t>
                  </a:r>
                </a:p>
              </p:txBody>
            </p:sp>
          </mc:Fallback>
        </mc:AlternateContent>
        <p:sp>
          <p:nvSpPr>
            <p:cNvPr id="50" name="TextBox 118">
              <a:extLst>
                <a:ext uri="{FF2B5EF4-FFF2-40B4-BE49-F238E27FC236}">
                  <a16:creationId xmlns:a16="http://schemas.microsoft.com/office/drawing/2014/main" id="{90B81FC8-A7F5-E6C1-E1F5-1FA8708B7255}"/>
                </a:ext>
              </a:extLst>
            </p:cNvPr>
            <p:cNvSpPr txBox="1"/>
            <p:nvPr/>
          </p:nvSpPr>
          <p:spPr>
            <a:xfrm>
              <a:off x="6568905" y="7428767"/>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51" name="Straight Arrow Connector 119">
              <a:extLst>
                <a:ext uri="{FF2B5EF4-FFF2-40B4-BE49-F238E27FC236}">
                  <a16:creationId xmlns:a16="http://schemas.microsoft.com/office/drawing/2014/main" id="{68227ACC-EE2C-5EB8-26C7-911FA95C5E5A}"/>
                </a:ext>
              </a:extLst>
            </p:cNvPr>
            <p:cNvCxnSpPr>
              <a:cxnSpLocks/>
              <a:stCxn id="33" idx="0"/>
            </p:cNvCxnSpPr>
            <p:nvPr/>
          </p:nvCxnSpPr>
          <p:spPr>
            <a:xfrm flipV="1">
              <a:off x="7056316" y="7980442"/>
              <a:ext cx="5864" cy="21893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2" name="Straight Arrow Connector 120">
              <a:extLst>
                <a:ext uri="{FF2B5EF4-FFF2-40B4-BE49-F238E27FC236}">
                  <a16:creationId xmlns:a16="http://schemas.microsoft.com/office/drawing/2014/main" id="{FF24CD2C-339A-7D27-53EA-8589234248A8}"/>
                </a:ext>
              </a:extLst>
            </p:cNvPr>
            <p:cNvCxnSpPr>
              <a:cxnSpLocks/>
              <a:stCxn id="30" idx="0"/>
            </p:cNvCxnSpPr>
            <p:nvPr/>
          </p:nvCxnSpPr>
          <p:spPr>
            <a:xfrm flipV="1">
              <a:off x="4940827" y="7978354"/>
              <a:ext cx="0" cy="22854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3" name="Straight Arrow Connector 121">
              <a:extLst>
                <a:ext uri="{FF2B5EF4-FFF2-40B4-BE49-F238E27FC236}">
                  <a16:creationId xmlns:a16="http://schemas.microsoft.com/office/drawing/2014/main" id="{A5A2155D-6CC5-C60E-2BDE-0D10FA659361}"/>
                </a:ext>
              </a:extLst>
            </p:cNvPr>
            <p:cNvCxnSpPr>
              <a:cxnSpLocks/>
              <a:endCxn id="29" idx="2"/>
            </p:cNvCxnSpPr>
            <p:nvPr/>
          </p:nvCxnSpPr>
          <p:spPr>
            <a:xfrm flipH="1" flipV="1">
              <a:off x="4940471" y="7217809"/>
              <a:ext cx="359" cy="175002"/>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4" name="Straight Arrow Connector 123">
              <a:extLst>
                <a:ext uri="{FF2B5EF4-FFF2-40B4-BE49-F238E27FC236}">
                  <a16:creationId xmlns:a16="http://schemas.microsoft.com/office/drawing/2014/main" id="{34118459-AB59-293B-EA75-46C5EA7AD2E3}"/>
                </a:ext>
              </a:extLst>
            </p:cNvPr>
            <p:cNvCxnSpPr>
              <a:cxnSpLocks/>
              <a:endCxn id="43" idx="2"/>
            </p:cNvCxnSpPr>
            <p:nvPr/>
          </p:nvCxnSpPr>
          <p:spPr>
            <a:xfrm flipH="1" flipV="1">
              <a:off x="7056740" y="7217809"/>
              <a:ext cx="5443" cy="17709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55" name="TextBox 238">
              <a:extLst>
                <a:ext uri="{FF2B5EF4-FFF2-40B4-BE49-F238E27FC236}">
                  <a16:creationId xmlns:a16="http://schemas.microsoft.com/office/drawing/2014/main" id="{E2A3C3F2-7EC3-7A30-5073-797C8AB3A65D}"/>
                </a:ext>
              </a:extLst>
            </p:cNvPr>
            <p:cNvSpPr txBox="1"/>
            <p:nvPr/>
          </p:nvSpPr>
          <p:spPr>
            <a:xfrm>
              <a:off x="10906309" y="8311901"/>
              <a:ext cx="878767" cy="646331"/>
            </a:xfrm>
            <a:prstGeom prst="rect">
              <a:avLst/>
            </a:prstGeom>
            <a:noFill/>
          </p:spPr>
          <p:txBody>
            <a:bodyPr wrap="none" rtlCol="0">
              <a:spAutoFit/>
            </a:bodyPr>
            <a:lstStyle/>
            <a:p>
              <a:r>
                <a:rPr lang="en-US" dirty="0"/>
                <a:t>Burn-in</a:t>
              </a:r>
            </a:p>
            <a:p>
              <a:r>
                <a:rPr lang="en-US" dirty="0"/>
                <a:t>Frames</a:t>
              </a:r>
            </a:p>
          </p:txBody>
        </p:sp>
      </p:grpSp>
      <p:grpSp>
        <p:nvGrpSpPr>
          <p:cNvPr id="56" name="组合 55">
            <a:extLst>
              <a:ext uri="{FF2B5EF4-FFF2-40B4-BE49-F238E27FC236}">
                <a16:creationId xmlns:a16="http://schemas.microsoft.com/office/drawing/2014/main" id="{AC5F8EEA-F455-E5F0-8EF1-E993F4925F95}"/>
              </a:ext>
            </a:extLst>
          </p:cNvPr>
          <p:cNvGrpSpPr/>
          <p:nvPr/>
        </p:nvGrpSpPr>
        <p:grpSpPr>
          <a:xfrm>
            <a:off x="6927696" y="2077860"/>
            <a:ext cx="4914400" cy="2243733"/>
            <a:chOff x="7581981" y="5120886"/>
            <a:chExt cx="4914400" cy="2243733"/>
          </a:xfrm>
        </p:grpSpPr>
        <p:cxnSp>
          <p:nvCxnSpPr>
            <p:cNvPr id="57" name="连接符: 曲线 122">
              <a:extLst>
                <a:ext uri="{FF2B5EF4-FFF2-40B4-BE49-F238E27FC236}">
                  <a16:creationId xmlns:a16="http://schemas.microsoft.com/office/drawing/2014/main" id="{2E1E93C3-931B-C911-C258-6A986AD78366}"/>
                </a:ext>
              </a:extLst>
            </p:cNvPr>
            <p:cNvCxnSpPr>
              <a:cxnSpLocks/>
              <a:stCxn id="87" idx="3"/>
            </p:cNvCxnSpPr>
            <p:nvPr/>
          </p:nvCxnSpPr>
          <p:spPr>
            <a:xfrm>
              <a:off x="9623700" y="5531731"/>
              <a:ext cx="995080" cy="1552123"/>
            </a:xfrm>
            <a:prstGeom prst="curvedConnector3">
              <a:avLst>
                <a:gd name="adj1" fmla="val 50000"/>
              </a:avLst>
            </a:prstGeom>
            <a:ln w="12700">
              <a:solidFill>
                <a:schemeClr val="tx1"/>
              </a:solidFill>
              <a:prstDash val="dash"/>
              <a:tailEnd type="triangle" w="med" len="sm"/>
            </a:ln>
          </p:spPr>
          <p:style>
            <a:lnRef idx="1">
              <a:schemeClr val="accent1"/>
            </a:lnRef>
            <a:fillRef idx="0">
              <a:schemeClr val="accent1"/>
            </a:fillRef>
            <a:effectRef idx="0">
              <a:schemeClr val="accent1"/>
            </a:effectRef>
            <a:fontRef idx="minor">
              <a:schemeClr val="tx1"/>
            </a:fontRef>
          </p:style>
        </p:cxnSp>
        <p:cxnSp>
          <p:nvCxnSpPr>
            <p:cNvPr id="58" name="连接符: 曲线 122">
              <a:extLst>
                <a:ext uri="{FF2B5EF4-FFF2-40B4-BE49-F238E27FC236}">
                  <a16:creationId xmlns:a16="http://schemas.microsoft.com/office/drawing/2014/main" id="{EA92DC41-D4C9-7737-CF0D-1EAF5517A309}"/>
                </a:ext>
              </a:extLst>
            </p:cNvPr>
            <p:cNvCxnSpPr>
              <a:cxnSpLocks/>
              <a:stCxn id="106" idx="3"/>
              <a:endCxn id="77" idx="1"/>
            </p:cNvCxnSpPr>
            <p:nvPr/>
          </p:nvCxnSpPr>
          <p:spPr>
            <a:xfrm>
              <a:off x="7581981" y="5525875"/>
              <a:ext cx="1049741" cy="1539182"/>
            </a:xfrm>
            <a:prstGeom prst="curvedConnector3">
              <a:avLst>
                <a:gd name="adj1" fmla="val 50000"/>
              </a:avLst>
            </a:prstGeom>
            <a:ln w="12700">
              <a:solidFill>
                <a:schemeClr val="tx1"/>
              </a:solidFill>
              <a:prstDash val="dash"/>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190">
              <a:extLst>
                <a:ext uri="{FF2B5EF4-FFF2-40B4-BE49-F238E27FC236}">
                  <a16:creationId xmlns:a16="http://schemas.microsoft.com/office/drawing/2014/main" id="{8608146F-B5FD-6EF1-9953-152705DF306B}"/>
                </a:ext>
              </a:extLst>
            </p:cNvPr>
            <p:cNvCxnSpPr>
              <a:cxnSpLocks/>
            </p:cNvCxnSpPr>
            <p:nvPr/>
          </p:nvCxnSpPr>
          <p:spPr>
            <a:xfrm flipV="1">
              <a:off x="9135002" y="5672089"/>
              <a:ext cx="0" cy="14116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60" name="Group 191">
              <a:extLst>
                <a:ext uri="{FF2B5EF4-FFF2-40B4-BE49-F238E27FC236}">
                  <a16:creationId xmlns:a16="http://schemas.microsoft.com/office/drawing/2014/main" id="{BCDE3A41-B4EC-0284-E5EA-2628F2585178}"/>
                </a:ext>
              </a:extLst>
            </p:cNvPr>
            <p:cNvGrpSpPr/>
            <p:nvPr/>
          </p:nvGrpSpPr>
          <p:grpSpPr>
            <a:xfrm>
              <a:off x="8646304" y="5391376"/>
              <a:ext cx="977396" cy="280710"/>
              <a:chOff x="4814558" y="2448839"/>
              <a:chExt cx="977396" cy="280710"/>
            </a:xfrm>
          </p:grpSpPr>
          <p:sp>
            <p:nvSpPr>
              <p:cNvPr id="87" name="矩形: 圆角 15">
                <a:extLst>
                  <a:ext uri="{FF2B5EF4-FFF2-40B4-BE49-F238E27FC236}">
                    <a16:creationId xmlns:a16="http://schemas.microsoft.com/office/drawing/2014/main" id="{5EB21DB6-57BB-152B-9035-F66EB2BE15B9}"/>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88" name="矩形: 圆角 7">
                <a:extLst>
                  <a:ext uri="{FF2B5EF4-FFF2-40B4-BE49-F238E27FC236}">
                    <a16:creationId xmlns:a16="http://schemas.microsoft.com/office/drawing/2014/main" id="{FE5948A4-D436-DB67-BC5B-1508D54C710E}"/>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9" name="矩形: 圆角 7">
                <a:extLst>
                  <a:ext uri="{FF2B5EF4-FFF2-40B4-BE49-F238E27FC236}">
                    <a16:creationId xmlns:a16="http://schemas.microsoft.com/office/drawing/2014/main" id="{5456BF07-04AF-0B1A-0F5C-D121AA7692CA}"/>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90" name="矩形: 圆角 7">
                <a:extLst>
                  <a:ext uri="{FF2B5EF4-FFF2-40B4-BE49-F238E27FC236}">
                    <a16:creationId xmlns:a16="http://schemas.microsoft.com/office/drawing/2014/main" id="{6DC59CFB-DBAC-6B9A-B727-2B3A7CFD58DC}"/>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91" name="矩形: 圆角 7">
                <a:extLst>
                  <a:ext uri="{FF2B5EF4-FFF2-40B4-BE49-F238E27FC236}">
                    <a16:creationId xmlns:a16="http://schemas.microsoft.com/office/drawing/2014/main" id="{FF434CB5-4885-F7EF-2A28-870D0AF5043E}"/>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1" name="Straight Arrow Connector 213">
              <a:extLst>
                <a:ext uri="{FF2B5EF4-FFF2-40B4-BE49-F238E27FC236}">
                  <a16:creationId xmlns:a16="http://schemas.microsoft.com/office/drawing/2014/main" id="{413E3992-4F2F-43FE-E196-6A192972BBF0}"/>
                </a:ext>
              </a:extLst>
            </p:cNvPr>
            <p:cNvCxnSpPr>
              <a:cxnSpLocks/>
            </p:cNvCxnSpPr>
            <p:nvPr/>
          </p:nvCxnSpPr>
          <p:spPr>
            <a:xfrm flipV="1">
              <a:off x="11503772" y="5675349"/>
              <a:ext cx="0" cy="14116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62" name="Group 214">
              <a:extLst>
                <a:ext uri="{FF2B5EF4-FFF2-40B4-BE49-F238E27FC236}">
                  <a16:creationId xmlns:a16="http://schemas.microsoft.com/office/drawing/2014/main" id="{37FB517A-0C61-A335-D670-EB6BDCFE1704}"/>
                </a:ext>
              </a:extLst>
            </p:cNvPr>
            <p:cNvGrpSpPr/>
            <p:nvPr/>
          </p:nvGrpSpPr>
          <p:grpSpPr>
            <a:xfrm>
              <a:off x="11015074" y="5394636"/>
              <a:ext cx="977396" cy="280710"/>
              <a:chOff x="4814558" y="2448839"/>
              <a:chExt cx="977396" cy="280710"/>
            </a:xfrm>
          </p:grpSpPr>
          <p:sp>
            <p:nvSpPr>
              <p:cNvPr id="82" name="矩形: 圆角 15">
                <a:extLst>
                  <a:ext uri="{FF2B5EF4-FFF2-40B4-BE49-F238E27FC236}">
                    <a16:creationId xmlns:a16="http://schemas.microsoft.com/office/drawing/2014/main" id="{62A1F304-2C5C-5305-81C8-CADC33D5ADF1}"/>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83" name="矩形: 圆角 7">
                <a:extLst>
                  <a:ext uri="{FF2B5EF4-FFF2-40B4-BE49-F238E27FC236}">
                    <a16:creationId xmlns:a16="http://schemas.microsoft.com/office/drawing/2014/main" id="{176867BC-37D0-491C-542E-F85E29175505}"/>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4" name="矩形: 圆角 7">
                <a:extLst>
                  <a:ext uri="{FF2B5EF4-FFF2-40B4-BE49-F238E27FC236}">
                    <a16:creationId xmlns:a16="http://schemas.microsoft.com/office/drawing/2014/main" id="{056ABC4A-44D6-6E9E-E9F9-6843CE431022}"/>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5" name="矩形: 圆角 7">
                <a:extLst>
                  <a:ext uri="{FF2B5EF4-FFF2-40B4-BE49-F238E27FC236}">
                    <a16:creationId xmlns:a16="http://schemas.microsoft.com/office/drawing/2014/main" id="{4539B0C5-11FD-3D71-0456-1DBE621DB2D5}"/>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6" name="矩形: 圆角 7">
                <a:extLst>
                  <a:ext uri="{FF2B5EF4-FFF2-40B4-BE49-F238E27FC236}">
                    <a16:creationId xmlns:a16="http://schemas.microsoft.com/office/drawing/2014/main" id="{AD6486E3-6F12-D13F-6639-DFB0E27D279C}"/>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63" name="Group 145">
              <a:extLst>
                <a:ext uri="{FF2B5EF4-FFF2-40B4-BE49-F238E27FC236}">
                  <a16:creationId xmlns:a16="http://schemas.microsoft.com/office/drawing/2014/main" id="{F3849C6F-505C-37F3-9626-964AA1CF7FF9}"/>
                </a:ext>
              </a:extLst>
            </p:cNvPr>
            <p:cNvGrpSpPr/>
            <p:nvPr/>
          </p:nvGrpSpPr>
          <p:grpSpPr>
            <a:xfrm>
              <a:off x="8631722" y="6924702"/>
              <a:ext cx="977396" cy="280710"/>
              <a:chOff x="4814558" y="2414974"/>
              <a:chExt cx="977396" cy="280710"/>
            </a:xfrm>
          </p:grpSpPr>
          <p:sp>
            <p:nvSpPr>
              <p:cNvPr id="77" name="矩形: 圆角 15">
                <a:extLst>
                  <a:ext uri="{FF2B5EF4-FFF2-40B4-BE49-F238E27FC236}">
                    <a16:creationId xmlns:a16="http://schemas.microsoft.com/office/drawing/2014/main" id="{4080E6E8-964A-658D-29AD-1DE9402B21AE}"/>
                  </a:ext>
                </a:extLst>
              </p:cNvPr>
              <p:cNvSpPr/>
              <p:nvPr/>
            </p:nvSpPr>
            <p:spPr>
              <a:xfrm>
                <a:off x="4814558" y="2414974"/>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78" name="矩形: 圆角 7">
                <a:extLst>
                  <a:ext uri="{FF2B5EF4-FFF2-40B4-BE49-F238E27FC236}">
                    <a16:creationId xmlns:a16="http://schemas.microsoft.com/office/drawing/2014/main" id="{842D48A8-AA68-E20B-04DF-12A84B8A2870}"/>
                  </a:ext>
                </a:extLst>
              </p:cNvPr>
              <p:cNvSpPr/>
              <p:nvPr/>
            </p:nvSpPr>
            <p:spPr>
              <a:xfrm>
                <a:off x="4853213" y="2469545"/>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9" name="矩形: 圆角 7">
                <a:extLst>
                  <a:ext uri="{FF2B5EF4-FFF2-40B4-BE49-F238E27FC236}">
                    <a16:creationId xmlns:a16="http://schemas.microsoft.com/office/drawing/2014/main" id="{405951F4-50C0-E974-2ACC-1534D37BBF55}"/>
                  </a:ext>
                </a:extLst>
              </p:cNvPr>
              <p:cNvSpPr/>
              <p:nvPr/>
            </p:nvSpPr>
            <p:spPr>
              <a:xfrm>
                <a:off x="5080107" y="2469543"/>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0" name="矩形: 圆角 7">
                <a:extLst>
                  <a:ext uri="{FF2B5EF4-FFF2-40B4-BE49-F238E27FC236}">
                    <a16:creationId xmlns:a16="http://schemas.microsoft.com/office/drawing/2014/main" id="{3FFA5821-28E6-0467-68C1-B6EDB2D24215}"/>
                  </a:ext>
                </a:extLst>
              </p:cNvPr>
              <p:cNvSpPr/>
              <p:nvPr/>
            </p:nvSpPr>
            <p:spPr>
              <a:xfrm>
                <a:off x="5317838" y="2469544"/>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1" name="矩形: 圆角 7">
                <a:extLst>
                  <a:ext uri="{FF2B5EF4-FFF2-40B4-BE49-F238E27FC236}">
                    <a16:creationId xmlns:a16="http://schemas.microsoft.com/office/drawing/2014/main" id="{900534E7-96C4-118B-87CA-86FFD6F93980}"/>
                  </a:ext>
                </a:extLst>
              </p:cNvPr>
              <p:cNvSpPr/>
              <p:nvPr/>
            </p:nvSpPr>
            <p:spPr>
              <a:xfrm>
                <a:off x="5554549" y="2469147"/>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4" name="Straight Arrow Connector 171">
              <a:extLst>
                <a:ext uri="{FF2B5EF4-FFF2-40B4-BE49-F238E27FC236}">
                  <a16:creationId xmlns:a16="http://schemas.microsoft.com/office/drawing/2014/main" id="{39468BE7-131A-34CD-B179-05A7AB5F7222}"/>
                </a:ext>
              </a:extLst>
            </p:cNvPr>
            <p:cNvCxnSpPr>
              <a:cxnSpLocks/>
              <a:stCxn id="77" idx="0"/>
            </p:cNvCxnSpPr>
            <p:nvPr/>
          </p:nvCxnSpPr>
          <p:spPr>
            <a:xfrm flipH="1" flipV="1">
              <a:off x="9120422" y="6748206"/>
              <a:ext cx="1" cy="176496"/>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5" name="文本框 164">
                  <a:extLst>
                    <a:ext uri="{FF2B5EF4-FFF2-40B4-BE49-F238E27FC236}">
                      <a16:creationId xmlns:a16="http://schemas.microsoft.com/office/drawing/2014/main" id="{1979EA08-A3BB-5D3E-FCFC-107368DA05D3}"/>
                    </a:ext>
                  </a:extLst>
                </p:cNvPr>
                <p:cNvSpPr txBox="1"/>
                <p:nvPr/>
              </p:nvSpPr>
              <p:spPr>
                <a:xfrm>
                  <a:off x="9656387" y="7054534"/>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5" name="文本框 164">
                  <a:extLst>
                    <a:ext uri="{FF2B5EF4-FFF2-40B4-BE49-F238E27FC236}">
                      <a16:creationId xmlns:a16="http://schemas.microsoft.com/office/drawing/2014/main" id="{1979EA08-A3BB-5D3E-FCFC-107368DA05D3}"/>
                    </a:ext>
                  </a:extLst>
                </p:cNvPr>
                <p:cNvSpPr txBox="1">
                  <a:spLocks noRot="1" noChangeAspect="1" noMove="1" noResize="1" noEditPoints="1" noAdjustHandles="1" noChangeArrowheads="1" noChangeShapeType="1" noTextEdit="1"/>
                </p:cNvSpPr>
                <p:nvPr/>
              </p:nvSpPr>
              <p:spPr>
                <a:xfrm>
                  <a:off x="9656387" y="7054534"/>
                  <a:ext cx="315613" cy="310085"/>
                </a:xfrm>
                <a:prstGeom prst="rect">
                  <a:avLst/>
                </a:prstGeom>
                <a:blipFill>
                  <a:blip r:embed="rId12"/>
                  <a:stretch>
                    <a:fillRect l="-31373" r="-9804"/>
                  </a:stretch>
                </a:blipFill>
              </p:spPr>
              <p:txBody>
                <a:bodyPr/>
                <a:lstStyle/>
                <a:p>
                  <a:r>
                    <a:rPr lang="zh-CN" altLang="en-US">
                      <a:noFill/>
                    </a:rPr>
                    <a:t> </a:t>
                  </a:r>
                </a:p>
              </p:txBody>
            </p:sp>
          </mc:Fallback>
        </mc:AlternateContent>
        <p:grpSp>
          <p:nvGrpSpPr>
            <p:cNvPr id="66" name="Group 225">
              <a:extLst>
                <a:ext uri="{FF2B5EF4-FFF2-40B4-BE49-F238E27FC236}">
                  <a16:creationId xmlns:a16="http://schemas.microsoft.com/office/drawing/2014/main" id="{E5C04321-474D-77EF-2DB1-C675E5E40757}"/>
                </a:ext>
              </a:extLst>
            </p:cNvPr>
            <p:cNvGrpSpPr/>
            <p:nvPr/>
          </p:nvGrpSpPr>
          <p:grpSpPr>
            <a:xfrm>
              <a:off x="11053729" y="6940963"/>
              <a:ext cx="977396" cy="280710"/>
              <a:chOff x="4814558" y="2414974"/>
              <a:chExt cx="977396" cy="280710"/>
            </a:xfrm>
          </p:grpSpPr>
          <p:sp>
            <p:nvSpPr>
              <p:cNvPr id="72" name="矩形: 圆角 15">
                <a:extLst>
                  <a:ext uri="{FF2B5EF4-FFF2-40B4-BE49-F238E27FC236}">
                    <a16:creationId xmlns:a16="http://schemas.microsoft.com/office/drawing/2014/main" id="{066003F0-7B9C-B0BF-7F19-A2D26A382628}"/>
                  </a:ext>
                </a:extLst>
              </p:cNvPr>
              <p:cNvSpPr/>
              <p:nvPr/>
            </p:nvSpPr>
            <p:spPr>
              <a:xfrm>
                <a:off x="4814558" y="2414974"/>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73" name="矩形: 圆角 7">
                <a:extLst>
                  <a:ext uri="{FF2B5EF4-FFF2-40B4-BE49-F238E27FC236}">
                    <a16:creationId xmlns:a16="http://schemas.microsoft.com/office/drawing/2014/main" id="{35975475-B363-41AB-7563-475C8FF656FA}"/>
                  </a:ext>
                </a:extLst>
              </p:cNvPr>
              <p:cNvSpPr/>
              <p:nvPr/>
            </p:nvSpPr>
            <p:spPr>
              <a:xfrm>
                <a:off x="4853213" y="2469545"/>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4" name="矩形: 圆角 7">
                <a:extLst>
                  <a:ext uri="{FF2B5EF4-FFF2-40B4-BE49-F238E27FC236}">
                    <a16:creationId xmlns:a16="http://schemas.microsoft.com/office/drawing/2014/main" id="{6D6F3039-FBE5-8722-A491-41A868CE4892}"/>
                  </a:ext>
                </a:extLst>
              </p:cNvPr>
              <p:cNvSpPr/>
              <p:nvPr/>
            </p:nvSpPr>
            <p:spPr>
              <a:xfrm>
                <a:off x="5080107" y="2469543"/>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5" name="矩形: 圆角 7">
                <a:extLst>
                  <a:ext uri="{FF2B5EF4-FFF2-40B4-BE49-F238E27FC236}">
                    <a16:creationId xmlns:a16="http://schemas.microsoft.com/office/drawing/2014/main" id="{B8030682-00B0-D33C-BDEC-6AC4083D2982}"/>
                  </a:ext>
                </a:extLst>
              </p:cNvPr>
              <p:cNvSpPr/>
              <p:nvPr/>
            </p:nvSpPr>
            <p:spPr>
              <a:xfrm>
                <a:off x="5317838" y="2469544"/>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6" name="矩形: 圆角 7">
                <a:extLst>
                  <a:ext uri="{FF2B5EF4-FFF2-40B4-BE49-F238E27FC236}">
                    <a16:creationId xmlns:a16="http://schemas.microsoft.com/office/drawing/2014/main" id="{A1A25201-694D-9E47-794F-DDA0AA7BD89C}"/>
                  </a:ext>
                </a:extLst>
              </p:cNvPr>
              <p:cNvSpPr/>
              <p:nvPr/>
            </p:nvSpPr>
            <p:spPr>
              <a:xfrm>
                <a:off x="5554549" y="2469147"/>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7" name="Straight Arrow Connector 231">
              <a:extLst>
                <a:ext uri="{FF2B5EF4-FFF2-40B4-BE49-F238E27FC236}">
                  <a16:creationId xmlns:a16="http://schemas.microsoft.com/office/drawing/2014/main" id="{98A4F1FE-3323-D238-9F1D-CCD589C1A915}"/>
                </a:ext>
              </a:extLst>
            </p:cNvPr>
            <p:cNvCxnSpPr>
              <a:cxnSpLocks/>
              <a:stCxn id="72" idx="0"/>
            </p:cNvCxnSpPr>
            <p:nvPr/>
          </p:nvCxnSpPr>
          <p:spPr>
            <a:xfrm flipV="1">
              <a:off x="11542427" y="6748209"/>
              <a:ext cx="0" cy="192757"/>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68" name="文本框 130">
              <a:extLst>
                <a:ext uri="{FF2B5EF4-FFF2-40B4-BE49-F238E27FC236}">
                  <a16:creationId xmlns:a16="http://schemas.microsoft.com/office/drawing/2014/main" id="{8729FCC6-040D-9E7D-7F71-C4DD45F6BCC5}"/>
                </a:ext>
              </a:extLst>
            </p:cNvPr>
            <p:cNvSpPr txBox="1"/>
            <p:nvPr/>
          </p:nvSpPr>
          <p:spPr>
            <a:xfrm>
              <a:off x="10661382" y="686961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文本框 167">
                  <a:extLst>
                    <a:ext uri="{FF2B5EF4-FFF2-40B4-BE49-F238E27FC236}">
                      <a16:creationId xmlns:a16="http://schemas.microsoft.com/office/drawing/2014/main" id="{5BD6BE4D-4ED6-898A-B9C4-55CF004ACA88}"/>
                    </a:ext>
                  </a:extLst>
                </p:cNvPr>
                <p:cNvSpPr txBox="1"/>
                <p:nvPr/>
              </p:nvSpPr>
              <p:spPr>
                <a:xfrm>
                  <a:off x="12180768" y="7022437"/>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9" name="文本框 167">
                  <a:extLst>
                    <a:ext uri="{FF2B5EF4-FFF2-40B4-BE49-F238E27FC236}">
                      <a16:creationId xmlns:a16="http://schemas.microsoft.com/office/drawing/2014/main" id="{5BD6BE4D-4ED6-898A-B9C4-55CF004ACA88}"/>
                    </a:ext>
                  </a:extLst>
                </p:cNvPr>
                <p:cNvSpPr txBox="1">
                  <a:spLocks noRot="1" noChangeAspect="1" noMove="1" noResize="1" noEditPoints="1" noAdjustHandles="1" noChangeArrowheads="1" noChangeShapeType="1" noTextEdit="1"/>
                </p:cNvSpPr>
                <p:nvPr/>
              </p:nvSpPr>
              <p:spPr>
                <a:xfrm>
                  <a:off x="12180768" y="7022437"/>
                  <a:ext cx="315613" cy="310085"/>
                </a:xfrm>
                <a:prstGeom prst="rect">
                  <a:avLst/>
                </a:prstGeom>
                <a:blipFill>
                  <a:blip r:embed="rId13"/>
                  <a:stretch>
                    <a:fillRect l="-59615" r="-3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文本框 164">
                  <a:extLst>
                    <a:ext uri="{FF2B5EF4-FFF2-40B4-BE49-F238E27FC236}">
                      <a16:creationId xmlns:a16="http://schemas.microsoft.com/office/drawing/2014/main" id="{96FCFE91-EA8A-64DA-5EBC-0624797B2B72}"/>
                    </a:ext>
                  </a:extLst>
                </p:cNvPr>
                <p:cNvSpPr txBox="1"/>
                <p:nvPr/>
              </p:nvSpPr>
              <p:spPr>
                <a:xfrm>
                  <a:off x="8324562" y="5126828"/>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+2</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70" name="文本框 164">
                  <a:extLst>
                    <a:ext uri="{FF2B5EF4-FFF2-40B4-BE49-F238E27FC236}">
                      <a16:creationId xmlns:a16="http://schemas.microsoft.com/office/drawing/2014/main" id="{96FCFE91-EA8A-64DA-5EBC-0624797B2B72}"/>
                    </a:ext>
                  </a:extLst>
                </p:cNvPr>
                <p:cNvSpPr txBox="1">
                  <a:spLocks noRot="1" noChangeAspect="1" noMove="1" noResize="1" noEditPoints="1" noAdjustHandles="1" noChangeArrowheads="1" noChangeShapeType="1" noTextEdit="1"/>
                </p:cNvSpPr>
                <p:nvPr/>
              </p:nvSpPr>
              <p:spPr>
                <a:xfrm>
                  <a:off x="8324562" y="5126828"/>
                  <a:ext cx="315613" cy="310085"/>
                </a:xfrm>
                <a:prstGeom prst="rect">
                  <a:avLst/>
                </a:prstGeom>
                <a:blipFill>
                  <a:blip r:embed="rId14"/>
                  <a:stretch>
                    <a:fillRect l="-30769" r="-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164">
                  <a:extLst>
                    <a:ext uri="{FF2B5EF4-FFF2-40B4-BE49-F238E27FC236}">
                      <a16:creationId xmlns:a16="http://schemas.microsoft.com/office/drawing/2014/main" id="{7A05ECF0-6100-5A41-B5EA-0884C251B852}"/>
                    </a:ext>
                  </a:extLst>
                </p:cNvPr>
                <p:cNvSpPr txBox="1"/>
                <p:nvPr/>
              </p:nvSpPr>
              <p:spPr>
                <a:xfrm>
                  <a:off x="10696453" y="5120886"/>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71" name="文本框 164">
                  <a:extLst>
                    <a:ext uri="{FF2B5EF4-FFF2-40B4-BE49-F238E27FC236}">
                      <a16:creationId xmlns:a16="http://schemas.microsoft.com/office/drawing/2014/main" id="{7A05ECF0-6100-5A41-B5EA-0884C251B852}"/>
                    </a:ext>
                  </a:extLst>
                </p:cNvPr>
                <p:cNvSpPr txBox="1">
                  <a:spLocks noRot="1" noChangeAspect="1" noMove="1" noResize="1" noEditPoints="1" noAdjustHandles="1" noChangeArrowheads="1" noChangeShapeType="1" noTextEdit="1"/>
                </p:cNvSpPr>
                <p:nvPr/>
              </p:nvSpPr>
              <p:spPr>
                <a:xfrm>
                  <a:off x="10696453" y="5120886"/>
                  <a:ext cx="315613" cy="310085"/>
                </a:xfrm>
                <a:prstGeom prst="rect">
                  <a:avLst/>
                </a:prstGeom>
                <a:blipFill>
                  <a:blip r:embed="rId15"/>
                  <a:stretch>
                    <a:fillRect l="-32692" r="-11538"/>
                  </a:stretch>
                </a:blipFill>
              </p:spPr>
              <p:txBody>
                <a:bodyPr/>
                <a:lstStyle/>
                <a:p>
                  <a:r>
                    <a:rPr lang="zh-CN" altLang="en-US">
                      <a:noFill/>
                    </a:rPr>
                    <a:t> </a:t>
                  </a:r>
                </a:p>
              </p:txBody>
            </p:sp>
          </mc:Fallback>
        </mc:AlternateContent>
      </p:grpSp>
      <p:grpSp>
        <p:nvGrpSpPr>
          <p:cNvPr id="92" name="组合 91">
            <a:extLst>
              <a:ext uri="{FF2B5EF4-FFF2-40B4-BE49-F238E27FC236}">
                <a16:creationId xmlns:a16="http://schemas.microsoft.com/office/drawing/2014/main" id="{B83E0F5C-9725-43A8-AA23-FD0352C507E9}"/>
              </a:ext>
            </a:extLst>
          </p:cNvPr>
          <p:cNvGrpSpPr/>
          <p:nvPr/>
        </p:nvGrpSpPr>
        <p:grpSpPr>
          <a:xfrm>
            <a:off x="3662061" y="2078672"/>
            <a:ext cx="8283918" cy="1803088"/>
            <a:chOff x="4326544" y="5131440"/>
            <a:chExt cx="8283918" cy="1803088"/>
          </a:xfrm>
        </p:grpSpPr>
        <p:sp>
          <p:nvSpPr>
            <p:cNvPr id="93" name="矩形: 圆角 92">
              <a:extLst>
                <a:ext uri="{FF2B5EF4-FFF2-40B4-BE49-F238E27FC236}">
                  <a16:creationId xmlns:a16="http://schemas.microsoft.com/office/drawing/2014/main" id="{8E4582E7-943A-99CD-25F0-0A1957835177}"/>
                </a:ext>
              </a:extLst>
            </p:cNvPr>
            <p:cNvSpPr/>
            <p:nvPr/>
          </p:nvSpPr>
          <p:spPr>
            <a:xfrm>
              <a:off x="4330776" y="5806568"/>
              <a:ext cx="8279686" cy="290038"/>
            </a:xfrm>
            <a:prstGeom prst="roundRect">
              <a:avLst>
                <a:gd name="adj" fmla="val 9044"/>
              </a:avLst>
            </a:prstGeom>
            <a:solidFill>
              <a:srgbClr val="FFF7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Transformer Encoder</a:t>
              </a:r>
              <a:endParaRPr lang="zh-CN" altLang="en-US"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94" name="矩形: 圆角 93">
              <a:extLst>
                <a:ext uri="{FF2B5EF4-FFF2-40B4-BE49-F238E27FC236}">
                  <a16:creationId xmlns:a16="http://schemas.microsoft.com/office/drawing/2014/main" id="{2DA899EB-A32A-3549-2E4D-86AA096C208C}"/>
                </a:ext>
              </a:extLst>
            </p:cNvPr>
            <p:cNvSpPr/>
            <p:nvPr/>
          </p:nvSpPr>
          <p:spPr>
            <a:xfrm>
              <a:off x="4326544" y="6126733"/>
              <a:ext cx="8279686" cy="291600"/>
            </a:xfrm>
            <a:prstGeom prst="roundRect">
              <a:avLst>
                <a:gd name="adj" fmla="val 13565"/>
              </a:avLst>
            </a:prstGeom>
            <a:solidFill>
              <a:srgbClr val="FC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Temporal Positional Encodings</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p:grpSp>
          <p:nvGrpSpPr>
            <p:cNvPr id="95" name="Group 29">
              <a:extLst>
                <a:ext uri="{FF2B5EF4-FFF2-40B4-BE49-F238E27FC236}">
                  <a16:creationId xmlns:a16="http://schemas.microsoft.com/office/drawing/2014/main" id="{864E6FAA-EB12-E8E8-B79D-CC82E0615AEE}"/>
                </a:ext>
              </a:extLst>
            </p:cNvPr>
            <p:cNvGrpSpPr/>
            <p:nvPr/>
          </p:nvGrpSpPr>
          <p:grpSpPr>
            <a:xfrm>
              <a:off x="12306419" y="6196329"/>
              <a:ext cx="144000" cy="144000"/>
              <a:chOff x="7162957" y="3393442"/>
              <a:chExt cx="187397" cy="185397"/>
            </a:xfrm>
          </p:grpSpPr>
          <p:sp>
            <p:nvSpPr>
              <p:cNvPr id="111" name="椭圆 110">
                <a:extLst>
                  <a:ext uri="{FF2B5EF4-FFF2-40B4-BE49-F238E27FC236}">
                    <a16:creationId xmlns:a16="http://schemas.microsoft.com/office/drawing/2014/main" id="{D67FF820-D4DF-A6B2-49F5-A98981D69FF0}"/>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12" name="弧形 111">
                <a:extLst>
                  <a:ext uri="{FF2B5EF4-FFF2-40B4-BE49-F238E27FC236}">
                    <a16:creationId xmlns:a16="http://schemas.microsoft.com/office/drawing/2014/main" id="{88707E4D-0E34-D76C-D98F-C36480724265}"/>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13" name="弧形 112">
                <a:extLst>
                  <a:ext uri="{FF2B5EF4-FFF2-40B4-BE49-F238E27FC236}">
                    <a16:creationId xmlns:a16="http://schemas.microsoft.com/office/drawing/2014/main" id="{1644D004-F001-7FEB-372C-74726D7E56A6}"/>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6" name="Straight Arrow Connector 142">
              <a:extLst>
                <a:ext uri="{FF2B5EF4-FFF2-40B4-BE49-F238E27FC236}">
                  <a16:creationId xmlns:a16="http://schemas.microsoft.com/office/drawing/2014/main" id="{5049E48F-544E-9448-7918-16BB8DF54DAA}"/>
                </a:ext>
              </a:extLst>
            </p:cNvPr>
            <p:cNvCxnSpPr>
              <a:cxnSpLocks/>
            </p:cNvCxnSpPr>
            <p:nvPr/>
          </p:nvCxnSpPr>
          <p:spPr>
            <a:xfrm flipV="1">
              <a:off x="7103481" y="5675975"/>
              <a:ext cx="0" cy="1305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97" name="Group 50">
              <a:extLst>
                <a:ext uri="{FF2B5EF4-FFF2-40B4-BE49-F238E27FC236}">
                  <a16:creationId xmlns:a16="http://schemas.microsoft.com/office/drawing/2014/main" id="{6B1E0258-56E4-F54F-9D31-740E74C792D7}"/>
                </a:ext>
              </a:extLst>
            </p:cNvPr>
            <p:cNvGrpSpPr/>
            <p:nvPr/>
          </p:nvGrpSpPr>
          <p:grpSpPr>
            <a:xfrm>
              <a:off x="6614783" y="5395262"/>
              <a:ext cx="977396" cy="280710"/>
              <a:chOff x="4814558" y="2448839"/>
              <a:chExt cx="977396" cy="280710"/>
            </a:xfrm>
          </p:grpSpPr>
          <p:sp>
            <p:nvSpPr>
              <p:cNvPr id="106" name="矩形: 圆角 15">
                <a:extLst>
                  <a:ext uri="{FF2B5EF4-FFF2-40B4-BE49-F238E27FC236}">
                    <a16:creationId xmlns:a16="http://schemas.microsoft.com/office/drawing/2014/main" id="{12EF45EC-AC6D-8E26-8F76-BC2B8802FCAC}"/>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07" name="矩形: 圆角 7">
                <a:extLst>
                  <a:ext uri="{FF2B5EF4-FFF2-40B4-BE49-F238E27FC236}">
                    <a16:creationId xmlns:a16="http://schemas.microsoft.com/office/drawing/2014/main" id="{6E24FCCC-4742-3812-68A8-49C777441D4A}"/>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08" name="矩形: 圆角 7">
                <a:extLst>
                  <a:ext uri="{FF2B5EF4-FFF2-40B4-BE49-F238E27FC236}">
                    <a16:creationId xmlns:a16="http://schemas.microsoft.com/office/drawing/2014/main" id="{435BC402-1FCF-3974-2C21-B79B0C6746F8}"/>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09" name="矩形: 圆角 7">
                <a:extLst>
                  <a:ext uri="{FF2B5EF4-FFF2-40B4-BE49-F238E27FC236}">
                    <a16:creationId xmlns:a16="http://schemas.microsoft.com/office/drawing/2014/main" id="{4377EF11-CEEB-B803-B654-B51F208E2BCB}"/>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10" name="矩形: 圆角 7">
                <a:extLst>
                  <a:ext uri="{FF2B5EF4-FFF2-40B4-BE49-F238E27FC236}">
                    <a16:creationId xmlns:a16="http://schemas.microsoft.com/office/drawing/2014/main" id="{CE83C2C0-6F89-24B4-97F3-B9E21FE03AD4}"/>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98" name="Group 172">
              <a:extLst>
                <a:ext uri="{FF2B5EF4-FFF2-40B4-BE49-F238E27FC236}">
                  <a16:creationId xmlns:a16="http://schemas.microsoft.com/office/drawing/2014/main" id="{9795D825-9226-EACC-8AD7-A03AD9471C24}"/>
                </a:ext>
              </a:extLst>
            </p:cNvPr>
            <p:cNvGrpSpPr/>
            <p:nvPr/>
          </p:nvGrpSpPr>
          <p:grpSpPr>
            <a:xfrm>
              <a:off x="4447552" y="6198958"/>
              <a:ext cx="144000" cy="144000"/>
              <a:chOff x="7162957" y="3393442"/>
              <a:chExt cx="187397" cy="185397"/>
            </a:xfrm>
          </p:grpSpPr>
          <p:sp>
            <p:nvSpPr>
              <p:cNvPr id="103" name="椭圆 67">
                <a:extLst>
                  <a:ext uri="{FF2B5EF4-FFF2-40B4-BE49-F238E27FC236}">
                    <a16:creationId xmlns:a16="http://schemas.microsoft.com/office/drawing/2014/main" id="{ABA4054E-C857-2BA6-4326-A8C6D1876D05}"/>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04" name="弧形 69">
                <a:extLst>
                  <a:ext uri="{FF2B5EF4-FFF2-40B4-BE49-F238E27FC236}">
                    <a16:creationId xmlns:a16="http://schemas.microsoft.com/office/drawing/2014/main" id="{19511EEA-8FCE-A25C-8ABF-C752D9DB01FF}"/>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05" name="弧形 70">
                <a:extLst>
                  <a:ext uri="{FF2B5EF4-FFF2-40B4-BE49-F238E27FC236}">
                    <a16:creationId xmlns:a16="http://schemas.microsoft.com/office/drawing/2014/main" id="{2EA54F90-D623-DEE1-9212-39F8EC4FD47E}"/>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9" name="Straight Arrow Connector 126">
              <a:extLst>
                <a:ext uri="{FF2B5EF4-FFF2-40B4-BE49-F238E27FC236}">
                  <a16:creationId xmlns:a16="http://schemas.microsoft.com/office/drawing/2014/main" id="{00A03532-DE42-2A25-9EA3-11E22D5B7AAD}"/>
                </a:ext>
              </a:extLst>
            </p:cNvPr>
            <p:cNvCxnSpPr>
              <a:cxnSpLocks/>
            </p:cNvCxnSpPr>
            <p:nvPr/>
          </p:nvCxnSpPr>
          <p:spPr>
            <a:xfrm flipV="1">
              <a:off x="4955409" y="6751149"/>
              <a:ext cx="0" cy="179649"/>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00" name="Straight Arrow Connector 127">
              <a:extLst>
                <a:ext uri="{FF2B5EF4-FFF2-40B4-BE49-F238E27FC236}">
                  <a16:creationId xmlns:a16="http://schemas.microsoft.com/office/drawing/2014/main" id="{32A57A3A-D370-A5A6-466B-11E1E2258451}"/>
                </a:ext>
              </a:extLst>
            </p:cNvPr>
            <p:cNvCxnSpPr>
              <a:cxnSpLocks/>
            </p:cNvCxnSpPr>
            <p:nvPr/>
          </p:nvCxnSpPr>
          <p:spPr>
            <a:xfrm flipH="1" flipV="1">
              <a:off x="7069777" y="6745635"/>
              <a:ext cx="3940" cy="1888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101" name="矩形: 圆角 97">
              <a:extLst>
                <a:ext uri="{FF2B5EF4-FFF2-40B4-BE49-F238E27FC236}">
                  <a16:creationId xmlns:a16="http://schemas.microsoft.com/office/drawing/2014/main" id="{DED743D5-3E28-A83A-7368-7A4F3075C578}"/>
                </a:ext>
              </a:extLst>
            </p:cNvPr>
            <p:cNvSpPr/>
            <p:nvPr/>
          </p:nvSpPr>
          <p:spPr>
            <a:xfrm>
              <a:off x="4326544" y="6453453"/>
              <a:ext cx="8279686" cy="291600"/>
            </a:xfrm>
            <a:prstGeom prst="roundRect">
              <a:avLst>
                <a:gd name="adj" fmla="val 13565"/>
              </a:avLst>
            </a:prstGeom>
            <a:solidFill>
              <a:srgbClr val="DCDB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Projection Layer</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mc:AlternateContent xmlns:mc="http://schemas.openxmlformats.org/markup-compatibility/2006" xmlns:a14="http://schemas.microsoft.com/office/drawing/2010/main">
          <mc:Choice Requires="a14">
            <p:sp>
              <p:nvSpPr>
                <p:cNvPr id="102" name="文本框 164">
                  <a:extLst>
                    <a:ext uri="{FF2B5EF4-FFF2-40B4-BE49-F238E27FC236}">
                      <a16:creationId xmlns:a16="http://schemas.microsoft.com/office/drawing/2014/main" id="{A34739ED-4DEF-3DE4-C0B3-205ECC3B274D}"/>
                    </a:ext>
                  </a:extLst>
                </p:cNvPr>
                <p:cNvSpPr txBox="1"/>
                <p:nvPr/>
              </p:nvSpPr>
              <p:spPr>
                <a:xfrm>
                  <a:off x="6286284" y="5131440"/>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02" name="文本框 164">
                  <a:extLst>
                    <a:ext uri="{FF2B5EF4-FFF2-40B4-BE49-F238E27FC236}">
                      <a16:creationId xmlns:a16="http://schemas.microsoft.com/office/drawing/2014/main" id="{A34739ED-4DEF-3DE4-C0B3-205ECC3B274D}"/>
                    </a:ext>
                  </a:extLst>
                </p:cNvPr>
                <p:cNvSpPr txBox="1">
                  <a:spLocks noRot="1" noChangeAspect="1" noMove="1" noResize="1" noEditPoints="1" noAdjustHandles="1" noChangeArrowheads="1" noChangeShapeType="1" noTextEdit="1"/>
                </p:cNvSpPr>
                <p:nvPr/>
              </p:nvSpPr>
              <p:spPr>
                <a:xfrm>
                  <a:off x="6286284" y="5131440"/>
                  <a:ext cx="315613" cy="310085"/>
                </a:xfrm>
                <a:prstGeom prst="rect">
                  <a:avLst/>
                </a:prstGeom>
                <a:blipFill>
                  <a:blip r:embed="rId12"/>
                  <a:stretch>
                    <a:fillRect l="-30769" r="-7692"/>
                  </a:stretch>
                </a:blipFill>
              </p:spPr>
              <p:txBody>
                <a:bodyPr/>
                <a:lstStyle/>
                <a:p>
                  <a:r>
                    <a:rPr lang="zh-CN" altLang="en-US">
                      <a:noFill/>
                    </a:rPr>
                    <a:t> </a:t>
                  </a:r>
                </a:p>
              </p:txBody>
            </p:sp>
          </mc:Fallback>
        </mc:AlternateContent>
      </p:grpSp>
      <p:sp>
        <p:nvSpPr>
          <p:cNvPr id="2" name="灯片编号占位符 1">
            <a:extLst>
              <a:ext uri="{FF2B5EF4-FFF2-40B4-BE49-F238E27FC236}">
                <a16:creationId xmlns:a16="http://schemas.microsoft.com/office/drawing/2014/main" id="{CE893498-D164-EE83-3C30-0C2E5FC93FD2}"/>
              </a:ext>
            </a:extLst>
          </p:cNvPr>
          <p:cNvSpPr>
            <a:spLocks noGrp="1"/>
          </p:cNvSpPr>
          <p:nvPr>
            <p:ph type="sldNum" idx="12"/>
          </p:nvPr>
        </p:nvSpPr>
        <p:spPr/>
        <p:txBody>
          <a:bodyPr/>
          <a:lstStyle/>
          <a:p>
            <a:fld id="{00000000-1234-1234-1234-123412341234}" type="slidenum">
              <a:rPr lang="en" smtClean="0"/>
              <a:pPr/>
              <a:t>14</a:t>
            </a:fld>
            <a:endParaRPr lang="en"/>
          </a:p>
        </p:txBody>
      </p:sp>
    </p:spTree>
    <p:extLst>
      <p:ext uri="{BB962C8B-B14F-4D97-AF65-F5344CB8AC3E}">
        <p14:creationId xmlns:p14="http://schemas.microsoft.com/office/powerpoint/2010/main" val="2169935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Picture 106">
            <a:extLst>
              <a:ext uri="{FF2B5EF4-FFF2-40B4-BE49-F238E27FC236}">
                <a16:creationId xmlns:a16="http://schemas.microsoft.com/office/drawing/2014/main" id="{388F9F2E-3405-EF7E-2A64-17F9A7B60280}"/>
              </a:ext>
            </a:extLst>
          </p:cNvPr>
          <p:cNvPicPr>
            <a:picLocks noChangeAspect="1"/>
          </p:cNvPicPr>
          <p:nvPr/>
        </p:nvPicPr>
        <p:blipFill>
          <a:blip r:embed="rId3"/>
          <a:stretch>
            <a:fillRect/>
          </a:stretch>
        </p:blipFill>
        <p:spPr>
          <a:xfrm>
            <a:off x="5951796" y="4335828"/>
            <a:ext cx="896963" cy="585540"/>
          </a:xfrm>
          <a:prstGeom prst="rect">
            <a:avLst/>
          </a:prstGeom>
        </p:spPr>
      </p:pic>
      <p:pic>
        <p:nvPicPr>
          <p:cNvPr id="114" name="Picture 106">
            <a:extLst>
              <a:ext uri="{FF2B5EF4-FFF2-40B4-BE49-F238E27FC236}">
                <a16:creationId xmlns:a16="http://schemas.microsoft.com/office/drawing/2014/main" id="{8BD6F4C7-5DA7-406F-78C4-03247CF8C0B7}"/>
              </a:ext>
            </a:extLst>
          </p:cNvPr>
          <p:cNvPicPr>
            <a:picLocks noChangeAspect="1"/>
          </p:cNvPicPr>
          <p:nvPr/>
        </p:nvPicPr>
        <p:blipFill>
          <a:blip r:embed="rId3"/>
          <a:stretch>
            <a:fillRect/>
          </a:stretch>
        </p:blipFill>
        <p:spPr>
          <a:xfrm>
            <a:off x="3825945" y="4328661"/>
            <a:ext cx="896963" cy="585540"/>
          </a:xfrm>
          <a:prstGeom prst="rect">
            <a:avLst/>
          </a:prstGeom>
        </p:spPr>
      </p:pic>
      <p:sp>
        <p:nvSpPr>
          <p:cNvPr id="14" name="Google Shape;62;p14">
            <a:extLst>
              <a:ext uri="{FF2B5EF4-FFF2-40B4-BE49-F238E27FC236}">
                <a16:creationId xmlns:a16="http://schemas.microsoft.com/office/drawing/2014/main" id="{6B7ACDE8-F649-F881-717F-8C023D5852B2}"/>
              </a:ext>
            </a:extLst>
          </p:cNvPr>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20000"/>
              </a:lnSpc>
            </a:pPr>
            <a:r>
              <a:rPr lang="en-US" altLang="zh-CN" sz="2000" dirty="0">
                <a:solidFill>
                  <a:schemeClr val="tx1"/>
                </a:solidFill>
                <a:latin typeface="Arial" panose="020B0604020202020204" pitchFamily="34" charset="0"/>
                <a:cs typeface="Arial" panose="020B0604020202020204" pitchFamily="34" charset="0"/>
              </a:rPr>
              <a:t>Base slot model</a:t>
            </a:r>
          </a:p>
          <a:p>
            <a:pPr marL="342900" indent="-342900">
              <a:lnSpc>
                <a:spcPct val="120000"/>
              </a:lnSpc>
            </a:pPr>
            <a:r>
              <a:rPr lang="en-US" sz="2000" dirty="0">
                <a:latin typeface="Arial" panose="020B0604020202020204" pitchFamily="34" charset="0"/>
                <a:cs typeface="Arial" panose="020B0604020202020204" pitchFamily="34" charset="0"/>
              </a:rPr>
              <a:t>Transformer</a:t>
            </a:r>
          </a:p>
          <a:p>
            <a:pPr marL="342900" indent="-342900">
              <a:lnSpc>
                <a:spcPct val="120000"/>
              </a:lnSpc>
            </a:pPr>
            <a:r>
              <a:rPr lang="en-US" sz="2000" dirty="0">
                <a:solidFill>
                  <a:schemeClr val="tx1"/>
                </a:solidFill>
                <a:latin typeface="Arial" panose="020B0604020202020204" pitchFamily="34" charset="0"/>
                <a:cs typeface="Arial" panose="020B0604020202020204" pitchFamily="34" charset="0"/>
              </a:rPr>
              <a:t>Autoreg. </a:t>
            </a:r>
            <a:r>
              <a:rPr lang="en-US" altLang="zh-CN" sz="2000" dirty="0">
                <a:latin typeface="Arial" panose="020B0604020202020204" pitchFamily="34" charset="0"/>
                <a:cs typeface="Arial" panose="020B0604020202020204" pitchFamily="34" charset="0"/>
              </a:rPr>
              <a:t>generation</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pPr>
            <a:r>
              <a:rPr lang="en-US" sz="2000" dirty="0">
                <a:latin typeface="Arial" panose="020B0604020202020204" pitchFamily="34" charset="0"/>
                <a:cs typeface="Arial" panose="020B0604020202020204" pitchFamily="34" charset="0"/>
              </a:rPr>
              <a:t>Loss</a:t>
            </a:r>
          </a:p>
          <a:p>
            <a:pPr marL="714375" lvl="1" indent="-342900">
              <a:lnSpc>
                <a:spcPct val="120000"/>
              </a:lnSpc>
            </a:pPr>
            <a:r>
              <a:rPr lang="en-US" sz="2000" dirty="0">
                <a:solidFill>
                  <a:schemeClr val="tx1"/>
                </a:solidFill>
                <a:latin typeface="Arial" panose="020B0604020202020204" pitchFamily="34" charset="0"/>
                <a:cs typeface="Arial" panose="020B0604020202020204" pitchFamily="34" charset="0"/>
              </a:rPr>
              <a:t>Slot recon.</a:t>
            </a:r>
          </a:p>
          <a:p>
            <a:pPr marL="714375" lvl="1" indent="-342900">
              <a:lnSpc>
                <a:spcPct val="120000"/>
              </a:lnSpc>
            </a:pPr>
            <a:r>
              <a:rPr lang="en-US" sz="2000" dirty="0">
                <a:latin typeface="Arial" panose="020B0604020202020204" pitchFamily="34" charset="0"/>
                <a:cs typeface="Arial" panose="020B0604020202020204" pitchFamily="34" charset="0"/>
              </a:rPr>
              <a:t>Image recon.</a:t>
            </a:r>
            <a:endParaRPr lang="en-US" sz="2000" dirty="0">
              <a:solidFill>
                <a:schemeClr val="tx1"/>
              </a:solidFill>
              <a:latin typeface="Arial" panose="020B0604020202020204" pitchFamily="34" charset="0"/>
              <a:cs typeface="Arial" panose="020B0604020202020204" pitchFamily="34" charset="0"/>
            </a:endParaRPr>
          </a:p>
        </p:txBody>
      </p:sp>
      <p:sp>
        <p:nvSpPr>
          <p:cNvPr id="15" name="Google Shape;61;p14">
            <a:extLst>
              <a:ext uri="{FF2B5EF4-FFF2-40B4-BE49-F238E27FC236}">
                <a16:creationId xmlns:a16="http://schemas.microsoft.com/office/drawing/2014/main" id="{5A4763F0-16D3-0E7A-8A8E-C776EE374B85}"/>
              </a:ext>
            </a:extLst>
          </p:cNvPr>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SlotFormer</a:t>
            </a:r>
            <a:endParaRPr sz="3200"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92FB9BB-9B0A-5CA6-6859-EF04548A3647}"/>
              </a:ext>
            </a:extLst>
          </p:cNvPr>
          <p:cNvGrpSpPr/>
          <p:nvPr/>
        </p:nvGrpSpPr>
        <p:grpSpPr>
          <a:xfrm>
            <a:off x="3662061" y="454360"/>
            <a:ext cx="8279686" cy="1888134"/>
            <a:chOff x="4326544" y="3506596"/>
            <a:chExt cx="8279686" cy="1888134"/>
          </a:xfrm>
        </p:grpSpPr>
        <p:sp>
          <p:nvSpPr>
            <p:cNvPr id="4" name="Rectangle 60">
              <a:extLst>
                <a:ext uri="{FF2B5EF4-FFF2-40B4-BE49-F238E27FC236}">
                  <a16:creationId xmlns:a16="http://schemas.microsoft.com/office/drawing/2014/main" id="{7787C2DB-E144-FF36-FA8E-2A570992C3E3}"/>
                </a:ext>
              </a:extLst>
            </p:cNvPr>
            <p:cNvSpPr/>
            <p:nvPr/>
          </p:nvSpPr>
          <p:spPr>
            <a:xfrm>
              <a:off x="4326544" y="3506596"/>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4">
              <a:extLst>
                <a:ext uri="{FF2B5EF4-FFF2-40B4-BE49-F238E27FC236}">
                  <a16:creationId xmlns:a16="http://schemas.microsoft.com/office/drawing/2014/main" id="{D0213301-C1F1-CA5E-968E-118AC13506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702217" y="3649123"/>
              <a:ext cx="810393" cy="810393"/>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C220F81-0914-2AC7-D66F-BD6A2C24BD3C}"/>
                    </a:ext>
                  </a:extLst>
                </p:cNvPr>
                <p:cNvSpPr txBox="1"/>
                <p:nvPr/>
              </p:nvSpPr>
              <p:spPr>
                <a:xfrm>
                  <a:off x="7604827" y="4216134"/>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𝑥</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BC220F81-0914-2AC7-D66F-BD6A2C24BD3C}"/>
                    </a:ext>
                  </a:extLst>
                </p:cNvPr>
                <p:cNvSpPr txBox="1">
                  <a:spLocks noRot="1" noChangeAspect="1" noMove="1" noResize="1" noEditPoints="1" noAdjustHandles="1" noChangeArrowheads="1" noChangeShapeType="1" noTextEdit="1"/>
                </p:cNvSpPr>
                <p:nvPr/>
              </p:nvSpPr>
              <p:spPr>
                <a:xfrm>
                  <a:off x="7604827" y="4216134"/>
                  <a:ext cx="315613" cy="303032"/>
                </a:xfrm>
                <a:prstGeom prst="rect">
                  <a:avLst/>
                </a:prstGeom>
                <a:blipFill>
                  <a:blip r:embed="rId6"/>
                  <a:stretch>
                    <a:fillRect l="-27451" r="-9804"/>
                  </a:stretch>
                </a:blipFill>
              </p:spPr>
              <p:txBody>
                <a:bodyPr/>
                <a:lstStyle/>
                <a:p>
                  <a:r>
                    <a:rPr lang="zh-CN" altLang="en-US">
                      <a:noFill/>
                    </a:rPr>
                    <a:t> </a:t>
                  </a:r>
                </a:p>
              </p:txBody>
            </p:sp>
          </mc:Fallback>
        </mc:AlternateContent>
        <p:pic>
          <p:nvPicPr>
            <p:cNvPr id="7" name="Picture 105">
              <a:extLst>
                <a:ext uri="{FF2B5EF4-FFF2-40B4-BE49-F238E27FC236}">
                  <a16:creationId xmlns:a16="http://schemas.microsoft.com/office/drawing/2014/main" id="{EF927782-A8B8-C964-48C0-A677AE487ACA}"/>
                </a:ext>
              </a:extLst>
            </p:cNvPr>
            <p:cNvPicPr>
              <a:picLocks noChangeAspect="1"/>
            </p:cNvPicPr>
            <p:nvPr/>
          </p:nvPicPr>
          <p:blipFill>
            <a:blip r:embed="rId3"/>
            <a:stretch>
              <a:fillRect/>
            </a:stretch>
          </p:blipFill>
          <p:spPr>
            <a:xfrm rot="10800000">
              <a:off x="6659070" y="4657111"/>
              <a:ext cx="896963" cy="585540"/>
            </a:xfrm>
            <a:prstGeom prst="rect">
              <a:avLst/>
            </a:prstGeom>
          </p:spPr>
        </p:pic>
        <p:sp>
          <p:nvSpPr>
            <p:cNvPr id="8" name="TextBox 124">
              <a:extLst>
                <a:ext uri="{FF2B5EF4-FFF2-40B4-BE49-F238E27FC236}">
                  <a16:creationId xmlns:a16="http://schemas.microsoft.com/office/drawing/2014/main" id="{FEA75444-507B-45EB-46C9-BC55CF78F364}"/>
                </a:ext>
              </a:extLst>
            </p:cNvPr>
            <p:cNvSpPr txBox="1"/>
            <p:nvPr/>
          </p:nvSpPr>
          <p:spPr>
            <a:xfrm>
              <a:off x="6618712" y="4687526"/>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Decoder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9" name="Straight Arrow Connector 125">
              <a:extLst>
                <a:ext uri="{FF2B5EF4-FFF2-40B4-BE49-F238E27FC236}">
                  <a16:creationId xmlns:a16="http://schemas.microsoft.com/office/drawing/2014/main" id="{48F6EE85-0E23-68F7-A996-3B204180A7E8}"/>
                </a:ext>
              </a:extLst>
            </p:cNvPr>
            <p:cNvCxnSpPr>
              <a:cxnSpLocks/>
              <a:stCxn id="7" idx="2"/>
              <a:endCxn id="5" idx="2"/>
            </p:cNvCxnSpPr>
            <p:nvPr/>
          </p:nvCxnSpPr>
          <p:spPr>
            <a:xfrm flipH="1" flipV="1">
              <a:off x="7107414" y="4459513"/>
              <a:ext cx="137" cy="197598"/>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0" name="Straight Arrow Connector 143">
              <a:extLst>
                <a:ext uri="{FF2B5EF4-FFF2-40B4-BE49-F238E27FC236}">
                  <a16:creationId xmlns:a16="http://schemas.microsoft.com/office/drawing/2014/main" id="{63A32E3A-DD48-3993-A3EC-9A2B5F1D41FA}"/>
                </a:ext>
              </a:extLst>
            </p:cNvPr>
            <p:cNvCxnSpPr>
              <a:cxnSpLocks/>
              <a:stCxn id="106" idx="0"/>
              <a:endCxn id="7" idx="0"/>
            </p:cNvCxnSpPr>
            <p:nvPr/>
          </p:nvCxnSpPr>
          <p:spPr>
            <a:xfrm flipV="1">
              <a:off x="7103481" y="5242651"/>
              <a:ext cx="4070" cy="152079"/>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pic>
          <p:nvPicPr>
            <p:cNvPr id="11" name="Picture 178">
              <a:extLst>
                <a:ext uri="{FF2B5EF4-FFF2-40B4-BE49-F238E27FC236}">
                  <a16:creationId xmlns:a16="http://schemas.microsoft.com/office/drawing/2014/main" id="{09F44547-3ACD-0427-3323-7D0CB0B178AA}"/>
                </a:ext>
              </a:extLst>
            </p:cNvPr>
            <p:cNvPicPr>
              <a:picLocks noChangeAspect="1"/>
            </p:cNvPicPr>
            <p:nvPr/>
          </p:nvPicPr>
          <p:blipFill>
            <a:blip r:embed="rId3"/>
            <a:stretch>
              <a:fillRect/>
            </a:stretch>
          </p:blipFill>
          <p:spPr>
            <a:xfrm rot="10800000">
              <a:off x="8672079" y="4649506"/>
              <a:ext cx="896963" cy="585540"/>
            </a:xfrm>
            <a:prstGeom prst="rect">
              <a:avLst/>
            </a:prstGeom>
          </p:spPr>
        </p:pic>
        <p:sp>
          <p:nvSpPr>
            <p:cNvPr id="12" name="TextBox 179">
              <a:extLst>
                <a:ext uri="{FF2B5EF4-FFF2-40B4-BE49-F238E27FC236}">
                  <a16:creationId xmlns:a16="http://schemas.microsoft.com/office/drawing/2014/main" id="{2BDEAA16-B5DD-3DF8-E0F6-EE39F38DC108}"/>
                </a:ext>
              </a:extLst>
            </p:cNvPr>
            <p:cNvSpPr txBox="1"/>
            <p:nvPr/>
          </p:nvSpPr>
          <p:spPr>
            <a:xfrm>
              <a:off x="8631721" y="4679921"/>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Decoder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13" name="Straight Arrow Connector 180">
              <a:extLst>
                <a:ext uri="{FF2B5EF4-FFF2-40B4-BE49-F238E27FC236}">
                  <a16:creationId xmlns:a16="http://schemas.microsoft.com/office/drawing/2014/main" id="{8AB80A43-5A49-30E6-FA0E-897484895A45}"/>
                </a:ext>
              </a:extLst>
            </p:cNvPr>
            <p:cNvCxnSpPr>
              <a:cxnSpLocks/>
              <a:stCxn id="11" idx="2"/>
              <a:endCxn id="17" idx="2"/>
            </p:cNvCxnSpPr>
            <p:nvPr/>
          </p:nvCxnSpPr>
          <p:spPr>
            <a:xfrm flipV="1">
              <a:off x="9120560" y="4448024"/>
              <a:ext cx="899" cy="20148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6" name="Straight Arrow Connector 197">
              <a:extLst>
                <a:ext uri="{FF2B5EF4-FFF2-40B4-BE49-F238E27FC236}">
                  <a16:creationId xmlns:a16="http://schemas.microsoft.com/office/drawing/2014/main" id="{95936C16-8622-EEB1-A373-800F0BEFBDBD}"/>
                </a:ext>
              </a:extLst>
            </p:cNvPr>
            <p:cNvCxnSpPr>
              <a:cxnSpLocks/>
            </p:cNvCxnSpPr>
            <p:nvPr/>
          </p:nvCxnSpPr>
          <p:spPr>
            <a:xfrm flipV="1">
              <a:off x="9130618" y="5232873"/>
              <a:ext cx="4067" cy="15261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pic>
          <p:nvPicPr>
            <p:cNvPr id="17" name="图片 139">
              <a:extLst>
                <a:ext uri="{FF2B5EF4-FFF2-40B4-BE49-F238E27FC236}">
                  <a16:creationId xmlns:a16="http://schemas.microsoft.com/office/drawing/2014/main" id="{DD11807C-2651-1DAA-1FBB-B8D7E48A1B0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8717813" y="3640735"/>
              <a:ext cx="807286" cy="807286"/>
            </a:xfrm>
            <a:prstGeom prst="rect">
              <a:avLst/>
            </a:prstGeom>
          </p:spPr>
        </p:pic>
        <p:pic>
          <p:nvPicPr>
            <p:cNvPr id="18" name="图片 157">
              <a:extLst>
                <a:ext uri="{FF2B5EF4-FFF2-40B4-BE49-F238E27FC236}">
                  <a16:creationId xmlns:a16="http://schemas.microsoft.com/office/drawing/2014/main" id="{16F85335-1BB6-5E7F-CAE4-FE77BF0F8E7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11085546" y="3649120"/>
              <a:ext cx="807286" cy="807286"/>
            </a:xfrm>
            <a:prstGeom prst="rect">
              <a:avLst/>
            </a:prstGeom>
          </p:spPr>
        </p:pic>
        <p:pic>
          <p:nvPicPr>
            <p:cNvPr id="19" name="Picture 210">
              <a:extLst>
                <a:ext uri="{FF2B5EF4-FFF2-40B4-BE49-F238E27FC236}">
                  <a16:creationId xmlns:a16="http://schemas.microsoft.com/office/drawing/2014/main" id="{F7455C90-0C37-4260-C4EF-DB7B60CA6742}"/>
                </a:ext>
              </a:extLst>
            </p:cNvPr>
            <p:cNvPicPr>
              <a:picLocks noChangeAspect="1"/>
            </p:cNvPicPr>
            <p:nvPr/>
          </p:nvPicPr>
          <p:blipFill>
            <a:blip r:embed="rId3"/>
            <a:stretch>
              <a:fillRect/>
            </a:stretch>
          </p:blipFill>
          <p:spPr>
            <a:xfrm rot="10800000">
              <a:off x="11040849" y="4652766"/>
              <a:ext cx="896963" cy="585540"/>
            </a:xfrm>
            <a:prstGeom prst="rect">
              <a:avLst/>
            </a:prstGeom>
          </p:spPr>
        </p:pic>
        <p:sp>
          <p:nvSpPr>
            <p:cNvPr id="20" name="TextBox 211">
              <a:extLst>
                <a:ext uri="{FF2B5EF4-FFF2-40B4-BE49-F238E27FC236}">
                  <a16:creationId xmlns:a16="http://schemas.microsoft.com/office/drawing/2014/main" id="{C87C3A31-6511-C252-EAF1-9246F865E503}"/>
                </a:ext>
              </a:extLst>
            </p:cNvPr>
            <p:cNvSpPr txBox="1"/>
            <p:nvPr/>
          </p:nvSpPr>
          <p:spPr>
            <a:xfrm>
              <a:off x="11000491" y="4683181"/>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Decoder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21" name="Straight Arrow Connector 212">
              <a:extLst>
                <a:ext uri="{FF2B5EF4-FFF2-40B4-BE49-F238E27FC236}">
                  <a16:creationId xmlns:a16="http://schemas.microsoft.com/office/drawing/2014/main" id="{A4C078AD-6531-0AAD-6FA7-5641C4E25120}"/>
                </a:ext>
              </a:extLst>
            </p:cNvPr>
            <p:cNvCxnSpPr>
              <a:cxnSpLocks/>
              <a:stCxn id="19" idx="2"/>
              <a:endCxn id="18" idx="2"/>
            </p:cNvCxnSpPr>
            <p:nvPr/>
          </p:nvCxnSpPr>
          <p:spPr>
            <a:xfrm flipH="1" flipV="1">
              <a:off x="11489189" y="4456406"/>
              <a:ext cx="138" cy="19636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22" name="Straight Arrow Connector 220">
              <a:extLst>
                <a:ext uri="{FF2B5EF4-FFF2-40B4-BE49-F238E27FC236}">
                  <a16:creationId xmlns:a16="http://schemas.microsoft.com/office/drawing/2014/main" id="{D682DB08-2196-5319-5BD6-B1022D79C9B1}"/>
                </a:ext>
              </a:extLst>
            </p:cNvPr>
            <p:cNvCxnSpPr>
              <a:cxnSpLocks/>
            </p:cNvCxnSpPr>
            <p:nvPr/>
          </p:nvCxnSpPr>
          <p:spPr>
            <a:xfrm flipV="1">
              <a:off x="11503028" y="5236067"/>
              <a:ext cx="4067" cy="15261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文本框 162">
                  <a:extLst>
                    <a:ext uri="{FF2B5EF4-FFF2-40B4-BE49-F238E27FC236}">
                      <a16:creationId xmlns:a16="http://schemas.microsoft.com/office/drawing/2014/main" id="{2AA3D600-247F-85CA-C589-B632AC637599}"/>
                    </a:ext>
                  </a:extLst>
                </p:cNvPr>
                <p:cNvSpPr txBox="1"/>
                <p:nvPr/>
              </p:nvSpPr>
              <p:spPr>
                <a:xfrm>
                  <a:off x="9609120" y="4211414"/>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𝑥</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+2</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23" name="文本框 162">
                  <a:extLst>
                    <a:ext uri="{FF2B5EF4-FFF2-40B4-BE49-F238E27FC236}">
                      <a16:creationId xmlns:a16="http://schemas.microsoft.com/office/drawing/2014/main" id="{2AA3D600-247F-85CA-C589-B632AC637599}"/>
                    </a:ext>
                  </a:extLst>
                </p:cNvPr>
                <p:cNvSpPr txBox="1">
                  <a:spLocks noRot="1" noChangeAspect="1" noMove="1" noResize="1" noEditPoints="1" noAdjustHandles="1" noChangeArrowheads="1" noChangeShapeType="1" noTextEdit="1"/>
                </p:cNvSpPr>
                <p:nvPr/>
              </p:nvSpPr>
              <p:spPr>
                <a:xfrm>
                  <a:off x="9609120" y="4211414"/>
                  <a:ext cx="315613" cy="303032"/>
                </a:xfrm>
                <a:prstGeom prst="rect">
                  <a:avLst/>
                </a:prstGeom>
                <a:blipFill>
                  <a:blip r:embed="rId11"/>
                  <a:stretch>
                    <a:fillRect l="-26923" r="-96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163">
                  <a:extLst>
                    <a:ext uri="{FF2B5EF4-FFF2-40B4-BE49-F238E27FC236}">
                      <a16:creationId xmlns:a16="http://schemas.microsoft.com/office/drawing/2014/main" id="{8D039544-C298-53E0-FE6A-335CFADB6157}"/>
                    </a:ext>
                  </a:extLst>
                </p:cNvPr>
                <p:cNvSpPr txBox="1"/>
                <p:nvPr/>
              </p:nvSpPr>
              <p:spPr>
                <a:xfrm>
                  <a:off x="11999963" y="4211414"/>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𝑥</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24" name="文本框 163">
                  <a:extLst>
                    <a:ext uri="{FF2B5EF4-FFF2-40B4-BE49-F238E27FC236}">
                      <a16:creationId xmlns:a16="http://schemas.microsoft.com/office/drawing/2014/main" id="{8D039544-C298-53E0-FE6A-335CFADB6157}"/>
                    </a:ext>
                  </a:extLst>
                </p:cNvPr>
                <p:cNvSpPr txBox="1">
                  <a:spLocks noRot="1" noChangeAspect="1" noMove="1" noResize="1" noEditPoints="1" noAdjustHandles="1" noChangeArrowheads="1" noChangeShapeType="1" noTextEdit="1"/>
                </p:cNvSpPr>
                <p:nvPr/>
              </p:nvSpPr>
              <p:spPr>
                <a:xfrm>
                  <a:off x="11999963" y="4211414"/>
                  <a:ext cx="315613" cy="303032"/>
                </a:xfrm>
                <a:prstGeom prst="rect">
                  <a:avLst/>
                </a:prstGeom>
                <a:blipFill>
                  <a:blip r:embed="rId12"/>
                  <a:stretch>
                    <a:fillRect l="-28846" r="-11538"/>
                  </a:stretch>
                </a:blipFill>
              </p:spPr>
              <p:txBody>
                <a:bodyPr/>
                <a:lstStyle/>
                <a:p>
                  <a:r>
                    <a:rPr lang="zh-CN" altLang="en-US">
                      <a:noFill/>
                    </a:rPr>
                    <a:t> </a:t>
                  </a:r>
                </a:p>
              </p:txBody>
            </p:sp>
          </mc:Fallback>
        </mc:AlternateContent>
        <p:sp>
          <p:nvSpPr>
            <p:cNvPr id="25" name="文本框 130">
              <a:extLst>
                <a:ext uri="{FF2B5EF4-FFF2-40B4-BE49-F238E27FC236}">
                  <a16:creationId xmlns:a16="http://schemas.microsoft.com/office/drawing/2014/main" id="{322A2A69-3048-0DC3-7DFE-E03CB7BF2E01}"/>
                </a:ext>
              </a:extLst>
            </p:cNvPr>
            <p:cNvSpPr txBox="1"/>
            <p:nvPr/>
          </p:nvSpPr>
          <p:spPr>
            <a:xfrm>
              <a:off x="10513401" y="4774623"/>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26" name="TextBox 59">
              <a:extLst>
                <a:ext uri="{FF2B5EF4-FFF2-40B4-BE49-F238E27FC236}">
                  <a16:creationId xmlns:a16="http://schemas.microsoft.com/office/drawing/2014/main" id="{4CA2B544-DF81-C0FF-2546-A7D3832CA35C}"/>
                </a:ext>
              </a:extLst>
            </p:cNvPr>
            <p:cNvSpPr txBox="1"/>
            <p:nvPr/>
          </p:nvSpPr>
          <p:spPr>
            <a:xfrm>
              <a:off x="4494428" y="3715659"/>
              <a:ext cx="886781" cy="646331"/>
            </a:xfrm>
            <a:prstGeom prst="rect">
              <a:avLst/>
            </a:prstGeom>
            <a:noFill/>
          </p:spPr>
          <p:txBody>
            <a:bodyPr wrap="none" rtlCol="0">
              <a:spAutoFit/>
            </a:bodyPr>
            <a:lstStyle/>
            <a:p>
              <a:r>
                <a:rPr lang="en-US" dirty="0"/>
                <a:t>Future</a:t>
              </a:r>
            </a:p>
            <a:p>
              <a:r>
                <a:rPr lang="en-US" dirty="0"/>
                <a:t>Rollout</a:t>
              </a:r>
            </a:p>
          </p:txBody>
        </p:sp>
      </p:grpSp>
      <p:grpSp>
        <p:nvGrpSpPr>
          <p:cNvPr id="27" name="组合 26">
            <a:extLst>
              <a:ext uri="{FF2B5EF4-FFF2-40B4-BE49-F238E27FC236}">
                <a16:creationId xmlns:a16="http://schemas.microsoft.com/office/drawing/2014/main" id="{479767B5-47C6-0CE0-246C-5F0421D6C3A9}"/>
              </a:ext>
            </a:extLst>
          </p:cNvPr>
          <p:cNvGrpSpPr/>
          <p:nvPr/>
        </p:nvGrpSpPr>
        <p:grpSpPr>
          <a:xfrm>
            <a:off x="3662061" y="3822208"/>
            <a:ext cx="8279686" cy="2291939"/>
            <a:chOff x="4326544" y="6883449"/>
            <a:chExt cx="8279686" cy="2291939"/>
          </a:xfrm>
        </p:grpSpPr>
        <p:sp>
          <p:nvSpPr>
            <p:cNvPr id="28" name="Rectangle 239">
              <a:extLst>
                <a:ext uri="{FF2B5EF4-FFF2-40B4-BE49-F238E27FC236}">
                  <a16:creationId xmlns:a16="http://schemas.microsoft.com/office/drawing/2014/main" id="{3B4B4873-D5D9-7586-5950-288AD1C3E4A5}"/>
                </a:ext>
              </a:extLst>
            </p:cNvPr>
            <p:cNvSpPr/>
            <p:nvPr/>
          </p:nvSpPr>
          <p:spPr>
            <a:xfrm>
              <a:off x="4326544" y="8123330"/>
              <a:ext cx="8279686" cy="1052058"/>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矩形: 圆角 15">
              <a:extLst>
                <a:ext uri="{FF2B5EF4-FFF2-40B4-BE49-F238E27FC236}">
                  <a16:creationId xmlns:a16="http://schemas.microsoft.com/office/drawing/2014/main" id="{C14EA941-BC77-E1A4-1123-4CA300AC362A}"/>
                </a:ext>
              </a:extLst>
            </p:cNvPr>
            <p:cNvSpPr/>
            <p:nvPr/>
          </p:nvSpPr>
          <p:spPr>
            <a:xfrm>
              <a:off x="4451770"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pic>
          <p:nvPicPr>
            <p:cNvPr id="30" name="图片 29">
              <a:extLst>
                <a:ext uri="{FF2B5EF4-FFF2-40B4-BE49-F238E27FC236}">
                  <a16:creationId xmlns:a16="http://schemas.microsoft.com/office/drawing/2014/main" id="{3D9D17D2-9370-6640-AF3F-1A077CF7472A}"/>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4492348" y="8206895"/>
              <a:ext cx="896963" cy="896963"/>
            </a:xfrm>
            <a:prstGeom prst="rect">
              <a:avLst/>
            </a:prstGeom>
          </p:spPr>
        </p:pic>
        <p:sp>
          <p:nvSpPr>
            <p:cNvPr id="31" name="矩形: 圆角 30">
              <a:extLst>
                <a:ext uri="{FF2B5EF4-FFF2-40B4-BE49-F238E27FC236}">
                  <a16:creationId xmlns:a16="http://schemas.microsoft.com/office/drawing/2014/main" id="{C05A216F-8E08-8B0E-70AE-785F623FD25B}"/>
                </a:ext>
              </a:extLst>
            </p:cNvPr>
            <p:cNvSpPr/>
            <p:nvPr/>
          </p:nvSpPr>
          <p:spPr>
            <a:xfrm>
              <a:off x="4490428"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32" name="文本框 31">
              <a:extLst>
                <a:ext uri="{FF2B5EF4-FFF2-40B4-BE49-F238E27FC236}">
                  <a16:creationId xmlns:a16="http://schemas.microsoft.com/office/drawing/2014/main" id="{55D2ACFB-60D5-9E4D-58E2-DEFA06305A3A}"/>
                </a:ext>
              </a:extLst>
            </p:cNvPr>
            <p:cNvSpPr txBox="1"/>
            <p:nvPr/>
          </p:nvSpPr>
          <p:spPr>
            <a:xfrm>
              <a:off x="5887040" y="688344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3EC758D7-C592-354B-52BE-0D03C4D65739}"/>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100000"/>
                      </a14:imgEffect>
                      <a14:imgEffect>
                        <a14:colorTemperature colorTemp="7000"/>
                      </a14:imgEffect>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6609518" y="8199377"/>
              <a:ext cx="893601" cy="893601"/>
            </a:xfrm>
            <a:prstGeom prst="rect">
              <a:avLst/>
            </a:prstGeom>
          </p:spPr>
        </p:pic>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601261E5-B090-CD86-5847-CE6EDC00385F}"/>
                    </a:ext>
                  </a:extLst>
                </p:cNvPr>
                <p:cNvSpPr txBox="1"/>
                <p:nvPr/>
              </p:nvSpPr>
              <p:spPr>
                <a:xfrm>
                  <a:off x="5395495" y="8860794"/>
                  <a:ext cx="367557"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601261E5-B090-CD86-5847-CE6EDC00385F}"/>
                    </a:ext>
                  </a:extLst>
                </p:cNvPr>
                <p:cNvSpPr txBox="1">
                  <a:spLocks noRot="1" noChangeAspect="1" noMove="1" noResize="1" noEditPoints="1" noAdjustHandles="1" noChangeArrowheads="1" noChangeShapeType="1" noTextEdit="1"/>
                </p:cNvSpPr>
                <p:nvPr/>
              </p:nvSpPr>
              <p:spPr>
                <a:xfrm>
                  <a:off x="5395495" y="8860794"/>
                  <a:ext cx="367557" cy="303032"/>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7BEA4025-3BCC-A498-537C-EECF0DAC6BD1}"/>
                    </a:ext>
                  </a:extLst>
                </p:cNvPr>
                <p:cNvSpPr txBox="1"/>
                <p:nvPr/>
              </p:nvSpPr>
              <p:spPr>
                <a:xfrm>
                  <a:off x="7547525" y="8844632"/>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𝑥</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5" name="文本框 34">
                  <a:extLst>
                    <a:ext uri="{FF2B5EF4-FFF2-40B4-BE49-F238E27FC236}">
                      <a16:creationId xmlns:a16="http://schemas.microsoft.com/office/drawing/2014/main" id="{7BEA4025-3BCC-A498-537C-EECF0DAC6BD1}"/>
                    </a:ext>
                  </a:extLst>
                </p:cNvPr>
                <p:cNvSpPr txBox="1">
                  <a:spLocks noRot="1" noChangeAspect="1" noMove="1" noResize="1" noEditPoints="1" noAdjustHandles="1" noChangeArrowheads="1" noChangeShapeType="1" noTextEdit="1"/>
                </p:cNvSpPr>
                <p:nvPr/>
              </p:nvSpPr>
              <p:spPr>
                <a:xfrm>
                  <a:off x="7547525" y="8844632"/>
                  <a:ext cx="315613" cy="303032"/>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8BF11770-55DE-514E-1910-DEF5F95930AE}"/>
                    </a:ext>
                  </a:extLst>
                </p:cNvPr>
                <p:cNvSpPr txBox="1"/>
                <p:nvPr/>
              </p:nvSpPr>
              <p:spPr>
                <a:xfrm>
                  <a:off x="5402282"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36" name="文本框 35">
                  <a:extLst>
                    <a:ext uri="{FF2B5EF4-FFF2-40B4-BE49-F238E27FC236}">
                      <a16:creationId xmlns:a16="http://schemas.microsoft.com/office/drawing/2014/main" id="{8BF11770-55DE-514E-1910-DEF5F95930AE}"/>
                    </a:ext>
                  </a:extLst>
                </p:cNvPr>
                <p:cNvSpPr txBox="1">
                  <a:spLocks noRot="1" noChangeAspect="1" noMove="1" noResize="1" noEditPoints="1" noAdjustHandles="1" noChangeArrowheads="1" noChangeShapeType="1" noTextEdit="1"/>
                </p:cNvSpPr>
                <p:nvPr/>
              </p:nvSpPr>
              <p:spPr>
                <a:xfrm>
                  <a:off x="5402282" y="7041748"/>
                  <a:ext cx="315613" cy="303032"/>
                </a:xfrm>
                <a:prstGeom prst="rect">
                  <a:avLst/>
                </a:prstGeom>
                <a:blipFill>
                  <a:blip r:embed="rId19"/>
                  <a:stretch>
                    <a:fillRect l="-1923"/>
                  </a:stretch>
                </a:blipFill>
              </p:spPr>
              <p:txBody>
                <a:bodyPr/>
                <a:lstStyle/>
                <a:p>
                  <a:r>
                    <a:rPr lang="zh-CN" altLang="en-US">
                      <a:noFill/>
                    </a:rPr>
                    <a:t> </a:t>
                  </a:r>
                </a:p>
              </p:txBody>
            </p:sp>
          </mc:Fallback>
        </mc:AlternateContent>
        <p:sp>
          <p:nvSpPr>
            <p:cNvPr id="38" name="TextBox 81">
              <a:extLst>
                <a:ext uri="{FF2B5EF4-FFF2-40B4-BE49-F238E27FC236}">
                  <a16:creationId xmlns:a16="http://schemas.microsoft.com/office/drawing/2014/main" id="{7454E066-F98C-87FB-33C1-D29CDBE3A765}"/>
                </a:ext>
              </a:extLst>
            </p:cNvPr>
            <p:cNvSpPr txBox="1"/>
            <p:nvPr/>
          </p:nvSpPr>
          <p:spPr>
            <a:xfrm>
              <a:off x="4447552" y="7426679"/>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39" name="矩形: 圆角 7">
              <a:extLst>
                <a:ext uri="{FF2B5EF4-FFF2-40B4-BE49-F238E27FC236}">
                  <a16:creationId xmlns:a16="http://schemas.microsoft.com/office/drawing/2014/main" id="{25B7DCA9-AF7A-3AAC-6741-9B64064515F0}"/>
                </a:ext>
              </a:extLst>
            </p:cNvPr>
            <p:cNvSpPr/>
            <p:nvPr/>
          </p:nvSpPr>
          <p:spPr>
            <a:xfrm>
              <a:off x="4717322"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0" name="矩形: 圆角 7">
              <a:extLst>
                <a:ext uri="{FF2B5EF4-FFF2-40B4-BE49-F238E27FC236}">
                  <a16:creationId xmlns:a16="http://schemas.microsoft.com/office/drawing/2014/main" id="{C94D92D4-67A6-E725-C3EF-E22BFC468BDB}"/>
                </a:ext>
              </a:extLst>
            </p:cNvPr>
            <p:cNvSpPr/>
            <p:nvPr/>
          </p:nvSpPr>
          <p:spPr>
            <a:xfrm>
              <a:off x="4955053"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1" name="矩形: 圆角 7">
              <a:extLst>
                <a:ext uri="{FF2B5EF4-FFF2-40B4-BE49-F238E27FC236}">
                  <a16:creationId xmlns:a16="http://schemas.microsoft.com/office/drawing/2014/main" id="{8ED02562-1B1F-14E8-B2A8-3DD0857C8847}"/>
                </a:ext>
              </a:extLst>
            </p:cNvPr>
            <p:cNvSpPr/>
            <p:nvPr/>
          </p:nvSpPr>
          <p:spPr>
            <a:xfrm>
              <a:off x="5191764"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2" name="文本框 30">
              <a:extLst>
                <a:ext uri="{FF2B5EF4-FFF2-40B4-BE49-F238E27FC236}">
                  <a16:creationId xmlns:a16="http://schemas.microsoft.com/office/drawing/2014/main" id="{DB3FC43E-2B46-9F3F-8561-77C6C14A70A9}"/>
                </a:ext>
              </a:extLst>
            </p:cNvPr>
            <p:cNvSpPr txBox="1"/>
            <p:nvPr/>
          </p:nvSpPr>
          <p:spPr>
            <a:xfrm>
              <a:off x="5886299" y="8497084"/>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p:sp>
          <p:nvSpPr>
            <p:cNvPr id="43" name="矩形: 圆角 15">
              <a:extLst>
                <a:ext uri="{FF2B5EF4-FFF2-40B4-BE49-F238E27FC236}">
                  <a16:creationId xmlns:a16="http://schemas.microsoft.com/office/drawing/2014/main" id="{D82372DC-CA7B-38D2-A70A-1189DAD0F309}"/>
                </a:ext>
              </a:extLst>
            </p:cNvPr>
            <p:cNvSpPr/>
            <p:nvPr/>
          </p:nvSpPr>
          <p:spPr>
            <a:xfrm>
              <a:off x="6568039" y="693709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44" name="矩形: 圆角 7">
              <a:extLst>
                <a:ext uri="{FF2B5EF4-FFF2-40B4-BE49-F238E27FC236}">
                  <a16:creationId xmlns:a16="http://schemas.microsoft.com/office/drawing/2014/main" id="{3230BE61-3085-65CE-2360-1F399E316952}"/>
                </a:ext>
              </a:extLst>
            </p:cNvPr>
            <p:cNvSpPr/>
            <p:nvPr/>
          </p:nvSpPr>
          <p:spPr>
            <a:xfrm>
              <a:off x="6606697" y="6991673"/>
              <a:ext cx="189445" cy="169043"/>
            </a:xfrm>
            <a:prstGeom prst="roundRect">
              <a:avLst>
                <a:gd name="adj" fmla="val 4866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5" name="矩形: 圆角 7">
              <a:extLst>
                <a:ext uri="{FF2B5EF4-FFF2-40B4-BE49-F238E27FC236}">
                  <a16:creationId xmlns:a16="http://schemas.microsoft.com/office/drawing/2014/main" id="{50187F72-F7A1-8026-88F8-AE2D44030038}"/>
                </a:ext>
              </a:extLst>
            </p:cNvPr>
            <p:cNvSpPr/>
            <p:nvPr/>
          </p:nvSpPr>
          <p:spPr>
            <a:xfrm>
              <a:off x="6833591" y="6991671"/>
              <a:ext cx="189445" cy="169043"/>
            </a:xfrm>
            <a:prstGeom prst="roundRect">
              <a:avLst>
                <a:gd name="adj" fmla="val 48667"/>
              </a:avLst>
            </a:prstGeom>
            <a:solidFill>
              <a:srgbClr val="FF60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6" name="矩形: 圆角 7">
              <a:extLst>
                <a:ext uri="{FF2B5EF4-FFF2-40B4-BE49-F238E27FC236}">
                  <a16:creationId xmlns:a16="http://schemas.microsoft.com/office/drawing/2014/main" id="{75998229-4DC9-1EE9-CBF2-47BD6024A212}"/>
                </a:ext>
              </a:extLst>
            </p:cNvPr>
            <p:cNvSpPr/>
            <p:nvPr/>
          </p:nvSpPr>
          <p:spPr>
            <a:xfrm>
              <a:off x="7071322" y="6991672"/>
              <a:ext cx="189445" cy="169043"/>
            </a:xfrm>
            <a:prstGeom prst="roundRect">
              <a:avLst>
                <a:gd name="adj" fmla="val 48667"/>
              </a:avLst>
            </a:prstGeom>
            <a:solidFill>
              <a:srgbClr val="F0EB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47" name="矩形: 圆角 7">
              <a:extLst>
                <a:ext uri="{FF2B5EF4-FFF2-40B4-BE49-F238E27FC236}">
                  <a16:creationId xmlns:a16="http://schemas.microsoft.com/office/drawing/2014/main" id="{0A1A0100-FF96-4766-88FD-44C45632DAB0}"/>
                </a:ext>
              </a:extLst>
            </p:cNvPr>
            <p:cNvSpPr/>
            <p:nvPr/>
          </p:nvSpPr>
          <p:spPr>
            <a:xfrm>
              <a:off x="7308033" y="6991275"/>
              <a:ext cx="189445" cy="169043"/>
            </a:xfrm>
            <a:prstGeom prst="roundRect">
              <a:avLst>
                <a:gd name="adj" fmla="val 48667"/>
              </a:avLst>
            </a:prstGeom>
            <a:solidFill>
              <a:srgbClr val="F7B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mc:AlternateContent xmlns:mc="http://schemas.openxmlformats.org/markup-compatibility/2006" xmlns:a14="http://schemas.microsoft.com/office/drawing/2010/main">
          <mc:Choice Requires="a14">
            <p:sp>
              <p:nvSpPr>
                <p:cNvPr id="48" name="文本框 80">
                  <a:extLst>
                    <a:ext uri="{FF2B5EF4-FFF2-40B4-BE49-F238E27FC236}">
                      <a16:creationId xmlns:a16="http://schemas.microsoft.com/office/drawing/2014/main" id="{1500E921-1EAE-6A27-170E-5F8E0D520301}"/>
                    </a:ext>
                  </a:extLst>
                </p:cNvPr>
                <p:cNvSpPr txBox="1"/>
                <p:nvPr/>
              </p:nvSpPr>
              <p:spPr>
                <a:xfrm>
                  <a:off x="7525324" y="7041748"/>
                  <a:ext cx="315613" cy="3030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r>
                              <a:rPr lang="en-US" altLang="zh-CN" sz="1369" i="1">
                                <a:latin typeface="Cambria Math" panose="02040503050406030204" pitchFamily="18" charset="0"/>
                                <a:cs typeface="Times New Roman" panose="02020603050405020304" pitchFamily="18" charset="0"/>
                              </a:rPr>
                              <m:t>𝑆</m:t>
                            </m:r>
                          </m:e>
                          <m:sub>
                            <m:r>
                              <a:rPr lang="en-US" altLang="zh-CN" sz="1369" i="1">
                                <a:latin typeface="Cambria Math" panose="02040503050406030204" pitchFamily="18" charset="0"/>
                                <a:cs typeface="Times New Roman" panose="02020603050405020304" pitchFamily="18" charset="0"/>
                              </a:rPr>
                              <m:t>𝑇</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48" name="文本框 80">
                  <a:extLst>
                    <a:ext uri="{FF2B5EF4-FFF2-40B4-BE49-F238E27FC236}">
                      <a16:creationId xmlns:a16="http://schemas.microsoft.com/office/drawing/2014/main" id="{1500E921-1EAE-6A27-170E-5F8E0D520301}"/>
                    </a:ext>
                  </a:extLst>
                </p:cNvPr>
                <p:cNvSpPr txBox="1">
                  <a:spLocks noRot="1" noChangeAspect="1" noMove="1" noResize="1" noEditPoints="1" noAdjustHandles="1" noChangeArrowheads="1" noChangeShapeType="1" noTextEdit="1"/>
                </p:cNvSpPr>
                <p:nvPr/>
              </p:nvSpPr>
              <p:spPr>
                <a:xfrm>
                  <a:off x="7525324" y="7041748"/>
                  <a:ext cx="315613" cy="303032"/>
                </a:xfrm>
                <a:prstGeom prst="rect">
                  <a:avLst/>
                </a:prstGeom>
                <a:blipFill>
                  <a:blip r:embed="rId20"/>
                  <a:stretch>
                    <a:fillRect l="-3846"/>
                  </a:stretch>
                </a:blipFill>
              </p:spPr>
              <p:txBody>
                <a:bodyPr/>
                <a:lstStyle/>
                <a:p>
                  <a:r>
                    <a:rPr lang="zh-CN" altLang="en-US">
                      <a:noFill/>
                    </a:rPr>
                    <a:t> </a:t>
                  </a:r>
                </a:p>
              </p:txBody>
            </p:sp>
          </mc:Fallback>
        </mc:AlternateContent>
        <p:sp>
          <p:nvSpPr>
            <p:cNvPr id="50" name="TextBox 118">
              <a:extLst>
                <a:ext uri="{FF2B5EF4-FFF2-40B4-BE49-F238E27FC236}">
                  <a16:creationId xmlns:a16="http://schemas.microsoft.com/office/drawing/2014/main" id="{90B81FC8-A7F5-E6C1-E1F5-1FA8708B7255}"/>
                </a:ext>
              </a:extLst>
            </p:cNvPr>
            <p:cNvSpPr txBox="1"/>
            <p:nvPr/>
          </p:nvSpPr>
          <p:spPr>
            <a:xfrm>
              <a:off x="6568905" y="7428767"/>
              <a:ext cx="977396" cy="492443"/>
            </a:xfrm>
            <a:prstGeom prst="rect">
              <a:avLst/>
            </a:prstGeom>
            <a:noFill/>
          </p:spPr>
          <p:txBody>
            <a:bodyPr wrap="square">
              <a:spAutoFit/>
            </a:bodyPr>
            <a:lstStyle/>
            <a:p>
              <a:pPr algn="ctr"/>
              <a:r>
                <a:rPr lang="en-US" altLang="zh-CN" sz="1300" dirty="0">
                  <a:solidFill>
                    <a:sysClr val="windowText" lastClr="000000"/>
                  </a:solidFill>
                  <a:latin typeface="Calibri Light" panose="020F0302020204030204" pitchFamily="34" charset="0"/>
                  <a:cs typeface="Calibri Light" panose="020F0302020204030204" pitchFamily="34" charset="0"/>
                </a:rPr>
                <a:t>Slot</a:t>
              </a:r>
            </a:p>
            <a:p>
              <a:pPr algn="ctr"/>
              <a:r>
                <a:rPr lang="en-US" altLang="zh-CN" sz="1300" dirty="0">
                  <a:latin typeface="Calibri Light" panose="020F0302020204030204" pitchFamily="34" charset="0"/>
                  <a:ea typeface="微软雅黑" panose="020B0503020204020204" pitchFamily="34" charset="-122"/>
                  <a:cs typeface="Calibri Light" panose="020F0302020204030204" pitchFamily="34" charset="0"/>
                </a:rPr>
                <a:t>Encoder</a:t>
              </a:r>
              <a:endParaRPr lang="zh-CN" altLang="en-US" sz="1300" dirty="0">
                <a:latin typeface="Calibri Light" panose="020F0302020204030204" pitchFamily="34" charset="0"/>
                <a:ea typeface="微软雅黑" panose="020B0503020204020204" pitchFamily="34" charset="-122"/>
                <a:cs typeface="Calibri Light" panose="020F0302020204030204" pitchFamily="34" charset="0"/>
              </a:endParaRPr>
            </a:p>
          </p:txBody>
        </p:sp>
        <p:cxnSp>
          <p:nvCxnSpPr>
            <p:cNvPr id="51" name="Straight Arrow Connector 119">
              <a:extLst>
                <a:ext uri="{FF2B5EF4-FFF2-40B4-BE49-F238E27FC236}">
                  <a16:creationId xmlns:a16="http://schemas.microsoft.com/office/drawing/2014/main" id="{68227ACC-EE2C-5EB8-26C7-911FA95C5E5A}"/>
                </a:ext>
              </a:extLst>
            </p:cNvPr>
            <p:cNvCxnSpPr>
              <a:cxnSpLocks/>
              <a:stCxn id="33" idx="0"/>
            </p:cNvCxnSpPr>
            <p:nvPr/>
          </p:nvCxnSpPr>
          <p:spPr>
            <a:xfrm flipV="1">
              <a:off x="7056316" y="7980442"/>
              <a:ext cx="5864" cy="218935"/>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2" name="Straight Arrow Connector 120">
              <a:extLst>
                <a:ext uri="{FF2B5EF4-FFF2-40B4-BE49-F238E27FC236}">
                  <a16:creationId xmlns:a16="http://schemas.microsoft.com/office/drawing/2014/main" id="{FF24CD2C-339A-7D27-53EA-8589234248A8}"/>
                </a:ext>
              </a:extLst>
            </p:cNvPr>
            <p:cNvCxnSpPr>
              <a:cxnSpLocks/>
              <a:stCxn id="30" idx="0"/>
            </p:cNvCxnSpPr>
            <p:nvPr/>
          </p:nvCxnSpPr>
          <p:spPr>
            <a:xfrm flipV="1">
              <a:off x="4940827" y="7978354"/>
              <a:ext cx="0" cy="22854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3" name="Straight Arrow Connector 121">
              <a:extLst>
                <a:ext uri="{FF2B5EF4-FFF2-40B4-BE49-F238E27FC236}">
                  <a16:creationId xmlns:a16="http://schemas.microsoft.com/office/drawing/2014/main" id="{A5A2155D-6CC5-C60E-2BDE-0D10FA659361}"/>
                </a:ext>
              </a:extLst>
            </p:cNvPr>
            <p:cNvCxnSpPr>
              <a:cxnSpLocks/>
              <a:endCxn id="29" idx="2"/>
            </p:cNvCxnSpPr>
            <p:nvPr/>
          </p:nvCxnSpPr>
          <p:spPr>
            <a:xfrm flipH="1" flipV="1">
              <a:off x="4940471" y="7217809"/>
              <a:ext cx="359" cy="175002"/>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54" name="Straight Arrow Connector 123">
              <a:extLst>
                <a:ext uri="{FF2B5EF4-FFF2-40B4-BE49-F238E27FC236}">
                  <a16:creationId xmlns:a16="http://schemas.microsoft.com/office/drawing/2014/main" id="{34118459-AB59-293B-EA75-46C5EA7AD2E3}"/>
                </a:ext>
              </a:extLst>
            </p:cNvPr>
            <p:cNvCxnSpPr>
              <a:cxnSpLocks/>
              <a:endCxn id="43" idx="2"/>
            </p:cNvCxnSpPr>
            <p:nvPr/>
          </p:nvCxnSpPr>
          <p:spPr>
            <a:xfrm flipH="1" flipV="1">
              <a:off x="7056740" y="7217809"/>
              <a:ext cx="5443" cy="177090"/>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55" name="TextBox 238">
              <a:extLst>
                <a:ext uri="{FF2B5EF4-FFF2-40B4-BE49-F238E27FC236}">
                  <a16:creationId xmlns:a16="http://schemas.microsoft.com/office/drawing/2014/main" id="{E2A3C3F2-7EC3-7A30-5073-797C8AB3A65D}"/>
                </a:ext>
              </a:extLst>
            </p:cNvPr>
            <p:cNvSpPr txBox="1"/>
            <p:nvPr/>
          </p:nvSpPr>
          <p:spPr>
            <a:xfrm>
              <a:off x="10906309" y="8311901"/>
              <a:ext cx="878767" cy="646331"/>
            </a:xfrm>
            <a:prstGeom prst="rect">
              <a:avLst/>
            </a:prstGeom>
            <a:noFill/>
          </p:spPr>
          <p:txBody>
            <a:bodyPr wrap="none" rtlCol="0">
              <a:spAutoFit/>
            </a:bodyPr>
            <a:lstStyle/>
            <a:p>
              <a:r>
                <a:rPr lang="en-US" dirty="0"/>
                <a:t>Burn-in</a:t>
              </a:r>
            </a:p>
            <a:p>
              <a:r>
                <a:rPr lang="en-US" dirty="0"/>
                <a:t>Frames</a:t>
              </a:r>
            </a:p>
          </p:txBody>
        </p:sp>
      </p:grpSp>
      <p:grpSp>
        <p:nvGrpSpPr>
          <p:cNvPr id="56" name="组合 55">
            <a:extLst>
              <a:ext uri="{FF2B5EF4-FFF2-40B4-BE49-F238E27FC236}">
                <a16:creationId xmlns:a16="http://schemas.microsoft.com/office/drawing/2014/main" id="{AC5F8EEA-F455-E5F0-8EF1-E993F4925F95}"/>
              </a:ext>
            </a:extLst>
          </p:cNvPr>
          <p:cNvGrpSpPr/>
          <p:nvPr/>
        </p:nvGrpSpPr>
        <p:grpSpPr>
          <a:xfrm>
            <a:off x="6927696" y="2077860"/>
            <a:ext cx="4914400" cy="2243733"/>
            <a:chOff x="7581981" y="5120886"/>
            <a:chExt cx="4914400" cy="2243733"/>
          </a:xfrm>
        </p:grpSpPr>
        <p:cxnSp>
          <p:nvCxnSpPr>
            <p:cNvPr id="57" name="连接符: 曲线 122">
              <a:extLst>
                <a:ext uri="{FF2B5EF4-FFF2-40B4-BE49-F238E27FC236}">
                  <a16:creationId xmlns:a16="http://schemas.microsoft.com/office/drawing/2014/main" id="{2E1E93C3-931B-C911-C258-6A986AD78366}"/>
                </a:ext>
              </a:extLst>
            </p:cNvPr>
            <p:cNvCxnSpPr>
              <a:cxnSpLocks/>
              <a:stCxn id="87" idx="3"/>
            </p:cNvCxnSpPr>
            <p:nvPr/>
          </p:nvCxnSpPr>
          <p:spPr>
            <a:xfrm>
              <a:off x="9623700" y="5531731"/>
              <a:ext cx="995080" cy="1552123"/>
            </a:xfrm>
            <a:prstGeom prst="curvedConnector3">
              <a:avLst>
                <a:gd name="adj1" fmla="val 50000"/>
              </a:avLst>
            </a:prstGeom>
            <a:ln w="12700">
              <a:solidFill>
                <a:schemeClr val="tx1"/>
              </a:solidFill>
              <a:prstDash val="dash"/>
              <a:tailEnd type="triangle" w="med" len="sm"/>
            </a:ln>
          </p:spPr>
          <p:style>
            <a:lnRef idx="1">
              <a:schemeClr val="accent1"/>
            </a:lnRef>
            <a:fillRef idx="0">
              <a:schemeClr val="accent1"/>
            </a:fillRef>
            <a:effectRef idx="0">
              <a:schemeClr val="accent1"/>
            </a:effectRef>
            <a:fontRef idx="minor">
              <a:schemeClr val="tx1"/>
            </a:fontRef>
          </p:style>
        </p:cxnSp>
        <p:cxnSp>
          <p:nvCxnSpPr>
            <p:cNvPr id="58" name="连接符: 曲线 122">
              <a:extLst>
                <a:ext uri="{FF2B5EF4-FFF2-40B4-BE49-F238E27FC236}">
                  <a16:creationId xmlns:a16="http://schemas.microsoft.com/office/drawing/2014/main" id="{EA92DC41-D4C9-7737-CF0D-1EAF5517A309}"/>
                </a:ext>
              </a:extLst>
            </p:cNvPr>
            <p:cNvCxnSpPr>
              <a:cxnSpLocks/>
              <a:stCxn id="106" idx="3"/>
              <a:endCxn id="77" idx="1"/>
            </p:cNvCxnSpPr>
            <p:nvPr/>
          </p:nvCxnSpPr>
          <p:spPr>
            <a:xfrm>
              <a:off x="7581981" y="5525875"/>
              <a:ext cx="1049741" cy="1539182"/>
            </a:xfrm>
            <a:prstGeom prst="curvedConnector3">
              <a:avLst>
                <a:gd name="adj1" fmla="val 50000"/>
              </a:avLst>
            </a:prstGeom>
            <a:ln w="12700">
              <a:solidFill>
                <a:schemeClr val="tx1"/>
              </a:solidFill>
              <a:prstDash val="dash"/>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190">
              <a:extLst>
                <a:ext uri="{FF2B5EF4-FFF2-40B4-BE49-F238E27FC236}">
                  <a16:creationId xmlns:a16="http://schemas.microsoft.com/office/drawing/2014/main" id="{8608146F-B5FD-6EF1-9953-152705DF306B}"/>
                </a:ext>
              </a:extLst>
            </p:cNvPr>
            <p:cNvCxnSpPr>
              <a:cxnSpLocks/>
            </p:cNvCxnSpPr>
            <p:nvPr/>
          </p:nvCxnSpPr>
          <p:spPr>
            <a:xfrm flipV="1">
              <a:off x="9135002" y="5672089"/>
              <a:ext cx="0" cy="14116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60" name="Group 191">
              <a:extLst>
                <a:ext uri="{FF2B5EF4-FFF2-40B4-BE49-F238E27FC236}">
                  <a16:creationId xmlns:a16="http://schemas.microsoft.com/office/drawing/2014/main" id="{BCDE3A41-B4EC-0284-E5EA-2628F2585178}"/>
                </a:ext>
              </a:extLst>
            </p:cNvPr>
            <p:cNvGrpSpPr/>
            <p:nvPr/>
          </p:nvGrpSpPr>
          <p:grpSpPr>
            <a:xfrm>
              <a:off x="8646304" y="5391376"/>
              <a:ext cx="977396" cy="280710"/>
              <a:chOff x="4814558" y="2448839"/>
              <a:chExt cx="977396" cy="280710"/>
            </a:xfrm>
          </p:grpSpPr>
          <p:sp>
            <p:nvSpPr>
              <p:cNvPr id="87" name="矩形: 圆角 15">
                <a:extLst>
                  <a:ext uri="{FF2B5EF4-FFF2-40B4-BE49-F238E27FC236}">
                    <a16:creationId xmlns:a16="http://schemas.microsoft.com/office/drawing/2014/main" id="{5EB21DB6-57BB-152B-9035-F66EB2BE15B9}"/>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88" name="矩形: 圆角 7">
                <a:extLst>
                  <a:ext uri="{FF2B5EF4-FFF2-40B4-BE49-F238E27FC236}">
                    <a16:creationId xmlns:a16="http://schemas.microsoft.com/office/drawing/2014/main" id="{FE5948A4-D436-DB67-BC5B-1508D54C710E}"/>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9" name="矩形: 圆角 7">
                <a:extLst>
                  <a:ext uri="{FF2B5EF4-FFF2-40B4-BE49-F238E27FC236}">
                    <a16:creationId xmlns:a16="http://schemas.microsoft.com/office/drawing/2014/main" id="{5456BF07-04AF-0B1A-0F5C-D121AA7692CA}"/>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90" name="矩形: 圆角 7">
                <a:extLst>
                  <a:ext uri="{FF2B5EF4-FFF2-40B4-BE49-F238E27FC236}">
                    <a16:creationId xmlns:a16="http://schemas.microsoft.com/office/drawing/2014/main" id="{6DC59CFB-DBAC-6B9A-B727-2B3A7CFD58DC}"/>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91" name="矩形: 圆角 7">
                <a:extLst>
                  <a:ext uri="{FF2B5EF4-FFF2-40B4-BE49-F238E27FC236}">
                    <a16:creationId xmlns:a16="http://schemas.microsoft.com/office/drawing/2014/main" id="{FF434CB5-4885-F7EF-2A28-870D0AF5043E}"/>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1" name="Straight Arrow Connector 213">
              <a:extLst>
                <a:ext uri="{FF2B5EF4-FFF2-40B4-BE49-F238E27FC236}">
                  <a16:creationId xmlns:a16="http://schemas.microsoft.com/office/drawing/2014/main" id="{413E3992-4F2F-43FE-E196-6A192972BBF0}"/>
                </a:ext>
              </a:extLst>
            </p:cNvPr>
            <p:cNvCxnSpPr>
              <a:cxnSpLocks/>
            </p:cNvCxnSpPr>
            <p:nvPr/>
          </p:nvCxnSpPr>
          <p:spPr>
            <a:xfrm flipV="1">
              <a:off x="11503772" y="5675349"/>
              <a:ext cx="0" cy="141161"/>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62" name="Group 214">
              <a:extLst>
                <a:ext uri="{FF2B5EF4-FFF2-40B4-BE49-F238E27FC236}">
                  <a16:creationId xmlns:a16="http://schemas.microsoft.com/office/drawing/2014/main" id="{37FB517A-0C61-A335-D670-EB6BDCFE1704}"/>
                </a:ext>
              </a:extLst>
            </p:cNvPr>
            <p:cNvGrpSpPr/>
            <p:nvPr/>
          </p:nvGrpSpPr>
          <p:grpSpPr>
            <a:xfrm>
              <a:off x="11015074" y="5394636"/>
              <a:ext cx="977396" cy="280710"/>
              <a:chOff x="4814558" y="2448839"/>
              <a:chExt cx="977396" cy="280710"/>
            </a:xfrm>
          </p:grpSpPr>
          <p:sp>
            <p:nvSpPr>
              <p:cNvPr id="82" name="矩形: 圆角 15">
                <a:extLst>
                  <a:ext uri="{FF2B5EF4-FFF2-40B4-BE49-F238E27FC236}">
                    <a16:creationId xmlns:a16="http://schemas.microsoft.com/office/drawing/2014/main" id="{62A1F304-2C5C-5305-81C8-CADC33D5ADF1}"/>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83" name="矩形: 圆角 7">
                <a:extLst>
                  <a:ext uri="{FF2B5EF4-FFF2-40B4-BE49-F238E27FC236}">
                    <a16:creationId xmlns:a16="http://schemas.microsoft.com/office/drawing/2014/main" id="{176867BC-37D0-491C-542E-F85E29175505}"/>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4" name="矩形: 圆角 7">
                <a:extLst>
                  <a:ext uri="{FF2B5EF4-FFF2-40B4-BE49-F238E27FC236}">
                    <a16:creationId xmlns:a16="http://schemas.microsoft.com/office/drawing/2014/main" id="{056ABC4A-44D6-6E9E-E9F9-6843CE431022}"/>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5" name="矩形: 圆角 7">
                <a:extLst>
                  <a:ext uri="{FF2B5EF4-FFF2-40B4-BE49-F238E27FC236}">
                    <a16:creationId xmlns:a16="http://schemas.microsoft.com/office/drawing/2014/main" id="{4539B0C5-11FD-3D71-0456-1DBE621DB2D5}"/>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6" name="矩形: 圆角 7">
                <a:extLst>
                  <a:ext uri="{FF2B5EF4-FFF2-40B4-BE49-F238E27FC236}">
                    <a16:creationId xmlns:a16="http://schemas.microsoft.com/office/drawing/2014/main" id="{AD6486E3-6F12-D13F-6639-DFB0E27D279C}"/>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63" name="Group 145">
              <a:extLst>
                <a:ext uri="{FF2B5EF4-FFF2-40B4-BE49-F238E27FC236}">
                  <a16:creationId xmlns:a16="http://schemas.microsoft.com/office/drawing/2014/main" id="{F3849C6F-505C-37F3-9626-964AA1CF7FF9}"/>
                </a:ext>
              </a:extLst>
            </p:cNvPr>
            <p:cNvGrpSpPr/>
            <p:nvPr/>
          </p:nvGrpSpPr>
          <p:grpSpPr>
            <a:xfrm>
              <a:off x="8631722" y="6924702"/>
              <a:ext cx="977396" cy="280710"/>
              <a:chOff x="4814558" y="2414974"/>
              <a:chExt cx="977396" cy="280710"/>
            </a:xfrm>
          </p:grpSpPr>
          <p:sp>
            <p:nvSpPr>
              <p:cNvPr id="77" name="矩形: 圆角 15">
                <a:extLst>
                  <a:ext uri="{FF2B5EF4-FFF2-40B4-BE49-F238E27FC236}">
                    <a16:creationId xmlns:a16="http://schemas.microsoft.com/office/drawing/2014/main" id="{4080E6E8-964A-658D-29AD-1DE9402B21AE}"/>
                  </a:ext>
                </a:extLst>
              </p:cNvPr>
              <p:cNvSpPr/>
              <p:nvPr/>
            </p:nvSpPr>
            <p:spPr>
              <a:xfrm>
                <a:off x="4814558" y="2414974"/>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78" name="矩形: 圆角 7">
                <a:extLst>
                  <a:ext uri="{FF2B5EF4-FFF2-40B4-BE49-F238E27FC236}">
                    <a16:creationId xmlns:a16="http://schemas.microsoft.com/office/drawing/2014/main" id="{842D48A8-AA68-E20B-04DF-12A84B8A2870}"/>
                  </a:ext>
                </a:extLst>
              </p:cNvPr>
              <p:cNvSpPr/>
              <p:nvPr/>
            </p:nvSpPr>
            <p:spPr>
              <a:xfrm>
                <a:off x="4853213" y="2469545"/>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9" name="矩形: 圆角 7">
                <a:extLst>
                  <a:ext uri="{FF2B5EF4-FFF2-40B4-BE49-F238E27FC236}">
                    <a16:creationId xmlns:a16="http://schemas.microsoft.com/office/drawing/2014/main" id="{405951F4-50C0-E974-2ACC-1534D37BBF55}"/>
                  </a:ext>
                </a:extLst>
              </p:cNvPr>
              <p:cNvSpPr/>
              <p:nvPr/>
            </p:nvSpPr>
            <p:spPr>
              <a:xfrm>
                <a:off x="5080107" y="2469543"/>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0" name="矩形: 圆角 7">
                <a:extLst>
                  <a:ext uri="{FF2B5EF4-FFF2-40B4-BE49-F238E27FC236}">
                    <a16:creationId xmlns:a16="http://schemas.microsoft.com/office/drawing/2014/main" id="{3FFA5821-28E6-0467-68C1-B6EDB2D24215}"/>
                  </a:ext>
                </a:extLst>
              </p:cNvPr>
              <p:cNvSpPr/>
              <p:nvPr/>
            </p:nvSpPr>
            <p:spPr>
              <a:xfrm>
                <a:off x="5317838" y="2469544"/>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81" name="矩形: 圆角 7">
                <a:extLst>
                  <a:ext uri="{FF2B5EF4-FFF2-40B4-BE49-F238E27FC236}">
                    <a16:creationId xmlns:a16="http://schemas.microsoft.com/office/drawing/2014/main" id="{900534E7-96C4-118B-87CA-86FFD6F93980}"/>
                  </a:ext>
                </a:extLst>
              </p:cNvPr>
              <p:cNvSpPr/>
              <p:nvPr/>
            </p:nvSpPr>
            <p:spPr>
              <a:xfrm>
                <a:off x="5554549" y="2469147"/>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4" name="Straight Arrow Connector 171">
              <a:extLst>
                <a:ext uri="{FF2B5EF4-FFF2-40B4-BE49-F238E27FC236}">
                  <a16:creationId xmlns:a16="http://schemas.microsoft.com/office/drawing/2014/main" id="{39468BE7-131A-34CD-B179-05A7AB5F7222}"/>
                </a:ext>
              </a:extLst>
            </p:cNvPr>
            <p:cNvCxnSpPr>
              <a:cxnSpLocks/>
              <a:stCxn id="77" idx="0"/>
            </p:cNvCxnSpPr>
            <p:nvPr/>
          </p:nvCxnSpPr>
          <p:spPr>
            <a:xfrm flipH="1" flipV="1">
              <a:off x="9120422" y="6748206"/>
              <a:ext cx="1" cy="176496"/>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5" name="文本框 164">
                  <a:extLst>
                    <a:ext uri="{FF2B5EF4-FFF2-40B4-BE49-F238E27FC236}">
                      <a16:creationId xmlns:a16="http://schemas.microsoft.com/office/drawing/2014/main" id="{1979EA08-A3BB-5D3E-FCFC-107368DA05D3}"/>
                    </a:ext>
                  </a:extLst>
                </p:cNvPr>
                <p:cNvSpPr txBox="1"/>
                <p:nvPr/>
              </p:nvSpPr>
              <p:spPr>
                <a:xfrm>
                  <a:off x="9656387" y="7054534"/>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5" name="文本框 164">
                  <a:extLst>
                    <a:ext uri="{FF2B5EF4-FFF2-40B4-BE49-F238E27FC236}">
                      <a16:creationId xmlns:a16="http://schemas.microsoft.com/office/drawing/2014/main" id="{1979EA08-A3BB-5D3E-FCFC-107368DA05D3}"/>
                    </a:ext>
                  </a:extLst>
                </p:cNvPr>
                <p:cNvSpPr txBox="1">
                  <a:spLocks noRot="1" noChangeAspect="1" noMove="1" noResize="1" noEditPoints="1" noAdjustHandles="1" noChangeArrowheads="1" noChangeShapeType="1" noTextEdit="1"/>
                </p:cNvSpPr>
                <p:nvPr/>
              </p:nvSpPr>
              <p:spPr>
                <a:xfrm>
                  <a:off x="9656387" y="7054534"/>
                  <a:ext cx="315613" cy="310085"/>
                </a:xfrm>
                <a:prstGeom prst="rect">
                  <a:avLst/>
                </a:prstGeom>
                <a:blipFill>
                  <a:blip r:embed="rId21"/>
                  <a:stretch>
                    <a:fillRect l="-31373" r="-9804"/>
                  </a:stretch>
                </a:blipFill>
              </p:spPr>
              <p:txBody>
                <a:bodyPr/>
                <a:lstStyle/>
                <a:p>
                  <a:r>
                    <a:rPr lang="zh-CN" altLang="en-US">
                      <a:noFill/>
                    </a:rPr>
                    <a:t> </a:t>
                  </a:r>
                </a:p>
              </p:txBody>
            </p:sp>
          </mc:Fallback>
        </mc:AlternateContent>
        <p:grpSp>
          <p:nvGrpSpPr>
            <p:cNvPr id="66" name="Group 225">
              <a:extLst>
                <a:ext uri="{FF2B5EF4-FFF2-40B4-BE49-F238E27FC236}">
                  <a16:creationId xmlns:a16="http://schemas.microsoft.com/office/drawing/2014/main" id="{E5C04321-474D-77EF-2DB1-C675E5E40757}"/>
                </a:ext>
              </a:extLst>
            </p:cNvPr>
            <p:cNvGrpSpPr/>
            <p:nvPr/>
          </p:nvGrpSpPr>
          <p:grpSpPr>
            <a:xfrm>
              <a:off x="11053729" y="6940963"/>
              <a:ext cx="977396" cy="280710"/>
              <a:chOff x="4814558" y="2414974"/>
              <a:chExt cx="977396" cy="280710"/>
            </a:xfrm>
          </p:grpSpPr>
          <p:sp>
            <p:nvSpPr>
              <p:cNvPr id="72" name="矩形: 圆角 15">
                <a:extLst>
                  <a:ext uri="{FF2B5EF4-FFF2-40B4-BE49-F238E27FC236}">
                    <a16:creationId xmlns:a16="http://schemas.microsoft.com/office/drawing/2014/main" id="{066003F0-7B9C-B0BF-7F19-A2D26A382628}"/>
                  </a:ext>
                </a:extLst>
              </p:cNvPr>
              <p:cNvSpPr/>
              <p:nvPr/>
            </p:nvSpPr>
            <p:spPr>
              <a:xfrm>
                <a:off x="4814558" y="2414974"/>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73" name="矩形: 圆角 7">
                <a:extLst>
                  <a:ext uri="{FF2B5EF4-FFF2-40B4-BE49-F238E27FC236}">
                    <a16:creationId xmlns:a16="http://schemas.microsoft.com/office/drawing/2014/main" id="{35975475-B363-41AB-7563-475C8FF656FA}"/>
                  </a:ext>
                </a:extLst>
              </p:cNvPr>
              <p:cNvSpPr/>
              <p:nvPr/>
            </p:nvSpPr>
            <p:spPr>
              <a:xfrm>
                <a:off x="4853213" y="2469545"/>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4" name="矩形: 圆角 7">
                <a:extLst>
                  <a:ext uri="{FF2B5EF4-FFF2-40B4-BE49-F238E27FC236}">
                    <a16:creationId xmlns:a16="http://schemas.microsoft.com/office/drawing/2014/main" id="{6D6F3039-FBE5-8722-A491-41A868CE4892}"/>
                  </a:ext>
                </a:extLst>
              </p:cNvPr>
              <p:cNvSpPr/>
              <p:nvPr/>
            </p:nvSpPr>
            <p:spPr>
              <a:xfrm>
                <a:off x="5080107" y="2469543"/>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5" name="矩形: 圆角 7">
                <a:extLst>
                  <a:ext uri="{FF2B5EF4-FFF2-40B4-BE49-F238E27FC236}">
                    <a16:creationId xmlns:a16="http://schemas.microsoft.com/office/drawing/2014/main" id="{B8030682-00B0-D33C-BDEC-6AC4083D2982}"/>
                  </a:ext>
                </a:extLst>
              </p:cNvPr>
              <p:cNvSpPr/>
              <p:nvPr/>
            </p:nvSpPr>
            <p:spPr>
              <a:xfrm>
                <a:off x="5317838" y="2469544"/>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76" name="矩形: 圆角 7">
                <a:extLst>
                  <a:ext uri="{FF2B5EF4-FFF2-40B4-BE49-F238E27FC236}">
                    <a16:creationId xmlns:a16="http://schemas.microsoft.com/office/drawing/2014/main" id="{A1A25201-694D-9E47-794F-DDA0AA7BD89C}"/>
                  </a:ext>
                </a:extLst>
              </p:cNvPr>
              <p:cNvSpPr/>
              <p:nvPr/>
            </p:nvSpPr>
            <p:spPr>
              <a:xfrm>
                <a:off x="5554549" y="2469147"/>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cxnSp>
          <p:nvCxnSpPr>
            <p:cNvPr id="67" name="Straight Arrow Connector 231">
              <a:extLst>
                <a:ext uri="{FF2B5EF4-FFF2-40B4-BE49-F238E27FC236}">
                  <a16:creationId xmlns:a16="http://schemas.microsoft.com/office/drawing/2014/main" id="{98A4F1FE-3323-D238-9F1D-CCD589C1A915}"/>
                </a:ext>
              </a:extLst>
            </p:cNvPr>
            <p:cNvCxnSpPr>
              <a:cxnSpLocks/>
              <a:stCxn id="72" idx="0"/>
            </p:cNvCxnSpPr>
            <p:nvPr/>
          </p:nvCxnSpPr>
          <p:spPr>
            <a:xfrm flipV="1">
              <a:off x="11542427" y="6748209"/>
              <a:ext cx="0" cy="192757"/>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68" name="文本框 130">
              <a:extLst>
                <a:ext uri="{FF2B5EF4-FFF2-40B4-BE49-F238E27FC236}">
                  <a16:creationId xmlns:a16="http://schemas.microsoft.com/office/drawing/2014/main" id="{8729FCC6-040D-9E7D-7F71-C4DD45F6BCC5}"/>
                </a:ext>
              </a:extLst>
            </p:cNvPr>
            <p:cNvSpPr txBox="1"/>
            <p:nvPr/>
          </p:nvSpPr>
          <p:spPr>
            <a:xfrm>
              <a:off x="10661382" y="6869619"/>
              <a:ext cx="315613" cy="303032"/>
            </a:xfrm>
            <a:prstGeom prst="rect">
              <a:avLst/>
            </a:prstGeom>
            <a:noFill/>
          </p:spPr>
          <p:txBody>
            <a:bodyPr wrap="square" rtlCol="0">
              <a:spAutoFit/>
            </a:bodyPr>
            <a:lstStyle/>
            <a:p>
              <a:pPr algn="ctr"/>
              <a:r>
                <a:rPr lang="en-US" altLang="zh-CN" sz="1369" b="1" dirty="0">
                  <a:latin typeface="Times New Roman" panose="02020603050405020304" pitchFamily="18" charset="0"/>
                  <a:cs typeface="Times New Roman" panose="02020603050405020304" pitchFamily="18" charset="0"/>
                </a:rPr>
                <a:t>…</a:t>
              </a:r>
              <a:endParaRPr lang="zh-CN" altLang="en-US" sz="1369"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文本框 167">
                  <a:extLst>
                    <a:ext uri="{FF2B5EF4-FFF2-40B4-BE49-F238E27FC236}">
                      <a16:creationId xmlns:a16="http://schemas.microsoft.com/office/drawing/2014/main" id="{5BD6BE4D-4ED6-898A-B9C4-55CF004ACA88}"/>
                    </a:ext>
                  </a:extLst>
                </p:cNvPr>
                <p:cNvSpPr txBox="1"/>
                <p:nvPr/>
              </p:nvSpPr>
              <p:spPr>
                <a:xfrm>
                  <a:off x="12180768" y="7022437"/>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69" name="文本框 167">
                  <a:extLst>
                    <a:ext uri="{FF2B5EF4-FFF2-40B4-BE49-F238E27FC236}">
                      <a16:creationId xmlns:a16="http://schemas.microsoft.com/office/drawing/2014/main" id="{5BD6BE4D-4ED6-898A-B9C4-55CF004ACA88}"/>
                    </a:ext>
                  </a:extLst>
                </p:cNvPr>
                <p:cNvSpPr txBox="1">
                  <a:spLocks noRot="1" noChangeAspect="1" noMove="1" noResize="1" noEditPoints="1" noAdjustHandles="1" noChangeArrowheads="1" noChangeShapeType="1" noTextEdit="1"/>
                </p:cNvSpPr>
                <p:nvPr/>
              </p:nvSpPr>
              <p:spPr>
                <a:xfrm>
                  <a:off x="12180768" y="7022437"/>
                  <a:ext cx="315613" cy="310085"/>
                </a:xfrm>
                <a:prstGeom prst="rect">
                  <a:avLst/>
                </a:prstGeom>
                <a:blipFill>
                  <a:blip r:embed="rId22"/>
                  <a:stretch>
                    <a:fillRect l="-59615" r="-3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文本框 164">
                  <a:extLst>
                    <a:ext uri="{FF2B5EF4-FFF2-40B4-BE49-F238E27FC236}">
                      <a16:creationId xmlns:a16="http://schemas.microsoft.com/office/drawing/2014/main" id="{96FCFE91-EA8A-64DA-5EBC-0624797B2B72}"/>
                    </a:ext>
                  </a:extLst>
                </p:cNvPr>
                <p:cNvSpPr txBox="1"/>
                <p:nvPr/>
              </p:nvSpPr>
              <p:spPr>
                <a:xfrm>
                  <a:off x="8324562" y="5126828"/>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+2</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70" name="文本框 164">
                  <a:extLst>
                    <a:ext uri="{FF2B5EF4-FFF2-40B4-BE49-F238E27FC236}">
                      <a16:creationId xmlns:a16="http://schemas.microsoft.com/office/drawing/2014/main" id="{96FCFE91-EA8A-64DA-5EBC-0624797B2B72}"/>
                    </a:ext>
                  </a:extLst>
                </p:cNvPr>
                <p:cNvSpPr txBox="1">
                  <a:spLocks noRot="1" noChangeAspect="1" noMove="1" noResize="1" noEditPoints="1" noAdjustHandles="1" noChangeArrowheads="1" noChangeShapeType="1" noTextEdit="1"/>
                </p:cNvSpPr>
                <p:nvPr/>
              </p:nvSpPr>
              <p:spPr>
                <a:xfrm>
                  <a:off x="8324562" y="5126828"/>
                  <a:ext cx="315613" cy="310085"/>
                </a:xfrm>
                <a:prstGeom prst="rect">
                  <a:avLst/>
                </a:prstGeom>
                <a:blipFill>
                  <a:blip r:embed="rId23"/>
                  <a:stretch>
                    <a:fillRect l="-30769" r="-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164">
                  <a:extLst>
                    <a:ext uri="{FF2B5EF4-FFF2-40B4-BE49-F238E27FC236}">
                      <a16:creationId xmlns:a16="http://schemas.microsoft.com/office/drawing/2014/main" id="{7A05ECF0-6100-5A41-B5EA-0884C251B852}"/>
                    </a:ext>
                  </a:extLst>
                </p:cNvPr>
                <p:cNvSpPr txBox="1"/>
                <p:nvPr/>
              </p:nvSpPr>
              <p:spPr>
                <a:xfrm>
                  <a:off x="10696453" y="5120886"/>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m:t>
                            </m:r>
                            <m:r>
                              <a:rPr lang="en-US" altLang="zh-CN" sz="1369" i="1">
                                <a:latin typeface="Cambria Math" panose="02040503050406030204" pitchFamily="18" charset="0"/>
                                <a:cs typeface="Times New Roman" panose="02020603050405020304" pitchFamily="18" charset="0"/>
                              </a:rPr>
                              <m:t>𝐾</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71" name="文本框 164">
                  <a:extLst>
                    <a:ext uri="{FF2B5EF4-FFF2-40B4-BE49-F238E27FC236}">
                      <a16:creationId xmlns:a16="http://schemas.microsoft.com/office/drawing/2014/main" id="{7A05ECF0-6100-5A41-B5EA-0884C251B852}"/>
                    </a:ext>
                  </a:extLst>
                </p:cNvPr>
                <p:cNvSpPr txBox="1">
                  <a:spLocks noRot="1" noChangeAspect="1" noMove="1" noResize="1" noEditPoints="1" noAdjustHandles="1" noChangeArrowheads="1" noChangeShapeType="1" noTextEdit="1"/>
                </p:cNvSpPr>
                <p:nvPr/>
              </p:nvSpPr>
              <p:spPr>
                <a:xfrm>
                  <a:off x="10696453" y="5120886"/>
                  <a:ext cx="315613" cy="310085"/>
                </a:xfrm>
                <a:prstGeom prst="rect">
                  <a:avLst/>
                </a:prstGeom>
                <a:blipFill>
                  <a:blip r:embed="rId24"/>
                  <a:stretch>
                    <a:fillRect l="-32692" r="-11538"/>
                  </a:stretch>
                </a:blipFill>
              </p:spPr>
              <p:txBody>
                <a:bodyPr/>
                <a:lstStyle/>
                <a:p>
                  <a:r>
                    <a:rPr lang="zh-CN" altLang="en-US">
                      <a:noFill/>
                    </a:rPr>
                    <a:t> </a:t>
                  </a:r>
                </a:p>
              </p:txBody>
            </p:sp>
          </mc:Fallback>
        </mc:AlternateContent>
      </p:grpSp>
      <p:grpSp>
        <p:nvGrpSpPr>
          <p:cNvPr id="92" name="组合 91">
            <a:extLst>
              <a:ext uri="{FF2B5EF4-FFF2-40B4-BE49-F238E27FC236}">
                <a16:creationId xmlns:a16="http://schemas.microsoft.com/office/drawing/2014/main" id="{B83E0F5C-9725-43A8-AA23-FD0352C507E9}"/>
              </a:ext>
            </a:extLst>
          </p:cNvPr>
          <p:cNvGrpSpPr/>
          <p:nvPr/>
        </p:nvGrpSpPr>
        <p:grpSpPr>
          <a:xfrm>
            <a:off x="3662061" y="2078672"/>
            <a:ext cx="8283918" cy="1803088"/>
            <a:chOff x="4326544" y="5131440"/>
            <a:chExt cx="8283918" cy="1803088"/>
          </a:xfrm>
        </p:grpSpPr>
        <p:sp>
          <p:nvSpPr>
            <p:cNvPr id="93" name="矩形: 圆角 92">
              <a:extLst>
                <a:ext uri="{FF2B5EF4-FFF2-40B4-BE49-F238E27FC236}">
                  <a16:creationId xmlns:a16="http://schemas.microsoft.com/office/drawing/2014/main" id="{8E4582E7-943A-99CD-25F0-0A1957835177}"/>
                </a:ext>
              </a:extLst>
            </p:cNvPr>
            <p:cNvSpPr/>
            <p:nvPr/>
          </p:nvSpPr>
          <p:spPr>
            <a:xfrm>
              <a:off x="4330776" y="5806568"/>
              <a:ext cx="8279686" cy="290038"/>
            </a:xfrm>
            <a:prstGeom prst="roundRect">
              <a:avLst>
                <a:gd name="adj" fmla="val 9044"/>
              </a:avLst>
            </a:prstGeom>
            <a:solidFill>
              <a:srgbClr val="FFF7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Transformer Encoder</a:t>
              </a:r>
              <a:endParaRPr lang="zh-CN" altLang="en-US"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endParaRPr>
            </a:p>
          </p:txBody>
        </p:sp>
        <p:sp>
          <p:nvSpPr>
            <p:cNvPr id="94" name="矩形: 圆角 93">
              <a:extLst>
                <a:ext uri="{FF2B5EF4-FFF2-40B4-BE49-F238E27FC236}">
                  <a16:creationId xmlns:a16="http://schemas.microsoft.com/office/drawing/2014/main" id="{2DA899EB-A32A-3549-2E4D-86AA096C208C}"/>
                </a:ext>
              </a:extLst>
            </p:cNvPr>
            <p:cNvSpPr/>
            <p:nvPr/>
          </p:nvSpPr>
          <p:spPr>
            <a:xfrm>
              <a:off x="4326544" y="6126733"/>
              <a:ext cx="8279686" cy="291600"/>
            </a:xfrm>
            <a:prstGeom prst="roundRect">
              <a:avLst>
                <a:gd name="adj" fmla="val 13565"/>
              </a:avLst>
            </a:prstGeom>
            <a:solidFill>
              <a:srgbClr val="FC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Temporal Positional Encodings</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p:grpSp>
          <p:nvGrpSpPr>
            <p:cNvPr id="95" name="Group 29">
              <a:extLst>
                <a:ext uri="{FF2B5EF4-FFF2-40B4-BE49-F238E27FC236}">
                  <a16:creationId xmlns:a16="http://schemas.microsoft.com/office/drawing/2014/main" id="{864E6FAA-EB12-E8E8-B79D-CC82E0615AEE}"/>
                </a:ext>
              </a:extLst>
            </p:cNvPr>
            <p:cNvGrpSpPr/>
            <p:nvPr/>
          </p:nvGrpSpPr>
          <p:grpSpPr>
            <a:xfrm>
              <a:off x="12306419" y="6196329"/>
              <a:ext cx="144000" cy="144000"/>
              <a:chOff x="7162957" y="3393442"/>
              <a:chExt cx="187397" cy="185397"/>
            </a:xfrm>
          </p:grpSpPr>
          <p:sp>
            <p:nvSpPr>
              <p:cNvPr id="111" name="椭圆 110">
                <a:extLst>
                  <a:ext uri="{FF2B5EF4-FFF2-40B4-BE49-F238E27FC236}">
                    <a16:creationId xmlns:a16="http://schemas.microsoft.com/office/drawing/2014/main" id="{D67FF820-D4DF-A6B2-49F5-A98981D69FF0}"/>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12" name="弧形 111">
                <a:extLst>
                  <a:ext uri="{FF2B5EF4-FFF2-40B4-BE49-F238E27FC236}">
                    <a16:creationId xmlns:a16="http://schemas.microsoft.com/office/drawing/2014/main" id="{88707E4D-0E34-D76C-D98F-C36480724265}"/>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13" name="弧形 112">
                <a:extLst>
                  <a:ext uri="{FF2B5EF4-FFF2-40B4-BE49-F238E27FC236}">
                    <a16:creationId xmlns:a16="http://schemas.microsoft.com/office/drawing/2014/main" id="{1644D004-F001-7FEB-372C-74726D7E56A6}"/>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6" name="Straight Arrow Connector 142">
              <a:extLst>
                <a:ext uri="{FF2B5EF4-FFF2-40B4-BE49-F238E27FC236}">
                  <a16:creationId xmlns:a16="http://schemas.microsoft.com/office/drawing/2014/main" id="{5049E48F-544E-9448-7918-16BB8DF54DAA}"/>
                </a:ext>
              </a:extLst>
            </p:cNvPr>
            <p:cNvCxnSpPr>
              <a:cxnSpLocks/>
            </p:cNvCxnSpPr>
            <p:nvPr/>
          </p:nvCxnSpPr>
          <p:spPr>
            <a:xfrm flipV="1">
              <a:off x="7103481" y="5675975"/>
              <a:ext cx="0" cy="1305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grpSp>
          <p:nvGrpSpPr>
            <p:cNvPr id="97" name="Group 50">
              <a:extLst>
                <a:ext uri="{FF2B5EF4-FFF2-40B4-BE49-F238E27FC236}">
                  <a16:creationId xmlns:a16="http://schemas.microsoft.com/office/drawing/2014/main" id="{6B1E0258-56E4-F54F-9D31-740E74C792D7}"/>
                </a:ext>
              </a:extLst>
            </p:cNvPr>
            <p:cNvGrpSpPr/>
            <p:nvPr/>
          </p:nvGrpSpPr>
          <p:grpSpPr>
            <a:xfrm>
              <a:off x="6614783" y="5395262"/>
              <a:ext cx="977396" cy="280710"/>
              <a:chOff x="4814558" y="2448839"/>
              <a:chExt cx="977396" cy="280710"/>
            </a:xfrm>
          </p:grpSpPr>
          <p:sp>
            <p:nvSpPr>
              <p:cNvPr id="106" name="矩形: 圆角 15">
                <a:extLst>
                  <a:ext uri="{FF2B5EF4-FFF2-40B4-BE49-F238E27FC236}">
                    <a16:creationId xmlns:a16="http://schemas.microsoft.com/office/drawing/2014/main" id="{12EF45EC-AC6D-8E26-8F76-BC2B8802FCAC}"/>
                  </a:ext>
                </a:extLst>
              </p:cNvPr>
              <p:cNvSpPr/>
              <p:nvPr/>
            </p:nvSpPr>
            <p:spPr>
              <a:xfrm>
                <a:off x="4814558" y="2448839"/>
                <a:ext cx="977396" cy="280710"/>
              </a:xfrm>
              <a:prstGeom prst="roundRect">
                <a:avLst>
                  <a:gd name="adj" fmla="val 34445"/>
                </a:avLst>
              </a:prstGeom>
              <a:solidFill>
                <a:srgbClr val="F5F5F8"/>
              </a:solidFill>
              <a:ln>
                <a:solidFill>
                  <a:srgbClr val="AFB7B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07" name="矩形: 圆角 7">
                <a:extLst>
                  <a:ext uri="{FF2B5EF4-FFF2-40B4-BE49-F238E27FC236}">
                    <a16:creationId xmlns:a16="http://schemas.microsoft.com/office/drawing/2014/main" id="{6E24FCCC-4742-3812-68A8-49C777441D4A}"/>
                  </a:ext>
                </a:extLst>
              </p:cNvPr>
              <p:cNvSpPr/>
              <p:nvPr/>
            </p:nvSpPr>
            <p:spPr>
              <a:xfrm>
                <a:off x="4853213" y="2503410"/>
                <a:ext cx="189445" cy="169043"/>
              </a:xfrm>
              <a:prstGeom prst="roundRect">
                <a:avLst>
                  <a:gd name="adj" fmla="val 48667"/>
                </a:avLst>
              </a:prstGeom>
              <a:solidFill>
                <a:srgbClr val="929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08" name="矩形: 圆角 7">
                <a:extLst>
                  <a:ext uri="{FF2B5EF4-FFF2-40B4-BE49-F238E27FC236}">
                    <a16:creationId xmlns:a16="http://schemas.microsoft.com/office/drawing/2014/main" id="{435BC402-1FCF-3974-2C21-B79B0C6746F8}"/>
                  </a:ext>
                </a:extLst>
              </p:cNvPr>
              <p:cNvSpPr/>
              <p:nvPr/>
            </p:nvSpPr>
            <p:spPr>
              <a:xfrm>
                <a:off x="5080107" y="2503408"/>
                <a:ext cx="189445" cy="169043"/>
              </a:xfrm>
              <a:prstGeom prst="roundRect">
                <a:avLst>
                  <a:gd name="adj" fmla="val 48667"/>
                </a:avLst>
              </a:prstGeom>
              <a:solidFill>
                <a:srgbClr val="FF9B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09" name="矩形: 圆角 7">
                <a:extLst>
                  <a:ext uri="{FF2B5EF4-FFF2-40B4-BE49-F238E27FC236}">
                    <a16:creationId xmlns:a16="http://schemas.microsoft.com/office/drawing/2014/main" id="{4377EF11-CEEB-B803-B654-B51F208E2BCB}"/>
                  </a:ext>
                </a:extLst>
              </p:cNvPr>
              <p:cNvSpPr/>
              <p:nvPr/>
            </p:nvSpPr>
            <p:spPr>
              <a:xfrm>
                <a:off x="5317838" y="2503409"/>
                <a:ext cx="189445" cy="169043"/>
              </a:xfrm>
              <a:prstGeom prst="roundRect">
                <a:avLst>
                  <a:gd name="adj" fmla="val 48667"/>
                </a:avLst>
              </a:prstGeom>
              <a:solidFill>
                <a:srgbClr val="F8E2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sp>
            <p:nvSpPr>
              <p:cNvPr id="110" name="矩形: 圆角 7">
                <a:extLst>
                  <a:ext uri="{FF2B5EF4-FFF2-40B4-BE49-F238E27FC236}">
                    <a16:creationId xmlns:a16="http://schemas.microsoft.com/office/drawing/2014/main" id="{CE83C2C0-6F89-24B4-97F3-B9E21FE03AD4}"/>
                  </a:ext>
                </a:extLst>
              </p:cNvPr>
              <p:cNvSpPr/>
              <p:nvPr/>
            </p:nvSpPr>
            <p:spPr>
              <a:xfrm>
                <a:off x="5554549" y="2503012"/>
                <a:ext cx="189445" cy="169043"/>
              </a:xfrm>
              <a:prstGeom prst="roundRect">
                <a:avLst>
                  <a:gd name="adj" fmla="val 48667"/>
                </a:avLst>
              </a:prstGeom>
              <a:solidFill>
                <a:srgbClr val="FFDD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dirty="0"/>
              </a:p>
            </p:txBody>
          </p:sp>
        </p:grpSp>
        <p:grpSp>
          <p:nvGrpSpPr>
            <p:cNvPr id="98" name="Group 172">
              <a:extLst>
                <a:ext uri="{FF2B5EF4-FFF2-40B4-BE49-F238E27FC236}">
                  <a16:creationId xmlns:a16="http://schemas.microsoft.com/office/drawing/2014/main" id="{9795D825-9226-EACC-8AD7-A03AD9471C24}"/>
                </a:ext>
              </a:extLst>
            </p:cNvPr>
            <p:cNvGrpSpPr/>
            <p:nvPr/>
          </p:nvGrpSpPr>
          <p:grpSpPr>
            <a:xfrm>
              <a:off x="4447552" y="6198958"/>
              <a:ext cx="144000" cy="144000"/>
              <a:chOff x="7162957" y="3393442"/>
              <a:chExt cx="187397" cy="185397"/>
            </a:xfrm>
          </p:grpSpPr>
          <p:sp>
            <p:nvSpPr>
              <p:cNvPr id="103" name="椭圆 67">
                <a:extLst>
                  <a:ext uri="{FF2B5EF4-FFF2-40B4-BE49-F238E27FC236}">
                    <a16:creationId xmlns:a16="http://schemas.microsoft.com/office/drawing/2014/main" id="{ABA4054E-C857-2BA6-4326-A8C6D1876D05}"/>
                  </a:ext>
                </a:extLst>
              </p:cNvPr>
              <p:cNvSpPr/>
              <p:nvPr/>
            </p:nvSpPr>
            <p:spPr>
              <a:xfrm>
                <a:off x="7162957" y="3393442"/>
                <a:ext cx="187396" cy="18539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69"/>
              </a:p>
            </p:txBody>
          </p:sp>
          <p:sp>
            <p:nvSpPr>
              <p:cNvPr id="104" name="弧形 69">
                <a:extLst>
                  <a:ext uri="{FF2B5EF4-FFF2-40B4-BE49-F238E27FC236}">
                    <a16:creationId xmlns:a16="http://schemas.microsoft.com/office/drawing/2014/main" id="{19511EEA-8FCE-A25C-8ABF-C752D9DB01FF}"/>
                  </a:ext>
                </a:extLst>
              </p:cNvPr>
              <p:cNvSpPr/>
              <p:nvPr/>
            </p:nvSpPr>
            <p:spPr>
              <a:xfrm rot="16200000">
                <a:off x="7162958" y="3438294"/>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sp>
            <p:nvSpPr>
              <p:cNvPr id="105" name="弧形 70">
                <a:extLst>
                  <a:ext uri="{FF2B5EF4-FFF2-40B4-BE49-F238E27FC236}">
                    <a16:creationId xmlns:a16="http://schemas.microsoft.com/office/drawing/2014/main" id="{2EA54F90-D623-DEE1-9212-39F8EC4FD47E}"/>
                  </a:ext>
                </a:extLst>
              </p:cNvPr>
              <p:cNvSpPr/>
              <p:nvPr/>
            </p:nvSpPr>
            <p:spPr>
              <a:xfrm rot="5400000">
                <a:off x="7256656" y="3438293"/>
                <a:ext cx="93698" cy="93698"/>
              </a:xfrm>
              <a:prstGeom prst="arc">
                <a:avLst>
                  <a:gd name="adj1" fmla="val 16200000"/>
                  <a:gd name="adj2" fmla="val 538146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69"/>
              </a:p>
            </p:txBody>
          </p:sp>
        </p:grpSp>
        <p:cxnSp>
          <p:nvCxnSpPr>
            <p:cNvPr id="99" name="Straight Arrow Connector 126">
              <a:extLst>
                <a:ext uri="{FF2B5EF4-FFF2-40B4-BE49-F238E27FC236}">
                  <a16:creationId xmlns:a16="http://schemas.microsoft.com/office/drawing/2014/main" id="{00A03532-DE42-2A25-9EA3-11E22D5B7AAD}"/>
                </a:ext>
              </a:extLst>
            </p:cNvPr>
            <p:cNvCxnSpPr>
              <a:cxnSpLocks/>
            </p:cNvCxnSpPr>
            <p:nvPr/>
          </p:nvCxnSpPr>
          <p:spPr>
            <a:xfrm flipV="1">
              <a:off x="4955409" y="6751149"/>
              <a:ext cx="0" cy="179649"/>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cxnSp>
          <p:nvCxnSpPr>
            <p:cNvPr id="100" name="Straight Arrow Connector 127">
              <a:extLst>
                <a:ext uri="{FF2B5EF4-FFF2-40B4-BE49-F238E27FC236}">
                  <a16:creationId xmlns:a16="http://schemas.microsoft.com/office/drawing/2014/main" id="{32A57A3A-D370-A5A6-466B-11E1E2258451}"/>
                </a:ext>
              </a:extLst>
            </p:cNvPr>
            <p:cNvCxnSpPr>
              <a:cxnSpLocks/>
            </p:cNvCxnSpPr>
            <p:nvPr/>
          </p:nvCxnSpPr>
          <p:spPr>
            <a:xfrm flipH="1" flipV="1">
              <a:off x="7069777" y="6745635"/>
              <a:ext cx="3940" cy="188893"/>
            </a:xfrm>
            <a:prstGeom prst="straightConnector1">
              <a:avLst/>
            </a:prstGeom>
            <a:ln w="12700">
              <a:tailEnd type="triangle" w="med" len="sm"/>
            </a:ln>
          </p:spPr>
          <p:style>
            <a:lnRef idx="1">
              <a:schemeClr val="dk1"/>
            </a:lnRef>
            <a:fillRef idx="0">
              <a:schemeClr val="dk1"/>
            </a:fillRef>
            <a:effectRef idx="0">
              <a:schemeClr val="dk1"/>
            </a:effectRef>
            <a:fontRef idx="minor">
              <a:schemeClr val="tx1"/>
            </a:fontRef>
          </p:style>
        </p:cxnSp>
        <p:sp>
          <p:nvSpPr>
            <p:cNvPr id="101" name="矩形: 圆角 97">
              <a:extLst>
                <a:ext uri="{FF2B5EF4-FFF2-40B4-BE49-F238E27FC236}">
                  <a16:creationId xmlns:a16="http://schemas.microsoft.com/office/drawing/2014/main" id="{DED743D5-3E28-A83A-7368-7A4F3075C578}"/>
                </a:ext>
              </a:extLst>
            </p:cNvPr>
            <p:cNvSpPr/>
            <p:nvPr/>
          </p:nvSpPr>
          <p:spPr>
            <a:xfrm>
              <a:off x="4326544" y="6453453"/>
              <a:ext cx="8279686" cy="291600"/>
            </a:xfrm>
            <a:prstGeom prst="roundRect">
              <a:avLst>
                <a:gd name="adj" fmla="val 13565"/>
              </a:avLst>
            </a:prstGeom>
            <a:solidFill>
              <a:srgbClr val="DCDB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latin typeface="Calibri Light" panose="020F0302020204030204" pitchFamily="34" charset="0"/>
                  <a:ea typeface="微软雅黑" panose="020B0503020204020204" pitchFamily="34" charset="-122"/>
                  <a:cs typeface="Calibri Light" panose="020F0302020204030204" pitchFamily="34" charset="0"/>
                </a:rPr>
                <a:t>Projection Layer</a:t>
              </a:r>
              <a:endParaRPr lang="zh-CN" altLang="en-US" sz="1300" dirty="0">
                <a:solidFill>
                  <a:schemeClr val="accent2">
                    <a:lumMod val="40000"/>
                    <a:lumOff val="60000"/>
                  </a:schemeClr>
                </a:solidFill>
                <a:latin typeface="Calibri Light" panose="020F0302020204030204" pitchFamily="34" charset="0"/>
                <a:ea typeface="微软雅黑" panose="020B0503020204020204" pitchFamily="34" charset="-122"/>
                <a:cs typeface="Calibri Light" panose="020F0302020204030204" pitchFamily="34" charset="0"/>
              </a:endParaRPr>
            </a:p>
          </p:txBody>
        </p:sp>
        <mc:AlternateContent xmlns:mc="http://schemas.openxmlformats.org/markup-compatibility/2006" xmlns:a14="http://schemas.microsoft.com/office/drawing/2010/main">
          <mc:Choice Requires="a14">
            <p:sp>
              <p:nvSpPr>
                <p:cNvPr id="102" name="文本框 164">
                  <a:extLst>
                    <a:ext uri="{FF2B5EF4-FFF2-40B4-BE49-F238E27FC236}">
                      <a16:creationId xmlns:a16="http://schemas.microsoft.com/office/drawing/2014/main" id="{A34739ED-4DEF-3DE4-C0B3-205ECC3B274D}"/>
                    </a:ext>
                  </a:extLst>
                </p:cNvPr>
                <p:cNvSpPr txBox="1"/>
                <p:nvPr/>
              </p:nvSpPr>
              <p:spPr>
                <a:xfrm>
                  <a:off x="6286284" y="5131440"/>
                  <a:ext cx="315613" cy="31008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369" i="1">
                                <a:latin typeface="Cambria Math" panose="02040503050406030204" pitchFamily="18" charset="0"/>
                                <a:cs typeface="Times New Roman" panose="02020603050405020304" pitchFamily="18" charset="0"/>
                              </a:rPr>
                            </m:ctrlPr>
                          </m:sSubPr>
                          <m:e>
                            <m:acc>
                              <m:accPr>
                                <m:chr m:val="̂"/>
                                <m:ctrlPr>
                                  <a:rPr lang="en-US" altLang="zh-CN" sz="1369" i="1">
                                    <a:latin typeface="Cambria Math" panose="02040503050406030204" pitchFamily="18" charset="0"/>
                                    <a:cs typeface="Times New Roman" panose="02020603050405020304" pitchFamily="18" charset="0"/>
                                  </a:rPr>
                                </m:ctrlPr>
                              </m:accPr>
                              <m:e>
                                <m:r>
                                  <a:rPr lang="en-US" altLang="zh-CN" sz="1369" i="1">
                                    <a:latin typeface="Cambria Math" panose="02040503050406030204" pitchFamily="18" charset="0"/>
                                    <a:cs typeface="Times New Roman" panose="02020603050405020304" pitchFamily="18" charset="0"/>
                                  </a:rPr>
                                  <m:t>𝑆</m:t>
                                </m:r>
                              </m:e>
                            </m:acc>
                          </m:e>
                          <m:sub>
                            <m:r>
                              <a:rPr lang="en-US" altLang="zh-CN" sz="1369" i="1">
                                <a:latin typeface="Cambria Math" panose="02040503050406030204" pitchFamily="18" charset="0"/>
                                <a:cs typeface="Times New Roman" panose="02020603050405020304" pitchFamily="18" charset="0"/>
                              </a:rPr>
                              <m:t>𝑇</m:t>
                            </m:r>
                            <m:r>
                              <a:rPr lang="en-US" altLang="zh-CN" sz="1369" i="1">
                                <a:latin typeface="Cambria Math" panose="02040503050406030204" pitchFamily="18" charset="0"/>
                                <a:cs typeface="Times New Roman" panose="02020603050405020304" pitchFamily="18" charset="0"/>
                              </a:rPr>
                              <m:t>+1</m:t>
                            </m:r>
                          </m:sub>
                        </m:sSub>
                      </m:oMath>
                    </m:oMathPara>
                  </a14:m>
                  <a:endParaRPr lang="zh-CN" altLang="en-US" sz="1369" dirty="0">
                    <a:latin typeface="Times New Roman" panose="02020603050405020304" pitchFamily="18" charset="0"/>
                    <a:cs typeface="Times New Roman" panose="02020603050405020304" pitchFamily="18" charset="0"/>
                  </a:endParaRPr>
                </a:p>
              </p:txBody>
            </p:sp>
          </mc:Choice>
          <mc:Fallback xmlns="">
            <p:sp>
              <p:nvSpPr>
                <p:cNvPr id="102" name="文本框 164">
                  <a:extLst>
                    <a:ext uri="{FF2B5EF4-FFF2-40B4-BE49-F238E27FC236}">
                      <a16:creationId xmlns:a16="http://schemas.microsoft.com/office/drawing/2014/main" id="{A34739ED-4DEF-3DE4-C0B3-205ECC3B274D}"/>
                    </a:ext>
                  </a:extLst>
                </p:cNvPr>
                <p:cNvSpPr txBox="1">
                  <a:spLocks noRot="1" noChangeAspect="1" noMove="1" noResize="1" noEditPoints="1" noAdjustHandles="1" noChangeArrowheads="1" noChangeShapeType="1" noTextEdit="1"/>
                </p:cNvSpPr>
                <p:nvPr/>
              </p:nvSpPr>
              <p:spPr>
                <a:xfrm>
                  <a:off x="6286284" y="5131440"/>
                  <a:ext cx="315613" cy="310085"/>
                </a:xfrm>
                <a:prstGeom prst="rect">
                  <a:avLst/>
                </a:prstGeom>
                <a:blipFill>
                  <a:blip r:embed="rId21"/>
                  <a:stretch>
                    <a:fillRect l="-30769" r="-7692"/>
                  </a:stretch>
                </a:blipFill>
              </p:spPr>
              <p:txBody>
                <a:bodyPr/>
                <a:lstStyle/>
                <a:p>
                  <a:r>
                    <a:rPr lang="zh-CN" altLang="en-US">
                      <a:noFill/>
                    </a:rPr>
                    <a:t> </a:t>
                  </a:r>
                </a:p>
              </p:txBody>
            </p:sp>
          </mc:Fallback>
        </mc:AlternateContent>
      </p:grpSp>
      <p:sp>
        <p:nvSpPr>
          <p:cNvPr id="37" name="灯片编号占位符 36">
            <a:extLst>
              <a:ext uri="{FF2B5EF4-FFF2-40B4-BE49-F238E27FC236}">
                <a16:creationId xmlns:a16="http://schemas.microsoft.com/office/drawing/2014/main" id="{F168E66C-8326-BE1C-2A95-BC8F866B7341}"/>
              </a:ext>
            </a:extLst>
          </p:cNvPr>
          <p:cNvSpPr>
            <a:spLocks noGrp="1"/>
          </p:cNvSpPr>
          <p:nvPr>
            <p:ph type="sldNum" idx="12"/>
          </p:nvPr>
        </p:nvSpPr>
        <p:spPr/>
        <p:txBody>
          <a:bodyPr/>
          <a:lstStyle/>
          <a:p>
            <a:fld id="{00000000-1234-1234-1234-123412341234}" type="slidenum">
              <a:rPr lang="en" smtClean="0"/>
              <a:pPr/>
              <a:t>15</a:t>
            </a:fld>
            <a:endParaRPr lang="en"/>
          </a:p>
        </p:txBody>
      </p:sp>
    </p:spTree>
    <p:extLst>
      <p:ext uri="{BB962C8B-B14F-4D97-AF65-F5344CB8AC3E}">
        <p14:creationId xmlns:p14="http://schemas.microsoft.com/office/powerpoint/2010/main" val="4254961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Experiments – Video Prediction</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5625967"/>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latin typeface="Arial" panose="020B0604020202020204" pitchFamily="34" charset="0"/>
                <a:cs typeface="Arial" panose="020B0604020202020204" pitchFamily="34" charset="0"/>
              </a:rPr>
              <a:t>Goal</a:t>
            </a:r>
            <a:r>
              <a:rPr lang="en-US" sz="2000" dirty="0">
                <a:latin typeface="Arial" panose="020B0604020202020204" pitchFamily="34" charset="0"/>
                <a:cs typeface="Arial" panose="020B0604020202020204" pitchFamily="34" charset="0"/>
              </a:rPr>
              <a:t>: evaluate the </a:t>
            </a:r>
            <a:r>
              <a:rPr lang="en-US" sz="2000" dirty="0">
                <a:solidFill>
                  <a:srgbClr val="FF0000"/>
                </a:solidFill>
                <a:latin typeface="Arial" panose="020B0604020202020204" pitchFamily="34" charset="0"/>
                <a:cs typeface="Arial" panose="020B0604020202020204" pitchFamily="34" charset="0"/>
              </a:rPr>
              <a:t>visual quality</a:t>
            </a:r>
            <a:r>
              <a:rPr lang="en-US" sz="2000" dirty="0">
                <a:latin typeface="Arial" panose="020B0604020202020204" pitchFamily="34" charset="0"/>
                <a:cs typeface="Arial" panose="020B0604020202020204" pitchFamily="34" charset="0"/>
              </a:rPr>
              <a:t> and </a:t>
            </a:r>
            <a:r>
              <a:rPr lang="en-US" sz="2000" dirty="0">
                <a:solidFill>
                  <a:srgbClr val="FF0000"/>
                </a:solidFill>
                <a:latin typeface="Arial" panose="020B0604020202020204" pitchFamily="34" charset="0"/>
                <a:cs typeface="Arial" panose="020B0604020202020204" pitchFamily="34" charset="0"/>
              </a:rPr>
              <a:t>object dynamics</a:t>
            </a:r>
          </a:p>
          <a:p>
            <a:pPr marL="0" indent="0">
              <a:lnSpc>
                <a:spcPct val="120000"/>
              </a:lnSpc>
              <a:buNone/>
            </a:pPr>
            <a:endParaRPr lang="en-US" sz="2000" dirty="0">
              <a:latin typeface="Arial" panose="020B0604020202020204" pitchFamily="34" charset="0"/>
              <a:cs typeface="Arial" panose="020B0604020202020204" pitchFamily="34" charset="0"/>
            </a:endParaRPr>
          </a:p>
          <a:p>
            <a:pPr marL="0" indent="0">
              <a:lnSpc>
                <a:spcPct val="114000"/>
              </a:lnSpc>
              <a:buNone/>
            </a:pPr>
            <a:r>
              <a:rPr lang="en-US" altLang="zh-CN" sz="2000" b="1" dirty="0">
                <a:latin typeface="Arial" panose="020B0604020202020204" pitchFamily="34" charset="0"/>
                <a:cs typeface="Arial" panose="020B0604020202020204" pitchFamily="34" charset="0"/>
              </a:rPr>
              <a:t>Datasets</a:t>
            </a:r>
          </a:p>
          <a:p>
            <a:pPr marL="342900" indent="-342900">
              <a:lnSpc>
                <a:spcPct val="114000"/>
              </a:lnSpc>
            </a:pPr>
            <a:r>
              <a:rPr lang="en-US" altLang="zh-CN" sz="2000" i="1" dirty="0">
                <a:latin typeface="Arial" panose="020B0604020202020204" pitchFamily="34" charset="0"/>
                <a:cs typeface="Arial" panose="020B0604020202020204" pitchFamily="34" charset="0"/>
              </a:rPr>
              <a:t>OBJ3D</a:t>
            </a:r>
            <a:r>
              <a:rPr lang="en-US" altLang="zh-CN" sz="2000" dirty="0">
                <a:latin typeface="Arial" panose="020B0604020202020204" pitchFamily="34" charset="0"/>
                <a:cs typeface="Arial" panose="020B0604020202020204" pitchFamily="34" charset="0"/>
              </a:rPr>
              <a:t>: 3D scene</a:t>
            </a:r>
          </a:p>
          <a:p>
            <a:pPr marL="342900" indent="-342900">
              <a:lnSpc>
                <a:spcPct val="114000"/>
              </a:lnSpc>
            </a:pPr>
            <a:r>
              <a:rPr lang="en-US" altLang="zh-CN" sz="2000" i="1" dirty="0">
                <a:latin typeface="Arial" panose="020B0604020202020204" pitchFamily="34" charset="0"/>
                <a:cs typeface="Arial" panose="020B0604020202020204" pitchFamily="34" charset="0"/>
              </a:rPr>
              <a:t>CLEVRER</a:t>
            </a:r>
            <a:r>
              <a:rPr lang="en-US" altLang="zh-CN" sz="2000" dirty="0">
                <a:latin typeface="Arial" panose="020B0604020202020204" pitchFamily="34" charset="0"/>
                <a:cs typeface="Arial" panose="020B0604020202020204" pitchFamily="34" charset="0"/>
              </a:rPr>
              <a:t>: much harder</a:t>
            </a:r>
          </a:p>
          <a:p>
            <a:pPr marL="0" indent="0">
              <a:lnSpc>
                <a:spcPct val="114000"/>
              </a:lnSpc>
              <a:buNone/>
            </a:pPr>
            <a:endParaRPr lang="en-US" altLang="zh-CN" sz="1000" dirty="0">
              <a:latin typeface="Arial" panose="020B0604020202020204" pitchFamily="34" charset="0"/>
              <a:cs typeface="Arial" panose="020B0604020202020204" pitchFamily="34" charset="0"/>
            </a:endParaRPr>
          </a:p>
          <a:p>
            <a:pPr marL="0" indent="0">
              <a:lnSpc>
                <a:spcPct val="114000"/>
              </a:lnSpc>
              <a:buNone/>
            </a:pPr>
            <a:r>
              <a:rPr lang="en-US" altLang="zh-CN" sz="2000" b="1" dirty="0">
                <a:latin typeface="Arial" panose="020B0604020202020204" pitchFamily="34" charset="0"/>
                <a:cs typeface="Arial" panose="020B0604020202020204" pitchFamily="34" charset="0"/>
              </a:rPr>
              <a:t>Baselines</a:t>
            </a:r>
          </a:p>
          <a:p>
            <a:pPr marL="342900" indent="-342900">
              <a:lnSpc>
                <a:spcPct val="114000"/>
              </a:lnSpc>
            </a:pPr>
            <a:r>
              <a:rPr lang="en-US" altLang="zh-CN" sz="2000" i="1" dirty="0" err="1">
                <a:latin typeface="Arial" panose="020B0604020202020204" pitchFamily="34" charset="0"/>
                <a:cs typeface="Arial" panose="020B0604020202020204" pitchFamily="34" charset="0"/>
              </a:rPr>
              <a:t>PredRNN</a:t>
            </a:r>
            <a:r>
              <a:rPr lang="en-US" altLang="zh-CN" sz="2000" dirty="0">
                <a:latin typeface="Arial" panose="020B0604020202020204" pitchFamily="34" charset="0"/>
                <a:cs typeface="Arial" panose="020B0604020202020204" pitchFamily="34" charset="0"/>
              </a:rPr>
              <a:t>: </a:t>
            </a:r>
            <a:r>
              <a:rPr lang="en-US" altLang="zh-CN" sz="2000" dirty="0">
                <a:solidFill>
                  <a:srgbClr val="FF0000"/>
                </a:solidFill>
                <a:latin typeface="Arial" panose="020B0604020202020204" pitchFamily="34" charset="0"/>
                <a:cs typeface="Arial" panose="020B0604020202020204" pitchFamily="34" charset="0"/>
              </a:rPr>
              <a:t>global</a:t>
            </a:r>
            <a:r>
              <a:rPr lang="en-US" altLang="zh-CN" sz="2000" dirty="0">
                <a:latin typeface="Arial" panose="020B0604020202020204" pitchFamily="34" charset="0"/>
                <a:cs typeface="Arial" panose="020B0604020202020204" pitchFamily="34" charset="0"/>
              </a:rPr>
              <a:t> image feature + LSTM</a:t>
            </a:r>
          </a:p>
          <a:p>
            <a:pPr marL="342900" indent="-342900">
              <a:lnSpc>
                <a:spcPct val="114000"/>
              </a:lnSpc>
            </a:pPr>
            <a:r>
              <a:rPr lang="en-US" altLang="zh-CN" sz="2000" i="1" dirty="0">
                <a:latin typeface="Arial" panose="020B0604020202020204" pitchFamily="34" charset="0"/>
                <a:cs typeface="Arial" panose="020B0604020202020204" pitchFamily="34" charset="0"/>
              </a:rPr>
              <a:t>G-SWM</a:t>
            </a:r>
            <a:r>
              <a:rPr lang="en-US" altLang="zh-CN" sz="2000" dirty="0">
                <a:latin typeface="Arial" panose="020B0604020202020204" pitchFamily="34" charset="0"/>
                <a:cs typeface="Arial" panose="020B0604020202020204" pitchFamily="34" charset="0"/>
              </a:rPr>
              <a:t>: previous SOTA, which uses </a:t>
            </a:r>
            <a:r>
              <a:rPr lang="en-US" altLang="zh-CN" sz="2000" dirty="0">
                <a:solidFill>
                  <a:srgbClr val="FF0000"/>
                </a:solidFill>
                <a:latin typeface="Arial" panose="020B0604020202020204" pitchFamily="34" charset="0"/>
                <a:cs typeface="Arial" panose="020B0604020202020204" pitchFamily="34" charset="0"/>
              </a:rPr>
              <a:t>sophisticated priors</a:t>
            </a:r>
          </a:p>
          <a:p>
            <a:pPr marL="342900" indent="-342900">
              <a:lnSpc>
                <a:spcPct val="114000"/>
              </a:lnSpc>
            </a:pPr>
            <a:r>
              <a:rPr lang="en-US" altLang="zh-CN" sz="2000" i="1" dirty="0" err="1">
                <a:latin typeface="Arial" panose="020B0604020202020204" pitchFamily="34" charset="0"/>
                <a:cs typeface="Arial" panose="020B0604020202020204" pitchFamily="34" charset="0"/>
              </a:rPr>
              <a:t>SAVi-dyn</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SAVi</a:t>
            </a:r>
            <a:r>
              <a:rPr lang="en-US" altLang="zh-CN" sz="2000" dirty="0">
                <a:latin typeface="Arial" panose="020B0604020202020204" pitchFamily="34" charset="0"/>
                <a:cs typeface="Arial" panose="020B0604020202020204" pitchFamily="34" charset="0"/>
              </a:rPr>
              <a:t> + </a:t>
            </a:r>
            <a:r>
              <a:rPr lang="en-US" altLang="zh-CN" sz="2000" dirty="0">
                <a:solidFill>
                  <a:srgbClr val="FF0000"/>
                </a:solidFill>
                <a:latin typeface="Arial" panose="020B0604020202020204" pitchFamily="34" charset="0"/>
                <a:cs typeface="Arial" panose="020B0604020202020204" pitchFamily="34" charset="0"/>
              </a:rPr>
              <a:t>single-step</a:t>
            </a:r>
            <a:r>
              <a:rPr lang="en-US" altLang="zh-CN" sz="2000" dirty="0">
                <a:latin typeface="Arial" panose="020B0604020202020204" pitchFamily="34" charset="0"/>
                <a:cs typeface="Arial" panose="020B0604020202020204" pitchFamily="34" charset="0"/>
              </a:rPr>
              <a:t> Transformer-LSTM</a:t>
            </a:r>
          </a:p>
          <a:p>
            <a:pPr marL="342900" indent="-342900">
              <a:lnSpc>
                <a:spcPct val="114000"/>
              </a:lnSpc>
            </a:pPr>
            <a:r>
              <a:rPr lang="en-US" altLang="zh-CN" sz="2000" i="1" dirty="0" err="1">
                <a:latin typeface="Arial" panose="020B0604020202020204" pitchFamily="34" charset="0"/>
                <a:cs typeface="Arial" panose="020B0604020202020204" pitchFamily="34" charset="0"/>
              </a:rPr>
              <a:t>VQFormer</a:t>
            </a:r>
            <a:r>
              <a:rPr lang="en-US" altLang="zh-CN" sz="2000" dirty="0">
                <a:latin typeface="Arial" panose="020B0604020202020204" pitchFamily="34" charset="0"/>
                <a:cs typeface="Arial" panose="020B0604020202020204" pitchFamily="34" charset="0"/>
              </a:rPr>
              <a:t>: Transformer over </a:t>
            </a:r>
            <a:r>
              <a:rPr lang="en-US" altLang="zh-CN" sz="2000" dirty="0">
                <a:solidFill>
                  <a:srgbClr val="FF0000"/>
                </a:solidFill>
                <a:latin typeface="Arial" panose="020B0604020202020204" pitchFamily="34" charset="0"/>
                <a:cs typeface="Arial" panose="020B0604020202020204" pitchFamily="34" charset="0"/>
              </a:rPr>
              <a:t>patch tokens</a:t>
            </a:r>
            <a:r>
              <a:rPr lang="en-US" altLang="zh-CN" sz="2000" dirty="0">
                <a:latin typeface="Arial" panose="020B0604020202020204" pitchFamily="34" charset="0"/>
                <a:cs typeface="Arial" panose="020B0604020202020204" pitchFamily="34" charset="0"/>
              </a:rPr>
              <a:t> (VQ-VAE)</a:t>
            </a:r>
            <a:endParaRPr lang="en-US" altLang="zh-CN" sz="2000" i="1" dirty="0">
              <a:latin typeface="Arial" panose="020B0604020202020204" pitchFamily="34" charset="0"/>
              <a:cs typeface="Arial" panose="020B0604020202020204" pitchFamily="34" charset="0"/>
            </a:endParaRPr>
          </a:p>
          <a:p>
            <a:pPr marL="0" indent="0">
              <a:lnSpc>
                <a:spcPct val="114000"/>
              </a:lnSpc>
              <a:buNone/>
            </a:pPr>
            <a:endParaRPr lang="en-US" altLang="zh-CN" sz="1000" dirty="0">
              <a:latin typeface="Arial" panose="020B0604020202020204" pitchFamily="34" charset="0"/>
              <a:cs typeface="Arial" panose="020B0604020202020204" pitchFamily="34" charset="0"/>
            </a:endParaRPr>
          </a:p>
          <a:p>
            <a:pPr marL="0" indent="0">
              <a:lnSpc>
                <a:spcPct val="114000"/>
              </a:lnSpc>
              <a:buNone/>
            </a:pPr>
            <a:r>
              <a:rPr lang="en-US" altLang="zh-CN" sz="2000" b="1" dirty="0">
                <a:latin typeface="Arial" panose="020B0604020202020204" pitchFamily="34" charset="0"/>
                <a:cs typeface="Arial" panose="020B0604020202020204" pitchFamily="34" charset="0"/>
              </a:rPr>
              <a:t>Metrics</a:t>
            </a:r>
            <a:endParaRPr lang="en-US" altLang="zh-CN" sz="2000" dirty="0">
              <a:latin typeface="Arial" panose="020B0604020202020204" pitchFamily="34" charset="0"/>
              <a:cs typeface="Arial" panose="020B0604020202020204" pitchFamily="34" charset="0"/>
            </a:endParaRPr>
          </a:p>
          <a:p>
            <a:pPr marL="342900" indent="-342900">
              <a:lnSpc>
                <a:spcPct val="114000"/>
              </a:lnSpc>
            </a:pPr>
            <a:r>
              <a:rPr lang="en-US" altLang="zh-CN" sz="2000" dirty="0">
                <a:latin typeface="Arial" panose="020B0604020202020204" pitchFamily="34" charset="0"/>
                <a:cs typeface="Arial" panose="020B0604020202020204" pitchFamily="34" charset="0"/>
              </a:rPr>
              <a:t>Visual quality: PSNR, SSIM, </a:t>
            </a:r>
            <a:r>
              <a:rPr lang="en-US" altLang="zh-CN" sz="2000" dirty="0">
                <a:solidFill>
                  <a:srgbClr val="FF0000"/>
                </a:solidFill>
                <a:latin typeface="Arial" panose="020B0604020202020204" pitchFamily="34" charset="0"/>
                <a:cs typeface="Arial" panose="020B0604020202020204" pitchFamily="34" charset="0"/>
              </a:rPr>
              <a:t>LPIPS</a:t>
            </a:r>
            <a:r>
              <a:rPr lang="en-US" altLang="zh-CN" sz="2000" dirty="0">
                <a:latin typeface="Arial" panose="020B0604020202020204" pitchFamily="34" charset="0"/>
                <a:cs typeface="Arial" panose="020B0604020202020204" pitchFamily="34" charset="0"/>
              </a:rPr>
              <a:t> (VGG perceptual distance)</a:t>
            </a:r>
          </a:p>
          <a:p>
            <a:pPr marL="342900" indent="-342900">
              <a:lnSpc>
                <a:spcPct val="114000"/>
              </a:lnSpc>
            </a:pPr>
            <a:r>
              <a:rPr lang="en-US" altLang="zh-CN" sz="2000" dirty="0">
                <a:latin typeface="Arial" panose="020B0604020202020204" pitchFamily="34" charset="0"/>
                <a:cs typeface="Arial" panose="020B0604020202020204" pitchFamily="34" charset="0"/>
              </a:rPr>
              <a:t>Object dynamics: </a:t>
            </a:r>
            <a:r>
              <a:rPr lang="en-US" altLang="zh-CN" sz="2000" dirty="0" err="1">
                <a:latin typeface="Arial" panose="020B0604020202020204" pitchFamily="34" charset="0"/>
                <a:cs typeface="Arial" panose="020B0604020202020204" pitchFamily="34" charset="0"/>
              </a:rPr>
              <a:t>bbox</a:t>
            </a:r>
            <a:r>
              <a:rPr lang="en-US" altLang="zh-CN" sz="2000" dirty="0">
                <a:latin typeface="Arial" panose="020B0604020202020204" pitchFamily="34" charset="0"/>
                <a:cs typeface="Arial" panose="020B0604020202020204" pitchFamily="34" charset="0"/>
              </a:rPr>
              <a:t> AR, mask ARI, FG-</a:t>
            </a:r>
            <a:r>
              <a:rPr lang="en-US" altLang="zh-CN" sz="2000" dirty="0" err="1">
                <a:latin typeface="Arial" panose="020B0604020202020204" pitchFamily="34" charset="0"/>
                <a:cs typeface="Arial" panose="020B0604020202020204" pitchFamily="34" charset="0"/>
              </a:rPr>
              <a:t>mIoU</a:t>
            </a:r>
            <a:endParaRPr lang="en-US" altLang="zh-CN" sz="2000"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852EE652-4B61-6FA8-8A55-EA8F9AF043D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5000"/>
                    </a14:imgEffect>
                  </a14:imgLayer>
                </a14:imgProps>
              </a:ext>
            </a:extLst>
          </a:blip>
          <a:srcRect l="15495" r="7732" b="50932"/>
          <a:stretch/>
        </p:blipFill>
        <p:spPr>
          <a:xfrm>
            <a:off x="3904095" y="1522386"/>
            <a:ext cx="7930561" cy="813338"/>
          </a:xfrm>
          <a:prstGeom prst="rect">
            <a:avLst/>
          </a:prstGeom>
        </p:spPr>
      </p:pic>
      <p:pic>
        <p:nvPicPr>
          <p:cNvPr id="9" name="图片 8">
            <a:extLst>
              <a:ext uri="{FF2B5EF4-FFF2-40B4-BE49-F238E27FC236}">
                <a16:creationId xmlns:a16="http://schemas.microsoft.com/office/drawing/2014/main" id="{DBB386EB-16D5-245F-F6D8-43AB2675B8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15000"/>
                    </a14:imgEffect>
                  </a14:imgLayer>
                </a14:imgProps>
              </a:ext>
            </a:extLst>
          </a:blip>
          <a:srcRect l="16750" b="51476"/>
          <a:stretch/>
        </p:blipFill>
        <p:spPr>
          <a:xfrm>
            <a:off x="3904096" y="2373824"/>
            <a:ext cx="7930560" cy="803403"/>
          </a:xfrm>
          <a:prstGeom prst="rect">
            <a:avLst/>
          </a:prstGeom>
        </p:spPr>
      </p:pic>
      <p:sp>
        <p:nvSpPr>
          <p:cNvPr id="11" name="文本框 10">
            <a:extLst>
              <a:ext uri="{FF2B5EF4-FFF2-40B4-BE49-F238E27FC236}">
                <a16:creationId xmlns:a16="http://schemas.microsoft.com/office/drawing/2014/main" id="{7BD7658E-7C9A-086E-A8A0-9FF5B05A53D1}"/>
              </a:ext>
            </a:extLst>
          </p:cNvPr>
          <p:cNvSpPr txBox="1"/>
          <p:nvPr/>
        </p:nvSpPr>
        <p:spPr>
          <a:xfrm>
            <a:off x="415599" y="6161509"/>
            <a:ext cx="11650356" cy="646331"/>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Lin, </a:t>
            </a:r>
            <a:r>
              <a:rPr lang="en-US" altLang="zh-CN" sz="1200" dirty="0" err="1">
                <a:latin typeface="Arial" panose="020B0604020202020204" pitchFamily="34" charset="0"/>
                <a:cs typeface="Arial" panose="020B0604020202020204" pitchFamily="34" charset="0"/>
              </a:rPr>
              <a:t>Zhixuan</a:t>
            </a:r>
            <a:r>
              <a:rPr lang="en-US" altLang="zh-CN" sz="1200" dirty="0">
                <a:latin typeface="Arial" panose="020B0604020202020204" pitchFamily="34" charset="0"/>
                <a:cs typeface="Arial" panose="020B0604020202020204" pitchFamily="34" charset="0"/>
              </a:rPr>
              <a:t>, et al. "Improving generative imagination in object-centric world models." ICML. 2020.</a:t>
            </a:r>
          </a:p>
          <a:p>
            <a:r>
              <a:rPr lang="en-US" altLang="zh-CN" sz="1200" dirty="0">
                <a:latin typeface="Arial" panose="020B0604020202020204" pitchFamily="34" charset="0"/>
                <a:cs typeface="Arial" panose="020B0604020202020204" pitchFamily="34" charset="0"/>
              </a:rPr>
              <a:t>Yi, </a:t>
            </a:r>
            <a:r>
              <a:rPr lang="en-US" altLang="zh-CN" sz="1200" dirty="0" err="1">
                <a:latin typeface="Arial" panose="020B0604020202020204" pitchFamily="34" charset="0"/>
                <a:cs typeface="Arial" panose="020B0604020202020204" pitchFamily="34" charset="0"/>
              </a:rPr>
              <a:t>Kexin</a:t>
            </a:r>
            <a:r>
              <a:rPr lang="en-US" altLang="zh-CN" sz="1200" dirty="0">
                <a:latin typeface="Arial" panose="020B0604020202020204" pitchFamily="34" charset="0"/>
                <a:cs typeface="Arial" panose="020B0604020202020204" pitchFamily="34" charset="0"/>
              </a:rPr>
              <a:t>, et al. "CLEVRER: Collision Events for Video Representation and Reasoning." ICLR. 2019.</a:t>
            </a:r>
          </a:p>
          <a:p>
            <a:r>
              <a:rPr lang="en-US" altLang="zh-CN" sz="1200" dirty="0">
                <a:latin typeface="Arial" panose="020B0604020202020204" pitchFamily="34" charset="0"/>
                <a:cs typeface="Arial" panose="020B0604020202020204" pitchFamily="34" charset="0"/>
              </a:rPr>
              <a:t>Van Den Oord, Aaron, and Oriol </a:t>
            </a:r>
            <a:r>
              <a:rPr lang="en-US" altLang="zh-CN" sz="1200" dirty="0" err="1">
                <a:latin typeface="Arial" panose="020B0604020202020204" pitchFamily="34" charset="0"/>
                <a:cs typeface="Arial" panose="020B0604020202020204" pitchFamily="34" charset="0"/>
              </a:rPr>
              <a:t>Vinyals</a:t>
            </a:r>
            <a:r>
              <a:rPr lang="en-US" altLang="zh-CN" sz="1200" dirty="0">
                <a:latin typeface="Arial" panose="020B0604020202020204" pitchFamily="34" charset="0"/>
                <a:cs typeface="Arial" panose="020B0604020202020204" pitchFamily="34" charset="0"/>
              </a:rPr>
              <a:t>. "Neural discrete representation learning." NeurIPS. 2017.</a:t>
            </a:r>
          </a:p>
        </p:txBody>
      </p:sp>
      <p:sp>
        <p:nvSpPr>
          <p:cNvPr id="2" name="灯片编号占位符 1">
            <a:extLst>
              <a:ext uri="{FF2B5EF4-FFF2-40B4-BE49-F238E27FC236}">
                <a16:creationId xmlns:a16="http://schemas.microsoft.com/office/drawing/2014/main" id="{37DBA4A9-4785-9D97-32F6-C40D961F86CA}"/>
              </a:ext>
            </a:extLst>
          </p:cNvPr>
          <p:cNvSpPr>
            <a:spLocks noGrp="1"/>
          </p:cNvSpPr>
          <p:nvPr>
            <p:ph type="sldNum" idx="12"/>
          </p:nvPr>
        </p:nvSpPr>
        <p:spPr/>
        <p:txBody>
          <a:bodyPr/>
          <a:lstStyle/>
          <a:p>
            <a:fld id="{00000000-1234-1234-1234-123412341234}" type="slidenum">
              <a:rPr lang="en" smtClean="0"/>
              <a:pPr/>
              <a:t>16</a:t>
            </a:fld>
            <a:endParaRPr lang="en"/>
          </a:p>
        </p:txBody>
      </p:sp>
    </p:spTree>
    <p:extLst>
      <p:ext uri="{BB962C8B-B14F-4D97-AF65-F5344CB8AC3E}">
        <p14:creationId xmlns:p14="http://schemas.microsoft.com/office/powerpoint/2010/main" val="422333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Visual</a:t>
            </a:r>
            <a:r>
              <a:rPr lang="en" sz="3200" dirty="0">
                <a:latin typeface="Arial" panose="020B0604020202020204" pitchFamily="34" charset="0"/>
                <a:cs typeface="Arial" panose="020B0604020202020204" pitchFamily="34" charset="0"/>
              </a:rPr>
              <a:t> Quality</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a:latin typeface="Arial" panose="020B0604020202020204" pitchFamily="34" charset="0"/>
                <a:cs typeface="Arial" panose="020B0604020202020204" pitchFamily="34" charset="0"/>
              </a:rPr>
              <a:t>PSNR and SSIM are </a:t>
            </a:r>
            <a:r>
              <a:rPr lang="en-US" altLang="zh-CN" sz="2000" dirty="0">
                <a:latin typeface="Arial" panose="020B0604020202020204" pitchFamily="34" charset="0"/>
                <a:cs typeface="Arial" panose="020B0604020202020204" pitchFamily="34" charset="0"/>
              </a:rPr>
              <a:t>inappropriate</a:t>
            </a:r>
            <a:endParaRPr lang="en-US" sz="2000" dirty="0">
              <a:latin typeface="Arial" panose="020B0604020202020204" pitchFamily="34" charset="0"/>
              <a:cs typeface="Arial" panose="020B0604020202020204" pitchFamily="34" charset="0"/>
            </a:endParaRPr>
          </a:p>
          <a:p>
            <a:pPr marL="342900" indent="-342900">
              <a:lnSpc>
                <a:spcPct val="114000"/>
              </a:lnSpc>
            </a:pPr>
            <a:r>
              <a:rPr lang="en-US" sz="2000" dirty="0">
                <a:latin typeface="Arial" panose="020B0604020202020204" pitchFamily="34" charset="0"/>
                <a:cs typeface="Arial" panose="020B0604020202020204" pitchFamily="34" charset="0"/>
              </a:rPr>
              <a:t>SlotFormer achieves SOTA LPIPS</a:t>
            </a:r>
          </a:p>
        </p:txBody>
      </p:sp>
      <p:pic>
        <p:nvPicPr>
          <p:cNvPr id="7" name="图片 6">
            <a:extLst>
              <a:ext uri="{FF2B5EF4-FFF2-40B4-BE49-F238E27FC236}">
                <a16:creationId xmlns:a16="http://schemas.microsoft.com/office/drawing/2014/main" id="{51387CBB-192C-8049-C5DD-7EC49FEEB6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5000"/>
                    </a14:imgEffect>
                  </a14:imgLayer>
                </a14:imgProps>
              </a:ext>
            </a:extLst>
          </a:blip>
          <a:srcRect r="23965" b="59695"/>
          <a:stretch/>
        </p:blipFill>
        <p:spPr>
          <a:xfrm>
            <a:off x="254366" y="3177190"/>
            <a:ext cx="8876382" cy="1687577"/>
          </a:xfrm>
          <a:prstGeom prst="rect">
            <a:avLst/>
          </a:prstGeom>
        </p:spPr>
      </p:pic>
      <p:pic>
        <p:nvPicPr>
          <p:cNvPr id="13" name="图片 12">
            <a:extLst>
              <a:ext uri="{FF2B5EF4-FFF2-40B4-BE49-F238E27FC236}">
                <a16:creationId xmlns:a16="http://schemas.microsoft.com/office/drawing/2014/main" id="{9F3C2B72-61ED-E0B5-254E-14157285839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5000"/>
                    </a14:imgEffect>
                  </a14:imgLayer>
                </a14:imgProps>
              </a:ext>
            </a:extLst>
          </a:blip>
          <a:srcRect t="79843" r="23965"/>
          <a:stretch/>
        </p:blipFill>
        <p:spPr>
          <a:xfrm>
            <a:off x="254365" y="4834146"/>
            <a:ext cx="8876382" cy="843964"/>
          </a:xfrm>
          <a:prstGeom prst="rect">
            <a:avLst/>
          </a:prstGeom>
        </p:spPr>
      </p:pic>
      <p:pic>
        <p:nvPicPr>
          <p:cNvPr id="5" name="图片 4">
            <a:extLst>
              <a:ext uri="{FF2B5EF4-FFF2-40B4-BE49-F238E27FC236}">
                <a16:creationId xmlns:a16="http://schemas.microsoft.com/office/drawing/2014/main" id="{99DC552B-FA4F-0AD4-DE37-AF2DE22BB53B}"/>
              </a:ext>
            </a:extLst>
          </p:cNvPr>
          <p:cNvPicPr>
            <a:picLocks noChangeAspect="1"/>
          </p:cNvPicPr>
          <p:nvPr/>
        </p:nvPicPr>
        <p:blipFill>
          <a:blip r:embed="rId5"/>
          <a:stretch>
            <a:fillRect/>
          </a:stretch>
        </p:blipFill>
        <p:spPr>
          <a:xfrm>
            <a:off x="5188054" y="502280"/>
            <a:ext cx="5905915" cy="2283549"/>
          </a:xfrm>
          <a:prstGeom prst="rect">
            <a:avLst/>
          </a:prstGeom>
        </p:spPr>
      </p:pic>
      <p:pic>
        <p:nvPicPr>
          <p:cNvPr id="6" name="图片 5">
            <a:extLst>
              <a:ext uri="{FF2B5EF4-FFF2-40B4-BE49-F238E27FC236}">
                <a16:creationId xmlns:a16="http://schemas.microsoft.com/office/drawing/2014/main" id="{DE881505-0A7C-3188-F3F1-6354BA0D6572}"/>
              </a:ext>
            </a:extLst>
          </p:cNvPr>
          <p:cNvPicPr>
            <a:picLocks noChangeAspect="1"/>
          </p:cNvPicPr>
          <p:nvPr/>
        </p:nvPicPr>
        <p:blipFill rotWithShape="1">
          <a:blip r:embed="rId6"/>
          <a:srcRect l="76035" b="59695"/>
          <a:stretch/>
        </p:blipFill>
        <p:spPr>
          <a:xfrm>
            <a:off x="9130748" y="3177190"/>
            <a:ext cx="2797736" cy="1687577"/>
          </a:xfrm>
          <a:prstGeom prst="rect">
            <a:avLst/>
          </a:prstGeom>
        </p:spPr>
      </p:pic>
      <p:pic>
        <p:nvPicPr>
          <p:cNvPr id="8" name="图片 7">
            <a:extLst>
              <a:ext uri="{FF2B5EF4-FFF2-40B4-BE49-F238E27FC236}">
                <a16:creationId xmlns:a16="http://schemas.microsoft.com/office/drawing/2014/main" id="{3AE37EAB-8271-5D3C-3639-21909D8E0F36}"/>
              </a:ext>
            </a:extLst>
          </p:cNvPr>
          <p:cNvPicPr>
            <a:picLocks noChangeAspect="1"/>
          </p:cNvPicPr>
          <p:nvPr/>
        </p:nvPicPr>
        <p:blipFill rotWithShape="1">
          <a:blip r:embed="rId6"/>
          <a:srcRect l="76035" t="79843"/>
          <a:stretch/>
        </p:blipFill>
        <p:spPr>
          <a:xfrm>
            <a:off x="9130747" y="4834146"/>
            <a:ext cx="2797737" cy="843964"/>
          </a:xfrm>
          <a:prstGeom prst="rect">
            <a:avLst/>
          </a:prstGeom>
        </p:spPr>
      </p:pic>
      <p:sp>
        <p:nvSpPr>
          <p:cNvPr id="2" name="矩形 1">
            <a:extLst>
              <a:ext uri="{FF2B5EF4-FFF2-40B4-BE49-F238E27FC236}">
                <a16:creationId xmlns:a16="http://schemas.microsoft.com/office/drawing/2014/main" id="{97159971-AC9E-3D4C-4003-AD7E20C346B4}"/>
              </a:ext>
            </a:extLst>
          </p:cNvPr>
          <p:cNvSpPr/>
          <p:nvPr/>
        </p:nvSpPr>
        <p:spPr>
          <a:xfrm>
            <a:off x="7940040" y="2423160"/>
            <a:ext cx="609600" cy="2425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58F7DE1-71DF-CD04-4ECB-8246859E3D22}"/>
              </a:ext>
            </a:extLst>
          </p:cNvPr>
          <p:cNvSpPr/>
          <p:nvPr/>
        </p:nvSpPr>
        <p:spPr>
          <a:xfrm>
            <a:off x="10351808" y="2423160"/>
            <a:ext cx="609600" cy="2425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C4A137E6-36DA-CF74-E0E7-06C2DA839463}"/>
              </a:ext>
            </a:extLst>
          </p:cNvPr>
          <p:cNvSpPr txBox="1"/>
          <p:nvPr/>
        </p:nvSpPr>
        <p:spPr>
          <a:xfrm>
            <a:off x="415599" y="6161509"/>
            <a:ext cx="10945821" cy="646331"/>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Zhang, Richard, et al. "The unreasonable effectiveness of deep features as a perceptual metric." CVPR. 2018.</a:t>
            </a:r>
          </a:p>
          <a:p>
            <a:r>
              <a:rPr lang="en-US" altLang="zh-CN" sz="1200" dirty="0">
                <a:latin typeface="Arial" panose="020B0604020202020204" pitchFamily="34" charset="0"/>
                <a:cs typeface="Arial" panose="020B0604020202020204" pitchFamily="34" charset="0"/>
              </a:rPr>
              <a:t>Sara, </a:t>
            </a:r>
            <a:r>
              <a:rPr lang="en-US" altLang="zh-CN" sz="1200" dirty="0" err="1">
                <a:latin typeface="Arial" panose="020B0604020202020204" pitchFamily="34" charset="0"/>
                <a:cs typeface="Arial" panose="020B0604020202020204" pitchFamily="34" charset="0"/>
              </a:rPr>
              <a:t>Umme</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Morium</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Akter</a:t>
            </a:r>
            <a:r>
              <a:rPr lang="en-US" altLang="zh-CN" sz="1200" dirty="0">
                <a:latin typeface="Arial" panose="020B0604020202020204" pitchFamily="34" charset="0"/>
                <a:cs typeface="Arial" panose="020B0604020202020204" pitchFamily="34" charset="0"/>
              </a:rPr>
              <a:t>, and Mohammad </a:t>
            </a:r>
            <a:r>
              <a:rPr lang="en-US" altLang="zh-CN" sz="1200" dirty="0" err="1">
                <a:latin typeface="Arial" panose="020B0604020202020204" pitchFamily="34" charset="0"/>
                <a:cs typeface="Arial" panose="020B0604020202020204" pitchFamily="34" charset="0"/>
              </a:rPr>
              <a:t>Shorif</a:t>
            </a:r>
            <a:r>
              <a:rPr lang="en-US" altLang="zh-CN" sz="1200" dirty="0">
                <a:latin typeface="Arial" panose="020B0604020202020204" pitchFamily="34" charset="0"/>
                <a:cs typeface="Arial" panose="020B0604020202020204" pitchFamily="34" charset="0"/>
              </a:rPr>
              <a:t> Uddin. "Image quality assessment through FSIM, SSIM, MSE and PSNR—a comparative study." Journal of Computer and Communications 7.3 (2019): 8-18.</a:t>
            </a:r>
          </a:p>
        </p:txBody>
      </p:sp>
      <p:sp>
        <p:nvSpPr>
          <p:cNvPr id="3" name="灯片编号占位符 2">
            <a:extLst>
              <a:ext uri="{FF2B5EF4-FFF2-40B4-BE49-F238E27FC236}">
                <a16:creationId xmlns:a16="http://schemas.microsoft.com/office/drawing/2014/main" id="{C391D01C-D4A0-8665-92F3-1C7F8CA50842}"/>
              </a:ext>
            </a:extLst>
          </p:cNvPr>
          <p:cNvSpPr>
            <a:spLocks noGrp="1"/>
          </p:cNvSpPr>
          <p:nvPr>
            <p:ph type="sldNum" idx="12"/>
          </p:nvPr>
        </p:nvSpPr>
        <p:spPr/>
        <p:txBody>
          <a:bodyPr/>
          <a:lstStyle/>
          <a:p>
            <a:fld id="{00000000-1234-1234-1234-123412341234}" type="slidenum">
              <a:rPr lang="en" smtClean="0"/>
              <a:pPr/>
              <a:t>17</a:t>
            </a:fld>
            <a:endParaRPr lang="en"/>
          </a:p>
        </p:txBody>
      </p:sp>
    </p:spTree>
    <p:extLst>
      <p:ext uri="{BB962C8B-B14F-4D97-AF65-F5344CB8AC3E}">
        <p14:creationId xmlns:p14="http://schemas.microsoft.com/office/powerpoint/2010/main" val="4418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Object Dynamics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a:latin typeface="Arial" panose="020B0604020202020204" pitchFamily="34" charset="0"/>
                <a:cs typeface="Arial" panose="020B0604020202020204" pitchFamily="34" charset="0"/>
              </a:rPr>
              <a:t>SOTA in </a:t>
            </a:r>
            <a:r>
              <a:rPr lang="en-US" sz="2000" dirty="0" err="1">
                <a:latin typeface="Arial" panose="020B0604020202020204" pitchFamily="34" charset="0"/>
                <a:cs typeface="Arial" panose="020B0604020202020204" pitchFamily="34" charset="0"/>
              </a:rPr>
              <a:t>bbox</a:t>
            </a:r>
            <a:r>
              <a:rPr lang="en-US" sz="2000" dirty="0">
                <a:latin typeface="Arial" panose="020B0604020202020204" pitchFamily="34" charset="0"/>
                <a:cs typeface="Arial" panose="020B0604020202020204" pitchFamily="34" charset="0"/>
              </a:rPr>
              <a:t> and mask </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object trajectory</a:t>
            </a:r>
            <a:endParaRPr lang="en-US" sz="20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0B4D13FD-6ADA-E966-D6F5-88E9BF872C54}"/>
              </a:ext>
            </a:extLst>
          </p:cNvPr>
          <p:cNvPicPr>
            <a:picLocks noChangeAspect="1"/>
          </p:cNvPicPr>
          <p:nvPr/>
        </p:nvPicPr>
        <p:blipFill rotWithShape="1">
          <a:blip r:embed="rId3"/>
          <a:srcRect r="46677"/>
          <a:stretch/>
        </p:blipFill>
        <p:spPr>
          <a:xfrm>
            <a:off x="6291105" y="127771"/>
            <a:ext cx="2811208" cy="1477004"/>
          </a:xfrm>
          <a:prstGeom prst="rect">
            <a:avLst/>
          </a:prstGeom>
        </p:spPr>
      </p:pic>
      <p:pic>
        <p:nvPicPr>
          <p:cNvPr id="13" name="图片 12">
            <a:extLst>
              <a:ext uri="{FF2B5EF4-FFF2-40B4-BE49-F238E27FC236}">
                <a16:creationId xmlns:a16="http://schemas.microsoft.com/office/drawing/2014/main" id="{C6C3EE9C-32F3-CF30-90B8-C33BAC85A01E}"/>
              </a:ext>
            </a:extLst>
          </p:cNvPr>
          <p:cNvPicPr>
            <a:picLocks noChangeAspect="1"/>
          </p:cNvPicPr>
          <p:nvPr/>
        </p:nvPicPr>
        <p:blipFill rotWithShape="1">
          <a:blip r:embed="rId3"/>
          <a:srcRect l="74908"/>
          <a:stretch/>
        </p:blipFill>
        <p:spPr>
          <a:xfrm>
            <a:off x="9066050" y="127771"/>
            <a:ext cx="1322878" cy="1477004"/>
          </a:xfrm>
          <a:prstGeom prst="rect">
            <a:avLst/>
          </a:prstGeom>
        </p:spPr>
      </p:pic>
      <p:pic>
        <p:nvPicPr>
          <p:cNvPr id="4" name="图片 3">
            <a:extLst>
              <a:ext uri="{FF2B5EF4-FFF2-40B4-BE49-F238E27FC236}">
                <a16:creationId xmlns:a16="http://schemas.microsoft.com/office/drawing/2014/main" id="{4E1B23ED-AD48-1B95-270F-CE8A98EFF46D}"/>
              </a:ext>
            </a:extLst>
          </p:cNvPr>
          <p:cNvPicPr>
            <a:picLocks noChangeAspect="1"/>
          </p:cNvPicPr>
          <p:nvPr/>
        </p:nvPicPr>
        <p:blipFill>
          <a:blip r:embed="rId4"/>
          <a:stretch>
            <a:fillRect/>
          </a:stretch>
        </p:blipFill>
        <p:spPr>
          <a:xfrm>
            <a:off x="415598" y="1667973"/>
            <a:ext cx="9667062" cy="4872247"/>
          </a:xfrm>
          <a:prstGeom prst="rect">
            <a:avLst/>
          </a:prstGeom>
        </p:spPr>
      </p:pic>
      <p:sp>
        <p:nvSpPr>
          <p:cNvPr id="2" name="灯片编号占位符 1">
            <a:extLst>
              <a:ext uri="{FF2B5EF4-FFF2-40B4-BE49-F238E27FC236}">
                <a16:creationId xmlns:a16="http://schemas.microsoft.com/office/drawing/2014/main" id="{E667451B-BF47-5CDC-9169-C46444C88A1D}"/>
              </a:ext>
            </a:extLst>
          </p:cNvPr>
          <p:cNvSpPr>
            <a:spLocks noGrp="1"/>
          </p:cNvSpPr>
          <p:nvPr>
            <p:ph type="sldNum" idx="12"/>
          </p:nvPr>
        </p:nvSpPr>
        <p:spPr/>
        <p:txBody>
          <a:bodyPr/>
          <a:lstStyle/>
          <a:p>
            <a:fld id="{00000000-1234-1234-1234-123412341234}" type="slidenum">
              <a:rPr lang="en" smtClean="0"/>
              <a:pPr/>
              <a:t>18</a:t>
            </a:fld>
            <a:endParaRPr lang="en"/>
          </a:p>
        </p:txBody>
      </p:sp>
    </p:spTree>
    <p:extLst>
      <p:ext uri="{BB962C8B-B14F-4D97-AF65-F5344CB8AC3E}">
        <p14:creationId xmlns:p14="http://schemas.microsoft.com/office/powerpoint/2010/main" val="11547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US" sz="3200" dirty="0">
                <a:latin typeface="Arial" panose="020B0604020202020204" pitchFamily="34" charset="0"/>
                <a:cs typeface="Arial" panose="020B0604020202020204" pitchFamily="34" charset="0"/>
              </a:rPr>
              <a:t>Long-Term Consistency</a:t>
            </a:r>
          </a:p>
        </p:txBody>
      </p:sp>
      <p:sp>
        <p:nvSpPr>
          <p:cNvPr id="62" name="Google Shape;62;p14"/>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a:latin typeface="Arial" panose="020B0604020202020204" pitchFamily="34" charset="0"/>
                <a:cs typeface="Arial" panose="020B0604020202020204" pitchFamily="34" charset="0"/>
              </a:rPr>
              <a:t>Previous papers unroll &lt;20 steps, we unroll &gt;40 steps!</a:t>
            </a:r>
          </a:p>
          <a:p>
            <a:pPr marL="342900" indent="-342900">
              <a:lnSpc>
                <a:spcPct val="114000"/>
              </a:lnSpc>
            </a:pPr>
            <a:r>
              <a:rPr lang="en-US" sz="2000" dirty="0">
                <a:latin typeface="Arial" panose="020B0604020202020204" pitchFamily="34" charset="0"/>
                <a:cs typeface="Arial" panose="020B0604020202020204" pitchFamily="34" charset="0"/>
              </a:rPr>
              <a:t>Better long-term results</a:t>
            </a:r>
          </a:p>
        </p:txBody>
      </p:sp>
      <p:pic>
        <p:nvPicPr>
          <p:cNvPr id="5" name="图片 4">
            <a:extLst>
              <a:ext uri="{FF2B5EF4-FFF2-40B4-BE49-F238E27FC236}">
                <a16:creationId xmlns:a16="http://schemas.microsoft.com/office/drawing/2014/main" id="{77E6534E-0C5E-03FB-86BD-BC444F3B5C99}"/>
              </a:ext>
            </a:extLst>
          </p:cNvPr>
          <p:cNvPicPr>
            <a:picLocks noChangeAspect="1"/>
          </p:cNvPicPr>
          <p:nvPr/>
        </p:nvPicPr>
        <p:blipFill>
          <a:blip r:embed="rId3"/>
          <a:stretch>
            <a:fillRect/>
          </a:stretch>
        </p:blipFill>
        <p:spPr>
          <a:xfrm>
            <a:off x="415599" y="2165444"/>
            <a:ext cx="11151704" cy="2684799"/>
          </a:xfrm>
          <a:prstGeom prst="rect">
            <a:avLst/>
          </a:prstGeom>
        </p:spPr>
      </p:pic>
      <p:sp>
        <p:nvSpPr>
          <p:cNvPr id="2" name="灯片编号占位符 1">
            <a:extLst>
              <a:ext uri="{FF2B5EF4-FFF2-40B4-BE49-F238E27FC236}">
                <a16:creationId xmlns:a16="http://schemas.microsoft.com/office/drawing/2014/main" id="{C60D0749-044D-D587-0653-86A31C432899}"/>
              </a:ext>
            </a:extLst>
          </p:cNvPr>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235960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Visual Dynamics Learning</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Learning scene dynamics from raw visual data</a:t>
            </a:r>
          </a:p>
          <a:p>
            <a:pPr marL="0" indent="0">
              <a:lnSpc>
                <a:spcPct val="120000"/>
              </a:lnSpc>
              <a:buNone/>
            </a:pPr>
            <a:endParaRPr lang="en-US" sz="2000" dirty="0">
              <a:latin typeface="Arial" panose="020B0604020202020204" pitchFamily="34" charset="0"/>
              <a:cs typeface="Arial" panose="020B0604020202020204" pitchFamily="34" charset="0"/>
            </a:endParaRPr>
          </a:p>
          <a:p>
            <a:pPr marL="0" indent="0">
              <a:lnSpc>
                <a:spcPct val="120000"/>
              </a:lnSpc>
              <a:buNone/>
            </a:pPr>
            <a:r>
              <a:rPr lang="en-US" sz="2000" dirty="0">
                <a:solidFill>
                  <a:srgbClr val="FF0000"/>
                </a:solidFill>
                <a:latin typeface="Arial" panose="020B0604020202020204" pitchFamily="34" charset="0"/>
                <a:cs typeface="Arial" panose="020B0604020202020204" pitchFamily="34" charset="0"/>
              </a:rPr>
              <a:t>Unsupervised</a:t>
            </a:r>
            <a:r>
              <a:rPr lang="en-US" sz="2000" dirty="0">
                <a:latin typeface="Arial" panose="020B0604020202020204" pitchFamily="34" charset="0"/>
                <a:cs typeface="Arial" panose="020B0604020202020204" pitchFamily="34" charset="0"/>
              </a:rPr>
              <a:t> dynamics learning</a:t>
            </a:r>
          </a:p>
          <a:p>
            <a:pPr marL="342900" indent="-342900">
              <a:lnSpc>
                <a:spcPct val="120000"/>
              </a:lnSpc>
            </a:pPr>
            <a:r>
              <a:rPr lang="en-US" sz="2000" dirty="0">
                <a:latin typeface="Arial" panose="020B0604020202020204" pitchFamily="34" charset="0"/>
                <a:cs typeface="Arial" panose="020B0604020202020204" pitchFamily="34" charset="0"/>
              </a:rPr>
              <a:t>Improve downstream </a:t>
            </a:r>
            <a:r>
              <a:rPr lang="en-US" sz="2000" dirty="0">
                <a:solidFill>
                  <a:srgbClr val="FF0000"/>
                </a:solidFill>
                <a:latin typeface="Arial" panose="020B0604020202020204" pitchFamily="34" charset="0"/>
                <a:cs typeface="Arial" panose="020B0604020202020204" pitchFamily="34" charset="0"/>
              </a:rPr>
              <a:t>supervised tasks</a:t>
            </a:r>
          </a:p>
        </p:txBody>
      </p:sp>
      <p:sp>
        <p:nvSpPr>
          <p:cNvPr id="24" name="文本框 23">
            <a:extLst>
              <a:ext uri="{FF2B5EF4-FFF2-40B4-BE49-F238E27FC236}">
                <a16:creationId xmlns:a16="http://schemas.microsoft.com/office/drawing/2014/main" id="{730FA1F2-A44F-DB42-CF90-986966441679}"/>
              </a:ext>
            </a:extLst>
          </p:cNvPr>
          <p:cNvSpPr txBox="1"/>
          <p:nvPr/>
        </p:nvSpPr>
        <p:spPr>
          <a:xfrm>
            <a:off x="415598" y="5966532"/>
            <a:ext cx="11547802"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a:t>
            </a:r>
          </a:p>
          <a:p>
            <a:r>
              <a:rPr lang="en-US" altLang="zh-CN" sz="1400" dirty="0">
                <a:latin typeface="Arial" panose="020B0604020202020204" pitchFamily="34" charset="0"/>
                <a:cs typeface="Arial" panose="020B0604020202020204" pitchFamily="34" charset="0"/>
              </a:rPr>
              <a:t>Chen, </a:t>
            </a:r>
            <a:r>
              <a:rPr lang="en-US" altLang="zh-CN" sz="1400" dirty="0" err="1">
                <a:latin typeface="Arial" panose="020B0604020202020204" pitchFamily="34" charset="0"/>
                <a:cs typeface="Arial" panose="020B0604020202020204" pitchFamily="34" charset="0"/>
              </a:rPr>
              <a:t>Zhenfang</a:t>
            </a:r>
            <a:r>
              <a:rPr lang="en-US" altLang="zh-CN" sz="1400" dirty="0">
                <a:latin typeface="Arial" panose="020B0604020202020204" pitchFamily="34" charset="0"/>
                <a:cs typeface="Arial" panose="020B0604020202020204" pitchFamily="34" charset="0"/>
              </a:rPr>
              <a:t>, et al. "Grounding Physical Concepts of Objects and Events Through Dynamic Visual Reasoning." ICLR. 2021.</a:t>
            </a:r>
          </a:p>
          <a:p>
            <a:r>
              <a:rPr lang="en-US" altLang="zh-CN" sz="1400" dirty="0">
                <a:latin typeface="Arial" panose="020B0604020202020204" pitchFamily="34" charset="0"/>
                <a:cs typeface="Arial" panose="020B0604020202020204" pitchFamily="34" charset="0"/>
              </a:rPr>
              <a:t>Ding, </a:t>
            </a:r>
            <a:r>
              <a:rPr lang="en-US" altLang="zh-CN" sz="1400" dirty="0" err="1">
                <a:latin typeface="Arial" panose="020B0604020202020204" pitchFamily="34" charset="0"/>
                <a:cs typeface="Arial" panose="020B0604020202020204" pitchFamily="34" charset="0"/>
              </a:rPr>
              <a:t>Mingyu</a:t>
            </a:r>
            <a:r>
              <a:rPr lang="en-US" altLang="zh-CN" sz="1400" dirty="0">
                <a:latin typeface="Arial" panose="020B0604020202020204" pitchFamily="34" charset="0"/>
                <a:cs typeface="Arial" panose="020B0604020202020204" pitchFamily="34" charset="0"/>
              </a:rPr>
              <a:t>, et al. "Dynamic visual reasoning by learning differentiable physics models from video and language." NeurIPS. 2021.</a:t>
            </a:r>
          </a:p>
        </p:txBody>
      </p:sp>
      <p:pic>
        <p:nvPicPr>
          <p:cNvPr id="9" name="图片 8">
            <a:extLst>
              <a:ext uri="{FF2B5EF4-FFF2-40B4-BE49-F238E27FC236}">
                <a16:creationId xmlns:a16="http://schemas.microsoft.com/office/drawing/2014/main" id="{F484EF94-F608-BED5-850A-675E29417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448" y="650893"/>
            <a:ext cx="2907302" cy="1938201"/>
          </a:xfrm>
          <a:prstGeom prst="rect">
            <a:avLst/>
          </a:prstGeom>
        </p:spPr>
      </p:pic>
      <p:pic>
        <p:nvPicPr>
          <p:cNvPr id="12" name="图片 11">
            <a:extLst>
              <a:ext uri="{FF2B5EF4-FFF2-40B4-BE49-F238E27FC236}">
                <a16:creationId xmlns:a16="http://schemas.microsoft.com/office/drawing/2014/main" id="{77309402-D6D5-94BF-46A1-377C0ADF2E3A}"/>
              </a:ext>
            </a:extLst>
          </p:cNvPr>
          <p:cNvPicPr>
            <a:picLocks noChangeAspect="1"/>
          </p:cNvPicPr>
          <p:nvPr/>
        </p:nvPicPr>
        <p:blipFill rotWithShape="1">
          <a:blip r:embed="rId4">
            <a:extLst>
              <a:ext uri="{28A0092B-C50C-407E-A947-70E740481C1C}">
                <a14:useLocalDpi xmlns:a14="http://schemas.microsoft.com/office/drawing/2010/main" val="0"/>
              </a:ext>
            </a:extLst>
          </a:blip>
          <a:srcRect l="34310" r="31493"/>
          <a:stretch/>
        </p:blipFill>
        <p:spPr>
          <a:xfrm>
            <a:off x="3902545" y="2842574"/>
            <a:ext cx="3475591" cy="2286000"/>
          </a:xfrm>
          <a:prstGeom prst="rect">
            <a:avLst/>
          </a:prstGeom>
        </p:spPr>
      </p:pic>
      <p:pic>
        <p:nvPicPr>
          <p:cNvPr id="16" name="图片 15">
            <a:extLst>
              <a:ext uri="{FF2B5EF4-FFF2-40B4-BE49-F238E27FC236}">
                <a16:creationId xmlns:a16="http://schemas.microsoft.com/office/drawing/2014/main" id="{F578298D-8CFF-4755-EC2D-93FA5FC6BA7B}"/>
              </a:ext>
            </a:extLst>
          </p:cNvPr>
          <p:cNvPicPr>
            <a:picLocks noChangeAspect="1"/>
          </p:cNvPicPr>
          <p:nvPr/>
        </p:nvPicPr>
        <p:blipFill rotWithShape="1">
          <a:blip r:embed="rId5">
            <a:extLst>
              <a:ext uri="{28A0092B-C50C-407E-A947-70E740481C1C}">
                <a14:useLocalDpi xmlns:a14="http://schemas.microsoft.com/office/drawing/2010/main" val="0"/>
              </a:ext>
            </a:extLst>
          </a:blip>
          <a:srcRect r="65690"/>
          <a:stretch/>
        </p:blipFill>
        <p:spPr>
          <a:xfrm>
            <a:off x="415596" y="2842574"/>
            <a:ext cx="3486949" cy="2286000"/>
          </a:xfrm>
          <a:prstGeom prst="rect">
            <a:avLst/>
          </a:prstGeom>
        </p:spPr>
      </p:pic>
      <p:pic>
        <p:nvPicPr>
          <p:cNvPr id="18" name="图片 17">
            <a:extLst>
              <a:ext uri="{FF2B5EF4-FFF2-40B4-BE49-F238E27FC236}">
                <a16:creationId xmlns:a16="http://schemas.microsoft.com/office/drawing/2014/main" id="{33682620-75E8-22C1-819B-82B3FD1DC0E6}"/>
              </a:ext>
            </a:extLst>
          </p:cNvPr>
          <p:cNvPicPr>
            <a:picLocks noChangeAspect="1"/>
          </p:cNvPicPr>
          <p:nvPr/>
        </p:nvPicPr>
        <p:blipFill rotWithShape="1">
          <a:blip r:embed="rId5">
            <a:extLst>
              <a:ext uri="{28A0092B-C50C-407E-A947-70E740481C1C}">
                <a14:useLocalDpi xmlns:a14="http://schemas.microsoft.com/office/drawing/2010/main" val="0"/>
              </a:ext>
            </a:extLst>
          </a:blip>
          <a:srcRect l="68508"/>
          <a:stretch/>
        </p:blipFill>
        <p:spPr>
          <a:xfrm>
            <a:off x="7378137" y="2842574"/>
            <a:ext cx="3200635" cy="2286000"/>
          </a:xfrm>
          <a:prstGeom prst="rect">
            <a:avLst/>
          </a:prstGeom>
        </p:spPr>
      </p:pic>
      <p:sp>
        <p:nvSpPr>
          <p:cNvPr id="2" name="灯片编号占位符 1">
            <a:extLst>
              <a:ext uri="{FF2B5EF4-FFF2-40B4-BE49-F238E27FC236}">
                <a16:creationId xmlns:a16="http://schemas.microsoft.com/office/drawing/2014/main" id="{4732AE5F-2771-0AA6-5AF5-401A575625DC}"/>
              </a:ext>
            </a:extLst>
          </p:cNvPr>
          <p:cNvSpPr>
            <a:spLocks noGrp="1"/>
          </p:cNvSpPr>
          <p:nvPr>
            <p:ph type="sldNum" idx="12"/>
          </p:nvPr>
        </p:nvSpPr>
        <p:spPr/>
        <p:txBody>
          <a:bodyPr/>
          <a:lstStyle/>
          <a:p>
            <a:fld id="{00000000-1234-1234-1234-123412341234}" type="slidenum">
              <a:rPr lang="en" smtClean="0"/>
              <a:pPr/>
              <a:t>2</a:t>
            </a:fld>
            <a:endParaRPr lang="en"/>
          </a:p>
        </p:txBody>
      </p:sp>
    </p:spTree>
    <p:extLst>
      <p:ext uri="{BB962C8B-B14F-4D97-AF65-F5344CB8AC3E}">
        <p14:creationId xmlns:p14="http://schemas.microsoft.com/office/powerpoint/2010/main" val="114667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Self-Attention Maps Analysis</a:t>
            </a:r>
            <a:endParaRPr sz="32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51AD3BEB-68B4-829F-3675-638593C0C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96" y="1467007"/>
            <a:ext cx="6776627" cy="5029195"/>
          </a:xfrm>
          <a:prstGeom prst="rect">
            <a:avLst/>
          </a:prstGeom>
        </p:spPr>
      </p:pic>
      <p:sp>
        <p:nvSpPr>
          <p:cNvPr id="2" name="Google Shape;62;p14">
            <a:extLst>
              <a:ext uri="{FF2B5EF4-FFF2-40B4-BE49-F238E27FC236}">
                <a16:creationId xmlns:a16="http://schemas.microsoft.com/office/drawing/2014/main" id="{6DC89182-8998-2B72-78F6-532A76D07893}"/>
              </a:ext>
            </a:extLst>
          </p:cNvPr>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err="1">
                <a:latin typeface="Arial" panose="020B0604020202020204" pitchFamily="34" charset="0"/>
                <a:cs typeface="Arial" panose="020B0604020202020204" pitchFamily="34" charset="0"/>
              </a:rPr>
              <a:t>Spatio</a:t>
            </a:r>
            <a:r>
              <a:rPr lang="en-US" sz="2000" dirty="0">
                <a:latin typeface="Arial" panose="020B0604020202020204" pitchFamily="34" charset="0"/>
                <a:cs typeface="Arial" panose="020B0604020202020204" pitchFamily="34" charset="0"/>
              </a:rPr>
              <a:t>-temporal attention enables handling collisions, occlusions</a:t>
            </a:r>
          </a:p>
        </p:txBody>
      </p:sp>
      <p:sp>
        <p:nvSpPr>
          <p:cNvPr id="3" name="灯片编号占位符 2">
            <a:extLst>
              <a:ext uri="{FF2B5EF4-FFF2-40B4-BE49-F238E27FC236}">
                <a16:creationId xmlns:a16="http://schemas.microsoft.com/office/drawing/2014/main" id="{56C95663-BC4E-F5F7-7B59-5A7CCB5D6126}"/>
              </a:ext>
            </a:extLst>
          </p:cNvPr>
          <p:cNvSpPr>
            <a:spLocks noGrp="1"/>
          </p:cNvSpPr>
          <p:nvPr>
            <p:ph type="sldNum" idx="12"/>
          </p:nvPr>
        </p:nvSpPr>
        <p:spPr/>
        <p:txBody>
          <a:bodyPr/>
          <a:lstStyle/>
          <a:p>
            <a:fld id="{00000000-1234-1234-1234-123412341234}" type="slidenum">
              <a:rPr lang="en" smtClean="0"/>
              <a:pPr/>
              <a:t>20</a:t>
            </a:fld>
            <a:endParaRPr lang="en"/>
          </a:p>
        </p:txBody>
      </p:sp>
    </p:spTree>
    <p:extLst>
      <p:ext uri="{BB962C8B-B14F-4D97-AF65-F5344CB8AC3E}">
        <p14:creationId xmlns:p14="http://schemas.microsoft.com/office/powerpoint/2010/main" val="92402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Experiments – Downstream Tasks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5003074"/>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latin typeface="Arial" panose="020B0604020202020204" pitchFamily="34" charset="0"/>
                <a:cs typeface="Arial" panose="020B0604020202020204" pitchFamily="34" charset="0"/>
              </a:rPr>
              <a:t>Goal</a:t>
            </a:r>
            <a:r>
              <a:rPr lang="en-US" sz="2000" dirty="0">
                <a:latin typeface="Arial" panose="020B0604020202020204" pitchFamily="34" charset="0"/>
                <a:cs typeface="Arial" panose="020B0604020202020204" pitchFamily="34" charset="0"/>
              </a:rPr>
              <a:t>: use the dynamics learned by SlotFormer to improve downstream tasks</a:t>
            </a:r>
          </a:p>
        </p:txBody>
      </p:sp>
      <p:pic>
        <p:nvPicPr>
          <p:cNvPr id="12" name="图片 11">
            <a:extLst>
              <a:ext uri="{FF2B5EF4-FFF2-40B4-BE49-F238E27FC236}">
                <a16:creationId xmlns:a16="http://schemas.microsoft.com/office/drawing/2014/main" id="{364FDFFB-F983-7E1D-0963-19EDB45F5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1" y="1478166"/>
            <a:ext cx="9380060" cy="5238215"/>
          </a:xfrm>
          <a:prstGeom prst="rect">
            <a:avLst/>
          </a:prstGeom>
        </p:spPr>
      </p:pic>
      <p:sp>
        <p:nvSpPr>
          <p:cNvPr id="2" name="灯片编号占位符 1">
            <a:extLst>
              <a:ext uri="{FF2B5EF4-FFF2-40B4-BE49-F238E27FC236}">
                <a16:creationId xmlns:a16="http://schemas.microsoft.com/office/drawing/2014/main" id="{563F3E02-F762-5FEE-AE90-9E93F0669809}"/>
              </a:ext>
            </a:extLst>
          </p:cNvPr>
          <p:cNvSpPr>
            <a:spLocks noGrp="1"/>
          </p:cNvSpPr>
          <p:nvPr>
            <p:ph type="sldNum" idx="12"/>
          </p:nvPr>
        </p:nvSpPr>
        <p:spPr/>
        <p:txBody>
          <a:bodyPr/>
          <a:lstStyle/>
          <a:p>
            <a:fld id="{00000000-1234-1234-1234-123412341234}" type="slidenum">
              <a:rPr lang="en" smtClean="0"/>
              <a:pPr/>
              <a:t>21</a:t>
            </a:fld>
            <a:endParaRPr lang="en"/>
          </a:p>
        </p:txBody>
      </p:sp>
    </p:spTree>
    <p:extLst>
      <p:ext uri="{BB962C8B-B14F-4D97-AF65-F5344CB8AC3E}">
        <p14:creationId xmlns:p14="http://schemas.microsoft.com/office/powerpoint/2010/main" val="262147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CLEVRER VQA</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5492496" y="1657973"/>
            <a:ext cx="5129784" cy="3048000"/>
          </a:xfrm>
          <a:prstGeom prst="rect">
            <a:avLst/>
          </a:prstGeom>
        </p:spPr>
        <p:txBody>
          <a:bodyPr spcFirstLastPara="1" vert="horz" wrap="square" lIns="121900" tIns="121900" rIns="121900" bIns="121900" rtlCol="0" anchor="t" anchorCtr="0">
            <a:normAutofit/>
          </a:bodyPr>
          <a:lstStyle/>
          <a:p>
            <a:pPr marL="342900" indent="-342900">
              <a:lnSpc>
                <a:spcPct val="200000"/>
              </a:lnSpc>
            </a:pPr>
            <a:r>
              <a:rPr lang="en-US" sz="2000" dirty="0">
                <a:solidFill>
                  <a:schemeClr val="tx1"/>
                </a:solidFill>
                <a:latin typeface="Arial" panose="020B0604020202020204" pitchFamily="34" charset="0"/>
                <a:cs typeface="Arial" panose="020B0604020202020204" pitchFamily="34" charset="0"/>
              </a:rPr>
              <a:t>Descriptive: object properties</a:t>
            </a:r>
          </a:p>
          <a:p>
            <a:pPr marL="342900" indent="-342900">
              <a:lnSpc>
                <a:spcPct val="200000"/>
              </a:lnSpc>
            </a:pPr>
            <a:r>
              <a:rPr lang="en-US" altLang="zh-CN" sz="2000" dirty="0">
                <a:solidFill>
                  <a:schemeClr val="tx1"/>
                </a:solidFill>
                <a:latin typeface="Arial" panose="020B0604020202020204" pitchFamily="34" charset="0"/>
                <a:cs typeface="Arial" panose="020B0604020202020204" pitchFamily="34" charset="0"/>
              </a:rPr>
              <a:t>Explanatory: why it happens</a:t>
            </a:r>
          </a:p>
          <a:p>
            <a:pPr marL="342900" indent="-342900">
              <a:lnSpc>
                <a:spcPct val="200000"/>
              </a:lnSpc>
            </a:pPr>
            <a:r>
              <a:rPr lang="en-US" sz="2000" dirty="0">
                <a:latin typeface="Arial" panose="020B0604020202020204" pitchFamily="34" charset="0"/>
                <a:cs typeface="Arial" panose="020B0604020202020204" pitchFamily="34" charset="0"/>
              </a:rPr>
              <a:t>Predictive: what will happen next</a:t>
            </a:r>
          </a:p>
          <a:p>
            <a:pPr marL="342900" indent="-342900">
              <a:lnSpc>
                <a:spcPct val="200000"/>
              </a:lnSpc>
            </a:pPr>
            <a:r>
              <a:rPr lang="en-US" sz="2000" dirty="0">
                <a:solidFill>
                  <a:schemeClr val="tx1"/>
                </a:solidFill>
                <a:latin typeface="Arial" panose="020B0604020202020204" pitchFamily="34" charset="0"/>
                <a:cs typeface="Arial" panose="020B0604020202020204" pitchFamily="34" charset="0"/>
              </a:rPr>
              <a:t>Counterfactual: what will happen if…?</a:t>
            </a:r>
          </a:p>
        </p:txBody>
      </p:sp>
      <p:sp>
        <p:nvSpPr>
          <p:cNvPr id="6" name="矩形 5">
            <a:extLst>
              <a:ext uri="{FF2B5EF4-FFF2-40B4-BE49-F238E27FC236}">
                <a16:creationId xmlns:a16="http://schemas.microsoft.com/office/drawing/2014/main" id="{5C584E54-06D1-ED3A-D2E9-8B43CF9FC830}"/>
              </a:ext>
            </a:extLst>
          </p:cNvPr>
          <p:cNvSpPr/>
          <p:nvPr/>
        </p:nvSpPr>
        <p:spPr>
          <a:xfrm>
            <a:off x="5492497" y="3149409"/>
            <a:ext cx="4359648"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2C92979C-6FC4-DE30-65AF-117D820E050E}"/>
              </a:ext>
            </a:extLst>
          </p:cNvPr>
          <p:cNvSpPr txBox="1"/>
          <p:nvPr/>
        </p:nvSpPr>
        <p:spPr>
          <a:xfrm>
            <a:off x="415599" y="6477766"/>
            <a:ext cx="1080550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Yi, </a:t>
            </a:r>
            <a:r>
              <a:rPr lang="en-US" altLang="zh-CN" sz="1200" dirty="0" err="1">
                <a:latin typeface="Arial" panose="020B0604020202020204" pitchFamily="34" charset="0"/>
                <a:cs typeface="Arial" panose="020B0604020202020204" pitchFamily="34" charset="0"/>
              </a:rPr>
              <a:t>Kexin</a:t>
            </a:r>
            <a:r>
              <a:rPr lang="en-US" altLang="zh-CN" sz="1200" dirty="0">
                <a:latin typeface="Arial" panose="020B0604020202020204" pitchFamily="34" charset="0"/>
                <a:cs typeface="Arial" panose="020B0604020202020204" pitchFamily="34" charset="0"/>
              </a:rPr>
              <a:t>, et al. "CLEVRER: Collision Events for Video Representation and Reasoning." ICLR. 2019.</a:t>
            </a:r>
          </a:p>
        </p:txBody>
      </p:sp>
      <p:pic>
        <p:nvPicPr>
          <p:cNvPr id="10" name="图片 9">
            <a:extLst>
              <a:ext uri="{FF2B5EF4-FFF2-40B4-BE49-F238E27FC236}">
                <a16:creationId xmlns:a16="http://schemas.microsoft.com/office/drawing/2014/main" id="{1D92E33A-FF64-B0BE-5BF4-120B432C1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09" y="1657973"/>
            <a:ext cx="4572000" cy="3048000"/>
          </a:xfrm>
          <a:prstGeom prst="rect">
            <a:avLst/>
          </a:prstGeom>
        </p:spPr>
      </p:pic>
      <p:sp>
        <p:nvSpPr>
          <p:cNvPr id="2" name="灯片编号占位符 1">
            <a:extLst>
              <a:ext uri="{FF2B5EF4-FFF2-40B4-BE49-F238E27FC236}">
                <a16:creationId xmlns:a16="http://schemas.microsoft.com/office/drawing/2014/main" id="{6C5CB54F-25EA-9570-A217-7A250E87A658}"/>
              </a:ext>
            </a:extLst>
          </p:cNvPr>
          <p:cNvSpPr>
            <a:spLocks noGrp="1"/>
          </p:cNvSpPr>
          <p:nvPr>
            <p:ph type="sldNum"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38477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altLang="zh-CN" sz="3200" dirty="0">
                <a:latin typeface="Arial" panose="020B0604020202020204" pitchFamily="34" charset="0"/>
                <a:cs typeface="Arial" panose="020B0604020202020204" pitchFamily="34" charset="0"/>
              </a:rPr>
              <a:t>CLEVRER VQA</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5003074"/>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latin typeface="Arial" panose="020B0604020202020204" pitchFamily="34" charset="0"/>
                <a:cs typeface="Arial" panose="020B0604020202020204" pitchFamily="34" charset="0"/>
              </a:rPr>
              <a:t>Baselines</a:t>
            </a:r>
          </a:p>
          <a:p>
            <a:pPr marL="342900" indent="-342900">
              <a:lnSpc>
                <a:spcPct val="120000"/>
              </a:lnSpc>
            </a:pPr>
            <a:r>
              <a:rPr lang="en-US" sz="2000" i="1" dirty="0">
                <a:latin typeface="Arial" panose="020B0604020202020204" pitchFamily="34" charset="0"/>
                <a:cs typeface="Arial" panose="020B0604020202020204" pitchFamily="34" charset="0"/>
              </a:rPr>
              <a:t>DCL</a:t>
            </a:r>
            <a:r>
              <a:rPr lang="en-US" sz="2000" dirty="0">
                <a:latin typeface="Arial" panose="020B0604020202020204" pitchFamily="34" charset="0"/>
                <a:cs typeface="Arial" panose="020B0604020202020204" pitchFamily="34" charset="0"/>
              </a:rPr>
              <a:t>: pre-trained detector + GNN-based dynamics module</a:t>
            </a:r>
          </a:p>
          <a:p>
            <a:pPr marL="342900" indent="-342900">
              <a:lnSpc>
                <a:spcPct val="120000"/>
              </a:lnSpc>
            </a:pPr>
            <a:r>
              <a:rPr lang="en-US" sz="2000" i="1" dirty="0">
                <a:latin typeface="Arial" panose="020B0604020202020204" pitchFamily="34" charset="0"/>
                <a:cs typeface="Arial" panose="020B0604020202020204" pitchFamily="34" charset="0"/>
              </a:rPr>
              <a:t>VRDP</a:t>
            </a:r>
            <a:r>
              <a:rPr 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3 variants of object detector + differentiable physics simulator</a:t>
            </a:r>
          </a:p>
          <a:p>
            <a:pPr marL="342900" indent="-342900">
              <a:lnSpc>
                <a:spcPct val="120000"/>
              </a:lnSpc>
            </a:pPr>
            <a:r>
              <a:rPr lang="en-US" sz="2000" i="1" dirty="0">
                <a:latin typeface="Arial" panose="020B0604020202020204" pitchFamily="34" charset="0"/>
                <a:cs typeface="Arial" panose="020B0604020202020204" pitchFamily="34" charset="0"/>
              </a:rPr>
              <a:t>Aloe</a:t>
            </a:r>
            <a:r>
              <a:rPr lang="en-US" sz="2000" dirty="0">
                <a:latin typeface="Arial" panose="020B0604020202020204" pitchFamily="34" charset="0"/>
                <a:cs typeface="Arial" panose="020B0604020202020204" pitchFamily="34" charset="0"/>
              </a:rPr>
              <a:t>: unsupervised object slots + no dynamics module</a:t>
            </a:r>
            <a:endParaRPr lang="en-US" sz="2000" i="1" dirty="0">
              <a:latin typeface="Arial" panose="020B0604020202020204" pitchFamily="34" charset="0"/>
              <a:cs typeface="Arial" panose="020B0604020202020204" pitchFamily="34" charset="0"/>
            </a:endParaRP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r>
              <a:rPr lang="en-US" altLang="zh-CN" sz="2000" b="1" dirty="0">
                <a:latin typeface="Arial" panose="020B0604020202020204" pitchFamily="34" charset="0"/>
                <a:cs typeface="Arial" panose="020B0604020202020204" pitchFamily="34" charset="0"/>
              </a:rPr>
              <a:t>Ours</a:t>
            </a:r>
          </a:p>
          <a:p>
            <a:pPr marL="342900" indent="-342900">
              <a:lnSpc>
                <a:spcPct val="120000"/>
              </a:lnSpc>
            </a:pPr>
            <a:r>
              <a:rPr lang="en-US" altLang="zh-CN" sz="2000" dirty="0">
                <a:latin typeface="Arial" panose="020B0604020202020204" pitchFamily="34" charset="0"/>
                <a:cs typeface="Arial" panose="020B0604020202020204" pitchFamily="34" charset="0"/>
              </a:rPr>
              <a:t>Run </a:t>
            </a:r>
            <a:r>
              <a:rPr lang="en-US" altLang="zh-CN" sz="2000" i="1" dirty="0">
                <a:latin typeface="Arial" panose="020B0604020202020204" pitchFamily="34" charset="0"/>
                <a:cs typeface="Arial" panose="020B0604020202020204" pitchFamily="34" charset="0"/>
              </a:rPr>
              <a:t>Aloe</a:t>
            </a:r>
            <a:r>
              <a:rPr lang="en-US" altLang="zh-CN" sz="2000" dirty="0">
                <a:latin typeface="Arial" panose="020B0604020202020204" pitchFamily="34" charset="0"/>
                <a:cs typeface="Arial" panose="020B0604020202020204" pitchFamily="34" charset="0"/>
              </a:rPr>
              <a:t> on </a:t>
            </a:r>
            <a:r>
              <a:rPr lang="en-US" altLang="zh-CN" sz="2000" dirty="0">
                <a:solidFill>
                  <a:srgbClr val="FF0000"/>
                </a:solidFill>
                <a:latin typeface="Arial" panose="020B0604020202020204" pitchFamily="34" charset="0"/>
                <a:cs typeface="Arial" panose="020B0604020202020204" pitchFamily="34" charset="0"/>
              </a:rPr>
              <a:t>observed + unrolled future</a:t>
            </a:r>
            <a:r>
              <a:rPr lang="en-US" altLang="zh-CN" sz="2000" dirty="0">
                <a:latin typeface="Arial" panose="020B0604020202020204" pitchFamily="34" charset="0"/>
                <a:cs typeface="Arial" panose="020B0604020202020204" pitchFamily="34" charset="0"/>
              </a:rPr>
              <a:t> slots</a:t>
            </a:r>
          </a:p>
        </p:txBody>
      </p:sp>
      <p:sp>
        <p:nvSpPr>
          <p:cNvPr id="2" name="文本框 1">
            <a:extLst>
              <a:ext uri="{FF2B5EF4-FFF2-40B4-BE49-F238E27FC236}">
                <a16:creationId xmlns:a16="http://schemas.microsoft.com/office/drawing/2014/main" id="{22EE8117-77C0-4F3F-8DF3-C49FE5D057F9}"/>
              </a:ext>
            </a:extLst>
          </p:cNvPr>
          <p:cNvSpPr txBox="1"/>
          <p:nvPr/>
        </p:nvSpPr>
        <p:spPr>
          <a:xfrm>
            <a:off x="415599" y="6161509"/>
            <a:ext cx="11650356" cy="646331"/>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Chen, </a:t>
            </a:r>
            <a:r>
              <a:rPr lang="en-US" altLang="zh-CN" sz="1200" dirty="0" err="1">
                <a:latin typeface="Arial" panose="020B0604020202020204" pitchFamily="34" charset="0"/>
                <a:cs typeface="Arial" panose="020B0604020202020204" pitchFamily="34" charset="0"/>
              </a:rPr>
              <a:t>Zhenfang</a:t>
            </a:r>
            <a:r>
              <a:rPr lang="en-US" altLang="zh-CN" sz="1200" dirty="0">
                <a:latin typeface="Arial" panose="020B0604020202020204" pitchFamily="34" charset="0"/>
                <a:cs typeface="Arial" panose="020B0604020202020204" pitchFamily="34" charset="0"/>
              </a:rPr>
              <a:t>, et al. "Grounding Physical Concepts of Objects and Events Through Dynamic Visual Reasoning." ICLR. 2021.</a:t>
            </a:r>
          </a:p>
          <a:p>
            <a:r>
              <a:rPr lang="en-US" altLang="zh-CN" sz="1200" dirty="0">
                <a:latin typeface="Arial" panose="020B0604020202020204" pitchFamily="34" charset="0"/>
                <a:cs typeface="Arial" panose="020B0604020202020204" pitchFamily="34" charset="0"/>
              </a:rPr>
              <a:t>Ding, </a:t>
            </a:r>
            <a:r>
              <a:rPr lang="en-US" altLang="zh-CN" sz="1200" dirty="0" err="1">
                <a:latin typeface="Arial" panose="020B0604020202020204" pitchFamily="34" charset="0"/>
                <a:cs typeface="Arial" panose="020B0604020202020204" pitchFamily="34" charset="0"/>
              </a:rPr>
              <a:t>Mingyu</a:t>
            </a:r>
            <a:r>
              <a:rPr lang="en-US" altLang="zh-CN" sz="1200" dirty="0">
                <a:latin typeface="Arial" panose="020B0604020202020204" pitchFamily="34" charset="0"/>
                <a:cs typeface="Arial" panose="020B0604020202020204" pitchFamily="34" charset="0"/>
              </a:rPr>
              <a:t>, et al. "Dynamic visual reasoning by learning differentiable physics models from video and language." NeurIPS. 2021.</a:t>
            </a:r>
          </a:p>
          <a:p>
            <a:r>
              <a:rPr lang="en-US" altLang="zh-CN" sz="1200" dirty="0">
                <a:latin typeface="Arial" panose="020B0604020202020204" pitchFamily="34" charset="0"/>
                <a:cs typeface="Arial" panose="020B0604020202020204" pitchFamily="34" charset="0"/>
              </a:rPr>
              <a:t>Ding, David, et al. "Attention over learned object embeddings enables complex visual reasoning." NeurIPS. 2021.</a:t>
            </a:r>
          </a:p>
        </p:txBody>
      </p:sp>
      <p:grpSp>
        <p:nvGrpSpPr>
          <p:cNvPr id="6" name="组合 5">
            <a:extLst>
              <a:ext uri="{FF2B5EF4-FFF2-40B4-BE49-F238E27FC236}">
                <a16:creationId xmlns:a16="http://schemas.microsoft.com/office/drawing/2014/main" id="{55032D60-C4DB-5CEC-B541-72B21CFAE703}"/>
              </a:ext>
            </a:extLst>
          </p:cNvPr>
          <p:cNvGrpSpPr/>
          <p:nvPr/>
        </p:nvGrpSpPr>
        <p:grpSpPr>
          <a:xfrm>
            <a:off x="652820" y="3749488"/>
            <a:ext cx="7424928" cy="1766699"/>
            <a:chOff x="652820" y="3749488"/>
            <a:chExt cx="7424928" cy="1766699"/>
          </a:xfrm>
        </p:grpSpPr>
        <p:pic>
          <p:nvPicPr>
            <p:cNvPr id="7" name="图片 6">
              <a:extLst>
                <a:ext uri="{FF2B5EF4-FFF2-40B4-BE49-F238E27FC236}">
                  <a16:creationId xmlns:a16="http://schemas.microsoft.com/office/drawing/2014/main" id="{111F6546-4C6C-EEC6-4DA8-A3FAC66C898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000"/>
                      </a14:imgEffect>
                      <a14:imgEffect>
                        <a14:brightnessContrast bright="20000" contrast="20000"/>
                      </a14:imgEffect>
                    </a14:imgLayer>
                  </a14:imgProps>
                </a:ext>
              </a:extLst>
            </a:blip>
            <a:srcRect l="8603" t="886" r="33333" b="51581"/>
            <a:stretch/>
          </p:blipFill>
          <p:spPr>
            <a:xfrm>
              <a:off x="652820" y="4094674"/>
              <a:ext cx="7424928" cy="1056455"/>
            </a:xfrm>
            <a:prstGeom prst="rect">
              <a:avLst/>
            </a:prstGeom>
          </p:spPr>
        </p:pic>
        <p:sp>
          <p:nvSpPr>
            <p:cNvPr id="11" name="文本框 10">
              <a:extLst>
                <a:ext uri="{FF2B5EF4-FFF2-40B4-BE49-F238E27FC236}">
                  <a16:creationId xmlns:a16="http://schemas.microsoft.com/office/drawing/2014/main" id="{90F9F91B-8E83-4F6E-B153-AC3CABA950A4}"/>
                </a:ext>
              </a:extLst>
            </p:cNvPr>
            <p:cNvSpPr txBox="1"/>
            <p:nvPr/>
          </p:nvSpPr>
          <p:spPr>
            <a:xfrm>
              <a:off x="1090720" y="3749488"/>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Observed</a:t>
              </a:r>
              <a:endParaRPr lang="zh-CN" altLang="en-US" sz="1600"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2B9799AF-C40F-9CF5-7F5E-BBE245EA0214}"/>
                </a:ext>
              </a:extLst>
            </p:cNvPr>
            <p:cNvSpPr txBox="1"/>
            <p:nvPr/>
          </p:nvSpPr>
          <p:spPr>
            <a:xfrm>
              <a:off x="4049086" y="3749488"/>
              <a:ext cx="2508332"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Future (rollout)</a:t>
              </a:r>
              <a:endParaRPr lang="zh-CN" altLang="en-US" sz="1600"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669F0845-0D51-4C28-33A0-DE40337DC885}"/>
                </a:ext>
              </a:extLst>
            </p:cNvPr>
            <p:cNvSpPr txBox="1"/>
            <p:nvPr/>
          </p:nvSpPr>
          <p:spPr>
            <a:xfrm>
              <a:off x="652820" y="5177633"/>
              <a:ext cx="6609040" cy="338554"/>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will the </a:t>
              </a:r>
              <a:r>
                <a:rPr lang="en-US" altLang="zh-CN" sz="1600" dirty="0">
                  <a:solidFill>
                    <a:srgbClr val="297B32"/>
                  </a:solidFill>
                  <a:latin typeface="Arial" panose="020B0604020202020204" pitchFamily="34" charset="0"/>
                  <a:cs typeface="Arial" panose="020B0604020202020204" pitchFamily="34" charset="0"/>
                </a:rPr>
                <a:t>green</a:t>
              </a:r>
              <a:r>
                <a:rPr lang="en-US" altLang="zh-CN" sz="1600" dirty="0">
                  <a:latin typeface="Arial" panose="020B0604020202020204" pitchFamily="34" charset="0"/>
                  <a:cs typeface="Arial" panose="020B0604020202020204" pitchFamily="34" charset="0"/>
                </a:rPr>
                <a:t> cube and the </a:t>
              </a:r>
              <a:r>
                <a:rPr lang="en-US" altLang="zh-CN" sz="1600" dirty="0">
                  <a:solidFill>
                    <a:srgbClr val="9E3978"/>
                  </a:solidFill>
                  <a:latin typeface="Arial" panose="020B0604020202020204" pitchFamily="34" charset="0"/>
                  <a:cs typeface="Arial" panose="020B0604020202020204" pitchFamily="34" charset="0"/>
                </a:rPr>
                <a:t>purple</a:t>
              </a:r>
              <a:r>
                <a:rPr lang="en-US" altLang="zh-CN" sz="1600" dirty="0">
                  <a:latin typeface="Arial" panose="020B0604020202020204" pitchFamily="34" charset="0"/>
                  <a:cs typeface="Arial" panose="020B0604020202020204" pitchFamily="34" charset="0"/>
                </a:rPr>
                <a:t> cylinder collide next?  </a:t>
              </a:r>
              <a:r>
                <a:rPr lang="en-US" altLang="zh-CN" sz="1600" b="1" dirty="0">
                  <a:solidFill>
                    <a:srgbClr val="FF0000"/>
                  </a:solidFill>
                  <a:latin typeface="Arial" panose="020B0604020202020204" pitchFamily="34" charset="0"/>
                  <a:cs typeface="Arial" panose="020B0604020202020204" pitchFamily="34" charset="0"/>
                </a:rPr>
                <a:t>A</a:t>
              </a:r>
              <a:r>
                <a:rPr lang="en-US" altLang="zh-CN" sz="1600" dirty="0">
                  <a:latin typeface="Arial" panose="020B0604020202020204" pitchFamily="34" charset="0"/>
                  <a:cs typeface="Arial" panose="020B0604020202020204" pitchFamily="34" charset="0"/>
                </a:rPr>
                <a:t>: yes!</a:t>
              </a:r>
              <a:endParaRPr lang="zh-CN" altLang="en-US" sz="1600" dirty="0">
                <a:latin typeface="Arial" panose="020B0604020202020204" pitchFamily="34" charset="0"/>
                <a:cs typeface="Arial" panose="020B0604020202020204" pitchFamily="34" charset="0"/>
              </a:endParaRPr>
            </a:p>
          </p:txBody>
        </p:sp>
        <p:cxnSp>
          <p:nvCxnSpPr>
            <p:cNvPr id="4" name="直接连接符 3">
              <a:extLst>
                <a:ext uri="{FF2B5EF4-FFF2-40B4-BE49-F238E27FC236}">
                  <a16:creationId xmlns:a16="http://schemas.microsoft.com/office/drawing/2014/main" id="{E6806C5F-EE2C-6D0F-E697-17F22D98BE04}"/>
                </a:ext>
              </a:extLst>
            </p:cNvPr>
            <p:cNvCxnSpPr>
              <a:cxnSpLocks/>
            </p:cNvCxnSpPr>
            <p:nvPr/>
          </p:nvCxnSpPr>
          <p:spPr>
            <a:xfrm>
              <a:off x="2751992" y="3762384"/>
              <a:ext cx="0" cy="144572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 name="直接箭头连接符 4">
              <a:extLst>
                <a:ext uri="{FF2B5EF4-FFF2-40B4-BE49-F238E27FC236}">
                  <a16:creationId xmlns:a16="http://schemas.microsoft.com/office/drawing/2014/main" id="{987A5B07-0308-641B-5138-FC3AA648E22E}"/>
                </a:ext>
              </a:extLst>
            </p:cNvPr>
            <p:cNvCxnSpPr>
              <a:cxnSpLocks/>
            </p:cNvCxnSpPr>
            <p:nvPr/>
          </p:nvCxnSpPr>
          <p:spPr>
            <a:xfrm>
              <a:off x="7261860" y="4221480"/>
              <a:ext cx="402892" cy="188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灯片编号占位符 2">
            <a:extLst>
              <a:ext uri="{FF2B5EF4-FFF2-40B4-BE49-F238E27FC236}">
                <a16:creationId xmlns:a16="http://schemas.microsoft.com/office/drawing/2014/main" id="{5157A2F3-B4E7-8B7C-F85A-4AC8B275227E}"/>
              </a:ext>
            </a:extLst>
          </p:cNvPr>
          <p:cNvSpPr>
            <a:spLocks noGrp="1"/>
          </p:cNvSpPr>
          <p:nvPr>
            <p:ph type="sldNum" idx="12"/>
          </p:nvPr>
        </p:nvSpPr>
        <p:spPr/>
        <p:txBody>
          <a:bodyPr/>
          <a:lstStyle/>
          <a:p>
            <a:fld id="{00000000-1234-1234-1234-123412341234}" type="slidenum">
              <a:rPr lang="en" smtClean="0"/>
              <a:pPr/>
              <a:t>23</a:t>
            </a:fld>
            <a:endParaRPr lang="en"/>
          </a:p>
        </p:txBody>
      </p:sp>
    </p:spTree>
    <p:extLst>
      <p:ext uri="{BB962C8B-B14F-4D97-AF65-F5344CB8AC3E}">
        <p14:creationId xmlns:p14="http://schemas.microsoft.com/office/powerpoint/2010/main" val="33972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US" sz="3200" dirty="0">
                <a:latin typeface="Arial" panose="020B0604020202020204" pitchFamily="34" charset="0"/>
                <a:cs typeface="Arial" panose="020B0604020202020204" pitchFamily="34" charset="0"/>
              </a:rPr>
              <a:t>Q</a:t>
            </a:r>
            <a:r>
              <a:rPr lang="en" sz="3200" dirty="0">
                <a:latin typeface="Arial" panose="020B0604020202020204" pitchFamily="34" charset="0"/>
                <a:cs typeface="Arial" panose="020B0604020202020204" pitchFamily="34" charset="0"/>
              </a:rPr>
              <a:t>uantitative Results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8" y="904373"/>
            <a:ext cx="10254694" cy="4555200"/>
          </a:xfrm>
          <a:prstGeom prst="rect">
            <a:avLst/>
          </a:prstGeom>
        </p:spPr>
        <p:txBody>
          <a:bodyPr spcFirstLastPara="1" vert="horz" wrap="square" lIns="121900" tIns="121900" rIns="121900" bIns="121900" rtlCol="0" anchor="t" anchorCtr="0">
            <a:normAutofit/>
          </a:bodyPr>
          <a:lstStyle/>
          <a:p>
            <a:pPr marL="342900" indent="-342900">
              <a:lnSpc>
                <a:spcPct val="120000"/>
              </a:lnSpc>
            </a:pPr>
            <a:r>
              <a:rPr lang="en-US" sz="2000" dirty="0">
                <a:latin typeface="Arial" panose="020B0604020202020204" pitchFamily="34" charset="0"/>
                <a:cs typeface="Arial" panose="020B0604020202020204" pitchFamily="34" charset="0"/>
              </a:rPr>
              <a:t>†: use pre-trained detectors. ‡: use object property labels. We are fully unsupervised!</a:t>
            </a:r>
          </a:p>
          <a:p>
            <a:pPr marL="342900" indent="-342900">
              <a:lnSpc>
                <a:spcPct val="120000"/>
              </a:lnSpc>
            </a:pPr>
            <a:endParaRPr lang="en-US" sz="20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0C746245-4A7D-9CF4-7335-91861AC5422C}"/>
              </a:ext>
            </a:extLst>
          </p:cNvPr>
          <p:cNvPicPr>
            <a:picLocks noChangeAspect="1"/>
          </p:cNvPicPr>
          <p:nvPr/>
        </p:nvPicPr>
        <p:blipFill rotWithShape="1">
          <a:blip r:embed="rId3"/>
          <a:srcRect l="4938" t="1891" r="11271" b="1730"/>
          <a:stretch/>
        </p:blipFill>
        <p:spPr>
          <a:xfrm>
            <a:off x="1180634" y="1473309"/>
            <a:ext cx="7970362" cy="5216822"/>
          </a:xfrm>
          <a:prstGeom prst="rect">
            <a:avLst/>
          </a:prstGeom>
        </p:spPr>
      </p:pic>
      <p:sp>
        <p:nvSpPr>
          <p:cNvPr id="2" name="灯片编号占位符 1">
            <a:extLst>
              <a:ext uri="{FF2B5EF4-FFF2-40B4-BE49-F238E27FC236}">
                <a16:creationId xmlns:a16="http://schemas.microsoft.com/office/drawing/2014/main" id="{4ADBABDB-FE9D-9BAF-E0B2-4DD9C401AF28}"/>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3253525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US" sz="3200" dirty="0">
                <a:latin typeface="Arial" panose="020B0604020202020204" pitchFamily="34" charset="0"/>
                <a:cs typeface="Arial" panose="020B0604020202020204" pitchFamily="34" charset="0"/>
              </a:rPr>
              <a:t>Q</a:t>
            </a:r>
            <a:r>
              <a:rPr lang="en" sz="3200" dirty="0">
                <a:latin typeface="Arial" panose="020B0604020202020204" pitchFamily="34" charset="0"/>
                <a:cs typeface="Arial" panose="020B0604020202020204" pitchFamily="34" charset="0"/>
              </a:rPr>
              <a:t>ualitative Results</a:t>
            </a:r>
            <a:endParaRPr sz="3200" dirty="0">
              <a:latin typeface="Arial" panose="020B0604020202020204" pitchFamily="34" charset="0"/>
              <a:cs typeface="Arial" panose="020B0604020202020204" pitchFamily="34" charset="0"/>
            </a:endParaRPr>
          </a:p>
        </p:txBody>
      </p:sp>
      <p:grpSp>
        <p:nvGrpSpPr>
          <p:cNvPr id="3" name="组合 2">
            <a:extLst>
              <a:ext uri="{FF2B5EF4-FFF2-40B4-BE49-F238E27FC236}">
                <a16:creationId xmlns:a16="http://schemas.microsoft.com/office/drawing/2014/main" id="{895D4D83-9A86-B1CD-0889-4983C5B227B1}"/>
              </a:ext>
            </a:extLst>
          </p:cNvPr>
          <p:cNvGrpSpPr/>
          <p:nvPr/>
        </p:nvGrpSpPr>
        <p:grpSpPr>
          <a:xfrm>
            <a:off x="543012" y="804315"/>
            <a:ext cx="11648988" cy="2760694"/>
            <a:chOff x="543012" y="804315"/>
            <a:chExt cx="11648988" cy="2760694"/>
          </a:xfrm>
        </p:grpSpPr>
        <p:pic>
          <p:nvPicPr>
            <p:cNvPr id="6" name="图片 5">
              <a:extLst>
                <a:ext uri="{FF2B5EF4-FFF2-40B4-BE49-F238E27FC236}">
                  <a16:creationId xmlns:a16="http://schemas.microsoft.com/office/drawing/2014/main" id="{354CE307-F72A-AEDD-FDFB-B7F164FB4CA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000"/>
                      </a14:imgEffect>
                      <a14:imgEffect>
                        <a14:brightnessContrast bright="20000" contrast="20000"/>
                      </a14:imgEffect>
                    </a14:imgLayer>
                  </a14:imgProps>
                </a:ext>
              </a:extLst>
            </a:blip>
            <a:srcRect l="8605" t="887" r="25012" b="51013"/>
            <a:stretch/>
          </p:blipFill>
          <p:spPr>
            <a:xfrm>
              <a:off x="543012" y="1144746"/>
              <a:ext cx="8488744" cy="1069065"/>
            </a:xfrm>
            <a:prstGeom prst="rect">
              <a:avLst/>
            </a:prstGeom>
          </p:spPr>
        </p:pic>
        <p:sp>
          <p:nvSpPr>
            <p:cNvPr id="9" name="文本框 8">
              <a:extLst>
                <a:ext uri="{FF2B5EF4-FFF2-40B4-BE49-F238E27FC236}">
                  <a16:creationId xmlns:a16="http://schemas.microsoft.com/office/drawing/2014/main" id="{72D5A3A9-BDC8-D5DD-43D4-4226A76038B9}"/>
                </a:ext>
              </a:extLst>
            </p:cNvPr>
            <p:cNvSpPr txBox="1"/>
            <p:nvPr/>
          </p:nvSpPr>
          <p:spPr>
            <a:xfrm>
              <a:off x="980912" y="804315"/>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Observed</a:t>
              </a:r>
              <a:endParaRPr lang="zh-CN" altLang="en-US" sz="1600" b="1"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F97D9929-81A7-7898-9CB5-60DC1B6272A3}"/>
                </a:ext>
              </a:extLst>
            </p:cNvPr>
            <p:cNvSpPr txBox="1"/>
            <p:nvPr/>
          </p:nvSpPr>
          <p:spPr>
            <a:xfrm>
              <a:off x="3939278" y="804315"/>
              <a:ext cx="2508332"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Future (not provided)</a:t>
              </a:r>
              <a:endParaRPr lang="zh-CN" altLang="en-US" sz="1600"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626E2996-223D-947B-8A58-F52E4C54A5AD}"/>
                </a:ext>
              </a:extLst>
            </p:cNvPr>
            <p:cNvSpPr txBox="1"/>
            <p:nvPr/>
          </p:nvSpPr>
          <p:spPr>
            <a:xfrm>
              <a:off x="9122449" y="1386890"/>
              <a:ext cx="3069551" cy="584775"/>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will the </a:t>
              </a:r>
              <a:r>
                <a:rPr lang="en-US" altLang="zh-CN" sz="1600" dirty="0">
                  <a:solidFill>
                    <a:srgbClr val="297B32"/>
                  </a:solidFill>
                  <a:latin typeface="Arial" panose="020B0604020202020204" pitchFamily="34" charset="0"/>
                  <a:cs typeface="Arial" panose="020B0604020202020204" pitchFamily="34" charset="0"/>
                </a:rPr>
                <a:t>green</a:t>
              </a:r>
              <a:r>
                <a:rPr lang="en-US" altLang="zh-CN" sz="1600" dirty="0">
                  <a:latin typeface="Arial" panose="020B0604020202020204" pitchFamily="34" charset="0"/>
                  <a:cs typeface="Arial" panose="020B0604020202020204" pitchFamily="34" charset="0"/>
                </a:rPr>
                <a:t> object and the</a:t>
              </a:r>
            </a:p>
            <a:p>
              <a:r>
                <a:rPr lang="en-US" altLang="zh-CN" sz="1600" dirty="0">
                  <a:solidFill>
                    <a:srgbClr val="9E3978"/>
                  </a:solidFill>
                  <a:latin typeface="Arial" panose="020B0604020202020204" pitchFamily="34" charset="0"/>
                  <a:cs typeface="Arial" panose="020B0604020202020204" pitchFamily="34" charset="0"/>
                </a:rPr>
                <a:t>purple</a:t>
              </a:r>
              <a:r>
                <a:rPr lang="en-US" altLang="zh-CN" sz="1600" dirty="0">
                  <a:latin typeface="Arial" panose="020B0604020202020204" pitchFamily="34" charset="0"/>
                  <a:cs typeface="Arial" panose="020B0604020202020204" pitchFamily="34" charset="0"/>
                </a:rPr>
                <a:t> object collide next?</a:t>
              </a:r>
              <a:endParaRPr lang="zh-CN" altLang="en-US" sz="1600"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053CDCBE-B192-1CDD-0BC4-E6C640DB2F7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000"/>
                      </a14:imgEffect>
                      <a14:imgEffect>
                        <a14:brightnessContrast bright="20000" contrast="20000"/>
                      </a14:imgEffect>
                    </a14:imgLayer>
                  </a14:imgProps>
                </a:ext>
              </a:extLst>
            </a:blip>
            <a:srcRect l="25044" t="50998" r="25012" b="903"/>
            <a:stretch/>
          </p:blipFill>
          <p:spPr>
            <a:xfrm>
              <a:off x="2645194" y="2495944"/>
              <a:ext cx="6386562" cy="1069065"/>
            </a:xfrm>
            <a:prstGeom prst="rect">
              <a:avLst/>
            </a:prstGeom>
          </p:spPr>
        </p:pic>
        <p:sp>
          <p:nvSpPr>
            <p:cNvPr id="16" name="文本框 15">
              <a:extLst>
                <a:ext uri="{FF2B5EF4-FFF2-40B4-BE49-F238E27FC236}">
                  <a16:creationId xmlns:a16="http://schemas.microsoft.com/office/drawing/2014/main" id="{C70FE0B3-5BA0-50B2-F967-52D9C668918F}"/>
                </a:ext>
              </a:extLst>
            </p:cNvPr>
            <p:cNvSpPr txBox="1"/>
            <p:nvPr/>
          </p:nvSpPr>
          <p:spPr>
            <a:xfrm>
              <a:off x="3594860" y="2178016"/>
              <a:ext cx="3197167"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SlotFormer rollout</a:t>
              </a:r>
              <a:endParaRPr lang="zh-CN" altLang="en-US" sz="1600" b="1" dirty="0">
                <a:latin typeface="Arial" panose="020B0604020202020204" pitchFamily="34" charset="0"/>
                <a:cs typeface="Arial" panose="020B0604020202020204" pitchFamily="34" charset="0"/>
              </a:endParaRPr>
            </a:p>
          </p:txBody>
        </p:sp>
        <p:cxnSp>
          <p:nvCxnSpPr>
            <p:cNvPr id="17" name="直接箭头连接符 16">
              <a:extLst>
                <a:ext uri="{FF2B5EF4-FFF2-40B4-BE49-F238E27FC236}">
                  <a16:creationId xmlns:a16="http://schemas.microsoft.com/office/drawing/2014/main" id="{F1E49267-5FCF-D3A2-E94D-A9299C746E20}"/>
                </a:ext>
              </a:extLst>
            </p:cNvPr>
            <p:cNvCxnSpPr>
              <a:cxnSpLocks/>
              <a:stCxn id="20" idx="1"/>
            </p:cNvCxnSpPr>
            <p:nvPr/>
          </p:nvCxnSpPr>
          <p:spPr>
            <a:xfrm flipH="1">
              <a:off x="8813991" y="2642830"/>
              <a:ext cx="462059" cy="242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F8F1AC8-C694-7952-3C76-FB8E82758284}"/>
                </a:ext>
              </a:extLst>
            </p:cNvPr>
            <p:cNvSpPr txBox="1"/>
            <p:nvPr/>
          </p:nvSpPr>
          <p:spPr>
            <a:xfrm>
              <a:off x="9276050" y="2473553"/>
              <a:ext cx="2653951" cy="338554"/>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A</a:t>
              </a:r>
              <a:r>
                <a:rPr lang="en-US" altLang="zh-CN" sz="1600" b="1" dirty="0">
                  <a:latin typeface="Arial" panose="020B0604020202020204" pitchFamily="34" charset="0"/>
                  <a:cs typeface="Arial" panose="020B0604020202020204" pitchFamily="34" charset="0"/>
                </a:rPr>
                <a:t>: Yes</a:t>
              </a:r>
              <a:endParaRPr lang="zh-CN" altLang="en-US" sz="1600" dirty="0">
                <a:latin typeface="Arial" panose="020B0604020202020204" pitchFamily="34" charset="0"/>
                <a:cs typeface="Arial" panose="020B0604020202020204" pitchFamily="34" charset="0"/>
              </a:endParaRPr>
            </a:p>
          </p:txBody>
        </p:sp>
        <p:cxnSp>
          <p:nvCxnSpPr>
            <p:cNvPr id="34" name="直接箭头连接符 33">
              <a:extLst>
                <a:ext uri="{FF2B5EF4-FFF2-40B4-BE49-F238E27FC236}">
                  <a16:creationId xmlns:a16="http://schemas.microsoft.com/office/drawing/2014/main" id="{4536B567-72E2-E53B-C662-D6C54FBEB213}"/>
                </a:ext>
              </a:extLst>
            </p:cNvPr>
            <p:cNvCxnSpPr>
              <a:cxnSpLocks/>
            </p:cNvCxnSpPr>
            <p:nvPr/>
          </p:nvCxnSpPr>
          <p:spPr>
            <a:xfrm>
              <a:off x="3939278" y="2661439"/>
              <a:ext cx="347430" cy="2982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9E78F0D5-EC3A-C28A-5479-7C7A33294CBB}"/>
              </a:ext>
            </a:extLst>
          </p:cNvPr>
          <p:cNvGrpSpPr/>
          <p:nvPr/>
        </p:nvGrpSpPr>
        <p:grpSpPr>
          <a:xfrm>
            <a:off x="543011" y="3697165"/>
            <a:ext cx="11540593" cy="2768987"/>
            <a:chOff x="543011" y="3697165"/>
            <a:chExt cx="11540593" cy="2768987"/>
          </a:xfrm>
        </p:grpSpPr>
        <p:pic>
          <p:nvPicPr>
            <p:cNvPr id="5" name="图片 4">
              <a:extLst>
                <a:ext uri="{FF2B5EF4-FFF2-40B4-BE49-F238E27FC236}">
                  <a16:creationId xmlns:a16="http://schemas.microsoft.com/office/drawing/2014/main" id="{B1DF99F7-9962-45B9-B98C-B3A1C8A1432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33341" t="51017" r="16917"/>
            <a:stretch/>
          </p:blipFill>
          <p:spPr>
            <a:xfrm>
              <a:off x="2660698" y="5381788"/>
              <a:ext cx="6335834" cy="1084364"/>
            </a:xfrm>
            <a:prstGeom prst="rect">
              <a:avLst/>
            </a:prstGeom>
          </p:spPr>
        </p:pic>
        <p:pic>
          <p:nvPicPr>
            <p:cNvPr id="23" name="图片 22">
              <a:extLst>
                <a:ext uri="{FF2B5EF4-FFF2-40B4-BE49-F238E27FC236}">
                  <a16:creationId xmlns:a16="http://schemas.microsoft.com/office/drawing/2014/main" id="{951502CD-E42C-726C-506C-1EA1AC6BF5B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16712" t="301" r="16918" b="51407"/>
            <a:stretch/>
          </p:blipFill>
          <p:spPr>
            <a:xfrm>
              <a:off x="543011" y="4030590"/>
              <a:ext cx="8453521" cy="1069066"/>
            </a:xfrm>
            <a:prstGeom prst="rect">
              <a:avLst/>
            </a:prstGeom>
          </p:spPr>
        </p:pic>
        <p:sp>
          <p:nvSpPr>
            <p:cNvPr id="24" name="文本框 23">
              <a:extLst>
                <a:ext uri="{FF2B5EF4-FFF2-40B4-BE49-F238E27FC236}">
                  <a16:creationId xmlns:a16="http://schemas.microsoft.com/office/drawing/2014/main" id="{65DFCE08-2947-EF09-141C-B442537FE831}"/>
                </a:ext>
              </a:extLst>
            </p:cNvPr>
            <p:cNvSpPr txBox="1"/>
            <p:nvPr/>
          </p:nvSpPr>
          <p:spPr>
            <a:xfrm>
              <a:off x="3594859" y="5071445"/>
              <a:ext cx="3197167"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SlotFormer rollout</a:t>
              </a:r>
              <a:endParaRPr lang="zh-CN" altLang="en-US" sz="1600" b="1"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7A75C07A-1D9E-430D-DA2E-EDA275829E16}"/>
                </a:ext>
              </a:extLst>
            </p:cNvPr>
            <p:cNvSpPr txBox="1"/>
            <p:nvPr/>
          </p:nvSpPr>
          <p:spPr>
            <a:xfrm>
              <a:off x="9122449" y="4309297"/>
              <a:ext cx="2961155" cy="584775"/>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will the </a:t>
              </a:r>
              <a:r>
                <a:rPr lang="en-US" altLang="zh-CN" sz="1600" dirty="0">
                  <a:solidFill>
                    <a:srgbClr val="2F5C85"/>
                  </a:solidFill>
                  <a:latin typeface="Arial" panose="020B0604020202020204" pitchFamily="34" charset="0"/>
                  <a:cs typeface="Arial" panose="020B0604020202020204" pitchFamily="34" charset="0"/>
                </a:rPr>
                <a:t>blue</a:t>
              </a:r>
              <a:r>
                <a:rPr lang="en-US" altLang="zh-CN" sz="1600" dirty="0">
                  <a:latin typeface="Arial" panose="020B0604020202020204" pitchFamily="34" charset="0"/>
                  <a:cs typeface="Arial" panose="020B0604020202020204" pitchFamily="34" charset="0"/>
                </a:rPr>
                <a:t> cube and the</a:t>
              </a:r>
            </a:p>
            <a:p>
              <a:r>
                <a:rPr lang="en-US" altLang="zh-CN" sz="1600" dirty="0">
                  <a:solidFill>
                    <a:srgbClr val="9E3978"/>
                  </a:solidFill>
                  <a:latin typeface="Arial" panose="020B0604020202020204" pitchFamily="34" charset="0"/>
                  <a:cs typeface="Arial" panose="020B0604020202020204" pitchFamily="34" charset="0"/>
                </a:rPr>
                <a:t>purple</a:t>
              </a:r>
              <a:r>
                <a:rPr lang="en-US" altLang="zh-CN" sz="1600" dirty="0">
                  <a:latin typeface="Arial" panose="020B0604020202020204" pitchFamily="34" charset="0"/>
                  <a:cs typeface="Arial" panose="020B0604020202020204" pitchFamily="34" charset="0"/>
                </a:rPr>
                <a:t> cube collide next?</a:t>
              </a:r>
              <a:endParaRPr lang="zh-CN" altLang="en-US" sz="1600" dirty="0">
                <a:latin typeface="Arial" panose="020B0604020202020204" pitchFamily="34" charset="0"/>
                <a:cs typeface="Arial" panose="020B0604020202020204" pitchFamily="34" charset="0"/>
              </a:endParaRPr>
            </a:p>
          </p:txBody>
        </p:sp>
        <p:cxnSp>
          <p:nvCxnSpPr>
            <p:cNvPr id="26" name="直接箭头连接符 25">
              <a:extLst>
                <a:ext uri="{FF2B5EF4-FFF2-40B4-BE49-F238E27FC236}">
                  <a16:creationId xmlns:a16="http://schemas.microsoft.com/office/drawing/2014/main" id="{7A3E8936-143A-0830-BE1C-B31A61269340}"/>
                </a:ext>
              </a:extLst>
            </p:cNvPr>
            <p:cNvCxnSpPr>
              <a:cxnSpLocks/>
              <a:stCxn id="27" idx="1"/>
            </p:cNvCxnSpPr>
            <p:nvPr/>
          </p:nvCxnSpPr>
          <p:spPr>
            <a:xfrm flipH="1">
              <a:off x="8525233" y="5565237"/>
              <a:ext cx="750817" cy="1480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9309DA0-B878-3D11-4B6A-78BD846C0B45}"/>
                </a:ext>
              </a:extLst>
            </p:cNvPr>
            <p:cNvSpPr txBox="1"/>
            <p:nvPr/>
          </p:nvSpPr>
          <p:spPr>
            <a:xfrm>
              <a:off x="9276050" y="5395960"/>
              <a:ext cx="2653951" cy="338554"/>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A</a:t>
              </a:r>
              <a:r>
                <a:rPr lang="en-US" altLang="zh-CN" sz="1600" b="1" dirty="0">
                  <a:latin typeface="Arial" panose="020B0604020202020204" pitchFamily="34" charset="0"/>
                  <a:cs typeface="Arial" panose="020B0604020202020204" pitchFamily="34" charset="0"/>
                </a:rPr>
                <a:t>: Yes</a:t>
              </a:r>
              <a:endParaRPr lang="zh-CN" altLang="en-US" sz="16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9874662D-246A-6D79-2A7E-54264EBC0BBF}"/>
                </a:ext>
              </a:extLst>
            </p:cNvPr>
            <p:cNvSpPr txBox="1"/>
            <p:nvPr/>
          </p:nvSpPr>
          <p:spPr>
            <a:xfrm>
              <a:off x="980912" y="3697165"/>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Observed</a:t>
              </a:r>
              <a:endParaRPr lang="zh-CN" altLang="en-US" sz="1600" b="1" dirty="0">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71B62369-284B-7417-F4DA-85594AD9A60C}"/>
                </a:ext>
              </a:extLst>
            </p:cNvPr>
            <p:cNvSpPr txBox="1"/>
            <p:nvPr/>
          </p:nvSpPr>
          <p:spPr>
            <a:xfrm>
              <a:off x="3939278" y="3697165"/>
              <a:ext cx="2508332"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Future (not provided)</a:t>
              </a:r>
              <a:endParaRPr lang="zh-CN" altLang="en-US" sz="1600" b="1" dirty="0">
                <a:latin typeface="Arial" panose="020B0604020202020204" pitchFamily="34" charset="0"/>
                <a:cs typeface="Arial" panose="020B0604020202020204" pitchFamily="34" charset="0"/>
              </a:endParaRPr>
            </a:p>
          </p:txBody>
        </p:sp>
        <p:cxnSp>
          <p:nvCxnSpPr>
            <p:cNvPr id="43" name="直接箭头连接符 42">
              <a:extLst>
                <a:ext uri="{FF2B5EF4-FFF2-40B4-BE49-F238E27FC236}">
                  <a16:creationId xmlns:a16="http://schemas.microsoft.com/office/drawing/2014/main" id="{B2F6E78F-1741-B538-E85B-64AB03E72388}"/>
                </a:ext>
              </a:extLst>
            </p:cNvPr>
            <p:cNvCxnSpPr>
              <a:cxnSpLocks/>
            </p:cNvCxnSpPr>
            <p:nvPr/>
          </p:nvCxnSpPr>
          <p:spPr>
            <a:xfrm flipH="1">
              <a:off x="4286708" y="5499357"/>
              <a:ext cx="383486" cy="353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灯片编号占位符 1">
            <a:extLst>
              <a:ext uri="{FF2B5EF4-FFF2-40B4-BE49-F238E27FC236}">
                <a16:creationId xmlns:a16="http://schemas.microsoft.com/office/drawing/2014/main" id="{7FFF00FE-099F-FF2C-A2CD-2DB8FD951EF8}"/>
              </a:ext>
            </a:extLst>
          </p:cNvPr>
          <p:cNvSpPr>
            <a:spLocks noGrp="1"/>
          </p:cNvSpPr>
          <p:nvPr>
            <p:ph type="sldNum" idx="12"/>
          </p:nvPr>
        </p:nvSpPr>
        <p:spPr/>
        <p:txBody>
          <a:bodyPr/>
          <a:lstStyle/>
          <a:p>
            <a:fld id="{00000000-1234-1234-1234-123412341234}" type="slidenum">
              <a:rPr lang="en" smtClean="0"/>
              <a:pPr/>
              <a:t>25</a:t>
            </a:fld>
            <a:endParaRPr lang="en"/>
          </a:p>
        </p:txBody>
      </p:sp>
    </p:spTree>
    <p:extLst>
      <p:ext uri="{BB962C8B-B14F-4D97-AF65-F5344CB8AC3E}">
        <p14:creationId xmlns:p14="http://schemas.microsoft.com/office/powerpoint/2010/main" val="219623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Physion VQA</a:t>
            </a:r>
            <a:endParaRPr sz="3200" dirty="0">
              <a:latin typeface="Arial" panose="020B0604020202020204" pitchFamily="34" charset="0"/>
              <a:cs typeface="Arial" panose="020B0604020202020204" pitchFamily="34" charset="0"/>
            </a:endParaRPr>
          </a:p>
        </p:txBody>
      </p:sp>
      <p:sp>
        <p:nvSpPr>
          <p:cNvPr id="12" name="Google Shape;62;p14">
            <a:extLst>
              <a:ext uri="{FF2B5EF4-FFF2-40B4-BE49-F238E27FC236}">
                <a16:creationId xmlns:a16="http://schemas.microsoft.com/office/drawing/2014/main" id="{5FDBA124-EE36-5C99-917E-B3E5718C9DD2}"/>
              </a:ext>
            </a:extLst>
          </p:cNvPr>
          <p:cNvSpPr txBox="1">
            <a:spLocks noGrp="1"/>
          </p:cNvSpPr>
          <p:nvPr>
            <p:ph type="body" idx="1"/>
          </p:nvPr>
        </p:nvSpPr>
        <p:spPr>
          <a:xfrm>
            <a:off x="415599" y="904372"/>
            <a:ext cx="10530568" cy="5420227"/>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latin typeface="Arial" panose="020B0604020202020204" pitchFamily="34" charset="0"/>
                <a:cs typeface="Arial" panose="020B0604020202020204" pitchFamily="34" charset="0"/>
              </a:rPr>
              <a:t>Question</a:t>
            </a:r>
            <a:r>
              <a:rPr lang="en-US" sz="2000" dirty="0">
                <a:latin typeface="Arial" panose="020B0604020202020204" pitchFamily="34" charset="0"/>
                <a:cs typeface="Arial" panose="020B0604020202020204" pitchFamily="34" charset="0"/>
              </a:rPr>
              <a:t>: will 2 objects contact in the future?</a:t>
            </a:r>
          </a:p>
          <a:p>
            <a:pPr marL="0" indent="0">
              <a:lnSpc>
                <a:spcPct val="120000"/>
              </a:lnSpc>
              <a:buNone/>
            </a:pPr>
            <a:endParaRPr lang="en-US" sz="2000" dirty="0">
              <a:latin typeface="Arial" panose="020B0604020202020204" pitchFamily="34" charset="0"/>
              <a:cs typeface="Arial" panose="020B0604020202020204" pitchFamily="34" charset="0"/>
            </a:endParaRPr>
          </a:p>
          <a:p>
            <a:pPr marL="0" indent="0">
              <a:lnSpc>
                <a:spcPct val="120000"/>
              </a:lnSpc>
              <a:buNone/>
            </a:pPr>
            <a:r>
              <a:rPr lang="en-US" altLang="zh-CN" sz="2000" b="1" dirty="0">
                <a:latin typeface="Arial" panose="020B0604020202020204" pitchFamily="34" charset="0"/>
                <a:cs typeface="Arial" panose="020B0604020202020204" pitchFamily="34" charset="0"/>
              </a:rPr>
              <a:t>Features</a:t>
            </a:r>
          </a:p>
          <a:p>
            <a:pPr marL="342900" indent="-342900">
              <a:lnSpc>
                <a:spcPct val="120000"/>
              </a:lnSpc>
            </a:pPr>
            <a:r>
              <a:rPr lang="en-US" altLang="zh-CN" sz="2000" dirty="0">
                <a:latin typeface="Arial" panose="020B0604020202020204" pitchFamily="34" charset="0"/>
                <a:cs typeface="Arial" panose="020B0604020202020204" pitchFamily="34" charset="0"/>
              </a:rPr>
              <a:t>8 physical phenomena</a:t>
            </a:r>
          </a:p>
          <a:p>
            <a:pPr marL="715963" lvl="1" indent="-342900">
              <a:lnSpc>
                <a:spcPct val="120000"/>
              </a:lnSpc>
            </a:pPr>
            <a:r>
              <a:rPr lang="en-US" altLang="zh-CN" sz="2000" dirty="0">
                <a:latin typeface="Arial" panose="020B0604020202020204" pitchFamily="34" charset="0"/>
                <a:cs typeface="Arial" panose="020B0604020202020204" pitchFamily="34" charset="0"/>
              </a:rPr>
              <a:t>Rigid-body collision</a:t>
            </a:r>
          </a:p>
          <a:p>
            <a:pPr marL="715963" lvl="1" indent="-342900">
              <a:lnSpc>
                <a:spcPct val="120000"/>
              </a:lnSpc>
            </a:pPr>
            <a:r>
              <a:rPr lang="en-US" altLang="zh-CN" sz="2000" dirty="0">
                <a:latin typeface="Arial" panose="020B0604020202020204" pitchFamily="34" charset="0"/>
                <a:cs typeface="Arial" panose="020B0604020202020204" pitchFamily="34" charset="0"/>
              </a:rPr>
              <a:t>Falling, rolling, sliding</a:t>
            </a:r>
          </a:p>
          <a:p>
            <a:pPr marL="715963" lvl="1" indent="-342900">
              <a:lnSpc>
                <a:spcPct val="120000"/>
              </a:lnSpc>
            </a:pPr>
            <a:r>
              <a:rPr lang="en-US" altLang="zh-CN" sz="2000" dirty="0">
                <a:latin typeface="Arial" panose="020B0604020202020204" pitchFamily="34" charset="0"/>
                <a:cs typeface="Arial" panose="020B0604020202020204" pitchFamily="34" charset="0"/>
              </a:rPr>
              <a:t>Soft-body deformation</a:t>
            </a:r>
          </a:p>
          <a:p>
            <a:pPr marL="342900" indent="-342900">
              <a:lnSpc>
                <a:spcPct val="120000"/>
              </a:lnSpc>
            </a:pPr>
            <a:r>
              <a:rPr lang="en-US" altLang="zh-CN" sz="2000" dirty="0">
                <a:latin typeface="Arial" panose="020B0604020202020204" pitchFamily="34" charset="0"/>
                <a:cs typeface="Arial" panose="020B0604020202020204" pitchFamily="34" charset="0"/>
              </a:rPr>
              <a:t>Visually complex</a:t>
            </a:r>
          </a:p>
          <a:p>
            <a:pPr marL="715963" lvl="1" indent="-342900">
              <a:lnSpc>
                <a:spcPct val="120000"/>
              </a:lnSpc>
            </a:pPr>
            <a:r>
              <a:rPr lang="en-US" altLang="zh-CN" sz="2000" dirty="0">
                <a:latin typeface="Arial" panose="020B0604020202020204" pitchFamily="34" charset="0"/>
                <a:cs typeface="Arial" panose="020B0604020202020204" pitchFamily="34" charset="0"/>
              </a:rPr>
              <a:t>Diverse objects</a:t>
            </a:r>
          </a:p>
          <a:p>
            <a:pPr marL="715963" lvl="1" indent="-342900">
              <a:lnSpc>
                <a:spcPct val="120000"/>
              </a:lnSpc>
            </a:pPr>
            <a:r>
              <a:rPr lang="en-US" altLang="zh-CN" sz="2000" dirty="0">
                <a:latin typeface="Arial" panose="020B0604020202020204" pitchFamily="34" charset="0"/>
                <a:cs typeface="Arial" panose="020B0604020202020204" pitchFamily="34" charset="0"/>
              </a:rPr>
              <a:t>Distractors</a:t>
            </a:r>
          </a:p>
          <a:p>
            <a:pPr marL="715963" lvl="1" indent="-342900">
              <a:lnSpc>
                <a:spcPct val="120000"/>
              </a:lnSpc>
            </a:pPr>
            <a:r>
              <a:rPr lang="en-US" altLang="zh-CN" sz="2000" dirty="0">
                <a:latin typeface="Arial" panose="020B0604020202020204" pitchFamily="34" charset="0"/>
                <a:cs typeface="Arial" panose="020B0604020202020204" pitchFamily="34" charset="0"/>
              </a:rPr>
              <a:t>Complicated background</a:t>
            </a:r>
          </a:p>
          <a:p>
            <a:pPr marL="0" indent="0">
              <a:lnSpc>
                <a:spcPct val="120000"/>
              </a:lnSpc>
              <a:buNone/>
            </a:pPr>
            <a:endParaRPr lang="en-US" altLang="zh-CN" sz="2000" dirty="0">
              <a:latin typeface="Arial" panose="020B0604020202020204" pitchFamily="34" charset="0"/>
              <a:cs typeface="Arial" panose="020B0604020202020204" pitchFamily="34" charset="0"/>
            </a:endParaRPr>
          </a:p>
          <a:p>
            <a:pPr marL="0" indent="0">
              <a:lnSpc>
                <a:spcPct val="120000"/>
              </a:lnSpc>
              <a:buNone/>
            </a:pPr>
            <a:r>
              <a:rPr lang="en-US" altLang="zh-CN" sz="2000" dirty="0">
                <a:solidFill>
                  <a:srgbClr val="FF0000"/>
                </a:solidFill>
                <a:latin typeface="Arial" panose="020B0604020202020204" pitchFamily="34" charset="0"/>
                <a:cs typeface="Arial" panose="020B0604020202020204" pitchFamily="34" charset="0"/>
              </a:rPr>
              <a:t>We use </a:t>
            </a:r>
            <a:r>
              <a:rPr lang="en-US" altLang="zh-CN" sz="2000" i="1" dirty="0">
                <a:solidFill>
                  <a:srgbClr val="FF0000"/>
                </a:solidFill>
                <a:latin typeface="Arial" panose="020B0604020202020204" pitchFamily="34" charset="0"/>
                <a:cs typeface="Arial" panose="020B0604020202020204" pitchFamily="34" charset="0"/>
              </a:rPr>
              <a:t>STEVE</a:t>
            </a:r>
            <a:r>
              <a:rPr lang="en-US" altLang="zh-CN" sz="2000" dirty="0">
                <a:solidFill>
                  <a:srgbClr val="FF0000"/>
                </a:solidFill>
                <a:latin typeface="Arial" panose="020B0604020202020204" pitchFamily="34" charset="0"/>
                <a:cs typeface="Arial" panose="020B0604020202020204" pitchFamily="34" charset="0"/>
              </a:rPr>
              <a:t> to extract slots</a:t>
            </a:r>
          </a:p>
        </p:txBody>
      </p:sp>
      <p:sp>
        <p:nvSpPr>
          <p:cNvPr id="14" name="文本框 13">
            <a:extLst>
              <a:ext uri="{FF2B5EF4-FFF2-40B4-BE49-F238E27FC236}">
                <a16:creationId xmlns:a16="http://schemas.microsoft.com/office/drawing/2014/main" id="{EA68D31B-28A8-D801-FA60-7265DD353C9C}"/>
              </a:ext>
            </a:extLst>
          </p:cNvPr>
          <p:cNvSpPr txBox="1"/>
          <p:nvPr/>
        </p:nvSpPr>
        <p:spPr>
          <a:xfrm>
            <a:off x="415599" y="6312762"/>
            <a:ext cx="11650356" cy="461665"/>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Bear, Daniel, et al. "</a:t>
            </a:r>
            <a:r>
              <a:rPr lang="en-US" altLang="zh-CN" sz="1200" dirty="0" err="1">
                <a:latin typeface="Arial" panose="020B0604020202020204" pitchFamily="34" charset="0"/>
                <a:cs typeface="Arial" panose="020B0604020202020204" pitchFamily="34" charset="0"/>
              </a:rPr>
              <a:t>Physion</a:t>
            </a:r>
            <a:r>
              <a:rPr lang="en-US" altLang="zh-CN" sz="1200" dirty="0">
                <a:latin typeface="Arial" panose="020B0604020202020204" pitchFamily="34" charset="0"/>
                <a:cs typeface="Arial" panose="020B0604020202020204" pitchFamily="34" charset="0"/>
              </a:rPr>
              <a:t>: Evaluating Physical Prediction from Vision in Humans and Machines." NeurIPS Datasets and Benchmarks Track. 2021.</a:t>
            </a:r>
          </a:p>
          <a:p>
            <a:r>
              <a:rPr lang="en-US" altLang="zh-CN" sz="1200" dirty="0">
                <a:latin typeface="Arial" panose="020B0604020202020204" pitchFamily="34" charset="0"/>
                <a:cs typeface="Arial" panose="020B0604020202020204" pitchFamily="34" charset="0"/>
              </a:rPr>
              <a:t>Singh, Gautam, Yi-Fu Wu, and </a:t>
            </a:r>
            <a:r>
              <a:rPr lang="en-US" altLang="zh-CN" sz="1200" dirty="0" err="1">
                <a:latin typeface="Arial" panose="020B0604020202020204" pitchFamily="34" charset="0"/>
                <a:cs typeface="Arial" panose="020B0604020202020204" pitchFamily="34" charset="0"/>
              </a:rPr>
              <a:t>Sungjin</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Ahn</a:t>
            </a:r>
            <a:r>
              <a:rPr lang="en-US" altLang="zh-CN" sz="1200" dirty="0">
                <a:latin typeface="Arial" panose="020B0604020202020204" pitchFamily="34" charset="0"/>
                <a:cs typeface="Arial" panose="020B0604020202020204" pitchFamily="34" charset="0"/>
              </a:rPr>
              <a:t>. "Simple Unsupervised Object-Centric Learning for Complex and Naturalistic Videos." NeurIPS. 2022.</a:t>
            </a:r>
          </a:p>
        </p:txBody>
      </p:sp>
      <p:pic>
        <p:nvPicPr>
          <p:cNvPr id="20" name="图片 19">
            <a:extLst>
              <a:ext uri="{FF2B5EF4-FFF2-40B4-BE49-F238E27FC236}">
                <a16:creationId xmlns:a16="http://schemas.microsoft.com/office/drawing/2014/main" id="{53261172-94D6-53B8-5B37-642A64511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706" y="1958073"/>
            <a:ext cx="6743273" cy="3405353"/>
          </a:xfrm>
          <a:prstGeom prst="rect">
            <a:avLst/>
          </a:prstGeom>
        </p:spPr>
      </p:pic>
      <p:sp>
        <p:nvSpPr>
          <p:cNvPr id="2" name="灯片编号占位符 1">
            <a:extLst>
              <a:ext uri="{FF2B5EF4-FFF2-40B4-BE49-F238E27FC236}">
                <a16:creationId xmlns:a16="http://schemas.microsoft.com/office/drawing/2014/main" id="{42791090-7322-3135-695E-A331FDE4DE07}"/>
              </a:ext>
            </a:extLst>
          </p:cNvPr>
          <p:cNvSpPr>
            <a:spLocks noGrp="1"/>
          </p:cNvSpPr>
          <p:nvPr>
            <p:ph type="sldNum" idx="12"/>
          </p:nvPr>
        </p:nvSpPr>
        <p:spPr/>
        <p:txBody>
          <a:bodyPr/>
          <a:lstStyle/>
          <a:p>
            <a:fld id="{00000000-1234-1234-1234-123412341234}" type="slidenum">
              <a:rPr lang="en" smtClean="0"/>
              <a:pPr/>
              <a:t>26</a:t>
            </a:fld>
            <a:endParaRPr lang="en"/>
          </a:p>
        </p:txBody>
      </p:sp>
    </p:spTree>
    <p:extLst>
      <p:ext uri="{BB962C8B-B14F-4D97-AF65-F5344CB8AC3E}">
        <p14:creationId xmlns:p14="http://schemas.microsoft.com/office/powerpoint/2010/main" val="5557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Physion VQA</a:t>
            </a:r>
            <a:endParaRPr sz="3200" dirty="0">
              <a:latin typeface="Arial" panose="020B0604020202020204" pitchFamily="34" charset="0"/>
              <a:cs typeface="Arial" panose="020B0604020202020204" pitchFamily="34" charset="0"/>
            </a:endParaRPr>
          </a:p>
        </p:txBody>
      </p:sp>
      <p:sp>
        <p:nvSpPr>
          <p:cNvPr id="12" name="Google Shape;62;p14">
            <a:extLst>
              <a:ext uri="{FF2B5EF4-FFF2-40B4-BE49-F238E27FC236}">
                <a16:creationId xmlns:a16="http://schemas.microsoft.com/office/drawing/2014/main" id="{5FDBA124-EE36-5C99-917E-B3E5718C9DD2}"/>
              </a:ext>
            </a:extLst>
          </p:cNvPr>
          <p:cNvSpPr txBox="1">
            <a:spLocks noGrp="1"/>
          </p:cNvSpPr>
          <p:nvPr>
            <p:ph type="body" idx="1"/>
          </p:nvPr>
        </p:nvSpPr>
        <p:spPr>
          <a:xfrm>
            <a:off x="415599" y="904373"/>
            <a:ext cx="10530568" cy="5003074"/>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latin typeface="Arial" panose="020B0604020202020204" pitchFamily="34" charset="0"/>
                <a:cs typeface="Arial" panose="020B0604020202020204" pitchFamily="34" charset="0"/>
              </a:rPr>
              <a:t>P</a:t>
            </a:r>
            <a:r>
              <a:rPr lang="en-US" altLang="zh-CN" sz="2000" b="1" dirty="0">
                <a:latin typeface="Arial" panose="020B0604020202020204" pitchFamily="34" charset="0"/>
                <a:cs typeface="Arial" panose="020B0604020202020204" pitchFamily="34" charset="0"/>
              </a:rPr>
              <a:t>rotocol</a:t>
            </a:r>
          </a:p>
          <a:p>
            <a:pPr marL="342900" indent="-342900">
              <a:lnSpc>
                <a:spcPct val="120000"/>
              </a:lnSpc>
            </a:pPr>
            <a:r>
              <a:rPr lang="en-US" sz="2000" dirty="0">
                <a:latin typeface="Arial" panose="020B0604020202020204" pitchFamily="34" charset="0"/>
                <a:cs typeface="Arial" panose="020B0604020202020204" pitchFamily="34" charset="0"/>
              </a:rPr>
              <a:t>Given observed frames, rollout with the trained dynamics model</a:t>
            </a:r>
          </a:p>
          <a:p>
            <a:pPr marL="342900" indent="-342900">
              <a:lnSpc>
                <a:spcPct val="120000"/>
              </a:lnSpc>
            </a:pPr>
            <a:r>
              <a:rPr lang="en-US" sz="2000" dirty="0">
                <a:latin typeface="Arial" panose="020B0604020202020204" pitchFamily="34" charset="0"/>
                <a:cs typeface="Arial" panose="020B0604020202020204" pitchFamily="34" charset="0"/>
              </a:rPr>
              <a:t>Apply a linear readout layer to predict whether objects (</a:t>
            </a:r>
            <a:r>
              <a:rPr lang="en-US" altLang="zh-CN" sz="2000" dirty="0">
                <a:solidFill>
                  <a:srgbClr val="D51B26"/>
                </a:solidFill>
                <a:latin typeface="Arial" panose="020B0604020202020204" pitchFamily="34" charset="0"/>
                <a:cs typeface="Arial" panose="020B0604020202020204" pitchFamily="34" charset="0"/>
              </a:rPr>
              <a:t>red</a:t>
            </a:r>
            <a:r>
              <a:rPr lang="en-US" sz="2000" dirty="0">
                <a:latin typeface="Arial" panose="020B0604020202020204" pitchFamily="34" charset="0"/>
                <a:cs typeface="Arial" panose="020B0604020202020204" pitchFamily="34" charset="0"/>
              </a:rPr>
              <a:t> and </a:t>
            </a:r>
            <a:r>
              <a:rPr lang="en-US" altLang="zh-CN" sz="2000" dirty="0">
                <a:solidFill>
                  <a:schemeClr val="accent4">
                    <a:lumMod val="50000"/>
                  </a:schemeClr>
                </a:solidFill>
                <a:latin typeface="Arial" panose="020B0604020202020204" pitchFamily="34" charset="0"/>
                <a:cs typeface="Arial" panose="020B0604020202020204" pitchFamily="34" charset="0"/>
              </a:rPr>
              <a:t>yellow</a:t>
            </a:r>
            <a:r>
              <a:rPr lang="en-US" sz="2000" dirty="0">
                <a:latin typeface="Arial" panose="020B0604020202020204" pitchFamily="34" charset="0"/>
                <a:cs typeface="Arial" panose="020B0604020202020204" pitchFamily="34" charset="0"/>
              </a:rPr>
              <a:t>) contact</a:t>
            </a: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14000"/>
              </a:lnSpc>
              <a:buNone/>
            </a:pPr>
            <a:r>
              <a:rPr lang="en-US" altLang="zh-CN" sz="2000" b="1" dirty="0">
                <a:latin typeface="Arial" panose="020B0604020202020204" pitchFamily="34" charset="0"/>
                <a:cs typeface="Arial" panose="020B0604020202020204" pitchFamily="34" charset="0"/>
              </a:rPr>
              <a:t>Baselines</a:t>
            </a:r>
          </a:p>
          <a:p>
            <a:pPr marL="342900" indent="-342900">
              <a:lnSpc>
                <a:spcPct val="114000"/>
              </a:lnSpc>
            </a:pPr>
            <a:r>
              <a:rPr lang="en-US" altLang="zh-CN" sz="2000" i="1" dirty="0">
                <a:latin typeface="Arial" panose="020B0604020202020204" pitchFamily="34" charset="0"/>
                <a:cs typeface="Arial" panose="020B0604020202020204" pitchFamily="34" charset="0"/>
              </a:rPr>
              <a:t>RPIN</a:t>
            </a:r>
            <a:r>
              <a:rPr lang="en-US" altLang="zh-CN" sz="2000" dirty="0">
                <a:latin typeface="Arial" panose="020B0604020202020204" pitchFamily="34" charset="0"/>
                <a:cs typeface="Arial" panose="020B0604020202020204" pitchFamily="34" charset="0"/>
              </a:rPr>
              <a:t>: GT object </a:t>
            </a:r>
            <a:r>
              <a:rPr lang="en-US" altLang="zh-CN" sz="2000" dirty="0" err="1">
                <a:latin typeface="Arial" panose="020B0604020202020204" pitchFamily="34" charset="0"/>
                <a:cs typeface="Arial" panose="020B0604020202020204" pitchFamily="34" charset="0"/>
              </a:rPr>
              <a:t>bbox</a:t>
            </a:r>
            <a:r>
              <a:rPr lang="en-US" altLang="zh-CN" sz="2000" dirty="0">
                <a:latin typeface="Arial" panose="020B0604020202020204" pitchFamily="34" charset="0"/>
                <a:cs typeface="Arial" panose="020B0604020202020204" pitchFamily="34" charset="0"/>
              </a:rPr>
              <a:t> + GNN-based dynamics module</a:t>
            </a:r>
          </a:p>
          <a:p>
            <a:pPr marL="342900" indent="-342900">
              <a:lnSpc>
                <a:spcPct val="114000"/>
              </a:lnSpc>
            </a:pPr>
            <a:r>
              <a:rPr lang="en-US" altLang="zh-CN" sz="2000" i="1" dirty="0" err="1">
                <a:latin typeface="Arial" panose="020B0604020202020204" pitchFamily="34" charset="0"/>
                <a:cs typeface="Arial" panose="020B0604020202020204" pitchFamily="34" charset="0"/>
              </a:rPr>
              <a:t>pDEIT-lstm</a:t>
            </a:r>
            <a:r>
              <a:rPr lang="en-US" altLang="zh-CN" sz="2000" dirty="0">
                <a:latin typeface="Arial" panose="020B0604020202020204" pitchFamily="34" charset="0"/>
                <a:cs typeface="Arial" panose="020B0604020202020204" pitchFamily="34" charset="0"/>
              </a:rPr>
              <a:t>: global image feature (IN pre-trained </a:t>
            </a:r>
            <a:r>
              <a:rPr lang="en-US" altLang="zh-CN" sz="2000" dirty="0" err="1">
                <a:latin typeface="Arial" panose="020B0604020202020204" pitchFamily="34" charset="0"/>
                <a:cs typeface="Arial" panose="020B0604020202020204" pitchFamily="34" charset="0"/>
              </a:rPr>
              <a:t>DeiT</a:t>
            </a:r>
            <a:r>
              <a:rPr lang="en-US" altLang="zh-CN" sz="2000" dirty="0">
                <a:latin typeface="Arial" panose="020B0604020202020204" pitchFamily="34" charset="0"/>
                <a:cs typeface="Arial" panose="020B0604020202020204" pitchFamily="34" charset="0"/>
              </a:rPr>
              <a:t>) + LSTM</a:t>
            </a:r>
            <a:endParaRPr lang="en-US" altLang="zh-CN" sz="2000" i="1"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E594D90E-928F-465B-29FA-DA3B0C88A19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415599" y="3943262"/>
            <a:ext cx="11559540" cy="1629539"/>
          </a:xfrm>
          <a:prstGeom prst="rect">
            <a:avLst/>
          </a:prstGeom>
        </p:spPr>
      </p:pic>
      <p:sp>
        <p:nvSpPr>
          <p:cNvPr id="13" name="文本框 12">
            <a:extLst>
              <a:ext uri="{FF2B5EF4-FFF2-40B4-BE49-F238E27FC236}">
                <a16:creationId xmlns:a16="http://schemas.microsoft.com/office/drawing/2014/main" id="{300DFD97-4BB2-0800-9351-8B8078C332C4}"/>
              </a:ext>
            </a:extLst>
          </p:cNvPr>
          <p:cNvSpPr txBox="1"/>
          <p:nvPr/>
        </p:nvSpPr>
        <p:spPr>
          <a:xfrm>
            <a:off x="1356359" y="3573930"/>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Observed</a:t>
            </a:r>
            <a:endParaRPr lang="zh-CN" altLang="en-US" b="1"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E5031CEF-14D9-3A8D-3A51-B0478EBC7288}"/>
              </a:ext>
            </a:extLst>
          </p:cNvPr>
          <p:cNvSpPr txBox="1"/>
          <p:nvPr/>
        </p:nvSpPr>
        <p:spPr>
          <a:xfrm>
            <a:off x="6609406" y="3573930"/>
            <a:ext cx="2508332"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Future (rollout)</a:t>
            </a:r>
            <a:endParaRPr lang="zh-CN" altLang="en-US" b="1"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5D2C5B87-4C3E-181D-005A-41585B98B591}"/>
              </a:ext>
            </a:extLst>
          </p:cNvPr>
          <p:cNvSpPr txBox="1"/>
          <p:nvPr/>
        </p:nvSpPr>
        <p:spPr>
          <a:xfrm>
            <a:off x="588372" y="5669280"/>
            <a:ext cx="6536327" cy="338554"/>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will the </a:t>
            </a:r>
            <a:r>
              <a:rPr lang="en-US" altLang="zh-CN" sz="1600" dirty="0">
                <a:solidFill>
                  <a:srgbClr val="D51B26"/>
                </a:solidFill>
                <a:latin typeface="Arial" panose="020B0604020202020204" pitchFamily="34" charset="0"/>
                <a:cs typeface="Arial" panose="020B0604020202020204" pitchFamily="34" charset="0"/>
              </a:rPr>
              <a:t>red</a:t>
            </a:r>
            <a:r>
              <a:rPr lang="en-US" altLang="zh-CN" sz="1600" dirty="0">
                <a:latin typeface="Arial" panose="020B0604020202020204" pitchFamily="34" charset="0"/>
                <a:cs typeface="Arial" panose="020B0604020202020204" pitchFamily="34" charset="0"/>
              </a:rPr>
              <a:t> cube and the </a:t>
            </a:r>
            <a:r>
              <a:rPr lang="en-US" altLang="zh-CN" sz="1600" dirty="0">
                <a:solidFill>
                  <a:schemeClr val="accent4">
                    <a:lumMod val="50000"/>
                  </a:schemeClr>
                </a:solidFill>
                <a:latin typeface="Arial" panose="020B0604020202020204" pitchFamily="34" charset="0"/>
                <a:cs typeface="Arial" panose="020B0604020202020204" pitchFamily="34" charset="0"/>
              </a:rPr>
              <a:t>yellow</a:t>
            </a:r>
            <a:r>
              <a:rPr lang="en-US" altLang="zh-CN" sz="1600" dirty="0">
                <a:latin typeface="Arial" panose="020B0604020202020204" pitchFamily="34" charset="0"/>
                <a:cs typeface="Arial" panose="020B0604020202020204" pitchFamily="34" charset="0"/>
              </a:rPr>
              <a:t> floor contact?  </a:t>
            </a:r>
            <a:r>
              <a:rPr lang="en-US" altLang="zh-CN" sz="1600" b="1" dirty="0">
                <a:solidFill>
                  <a:srgbClr val="FF0000"/>
                </a:solidFill>
                <a:latin typeface="Arial" panose="020B0604020202020204" pitchFamily="34" charset="0"/>
                <a:cs typeface="Arial" panose="020B0604020202020204" pitchFamily="34" charset="0"/>
              </a:rPr>
              <a:t>A</a:t>
            </a:r>
            <a:r>
              <a:rPr lang="en-US" altLang="zh-CN" sz="1600" dirty="0">
                <a:latin typeface="Arial" panose="020B0604020202020204" pitchFamily="34" charset="0"/>
                <a:cs typeface="Arial" panose="020B0604020202020204" pitchFamily="34" charset="0"/>
              </a:rPr>
              <a:t>: yes!</a:t>
            </a:r>
            <a:endParaRPr lang="zh-CN" altLang="en-US" sz="1600" dirty="0">
              <a:latin typeface="Arial" panose="020B0604020202020204" pitchFamily="34" charset="0"/>
              <a:cs typeface="Arial" panose="020B0604020202020204" pitchFamily="34" charset="0"/>
            </a:endParaRPr>
          </a:p>
        </p:txBody>
      </p:sp>
      <p:cxnSp>
        <p:nvCxnSpPr>
          <p:cNvPr id="16" name="直接连接符 15">
            <a:extLst>
              <a:ext uri="{FF2B5EF4-FFF2-40B4-BE49-F238E27FC236}">
                <a16:creationId xmlns:a16="http://schemas.microsoft.com/office/drawing/2014/main" id="{A39FB67E-C531-524A-7B99-F50874BF9A1F}"/>
              </a:ext>
            </a:extLst>
          </p:cNvPr>
          <p:cNvCxnSpPr>
            <a:cxnSpLocks/>
          </p:cNvCxnSpPr>
          <p:nvPr/>
        </p:nvCxnSpPr>
        <p:spPr>
          <a:xfrm>
            <a:off x="3712112" y="3635188"/>
            <a:ext cx="0" cy="2034092"/>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4B053462-649B-3994-63BA-07AC3845198D}"/>
              </a:ext>
            </a:extLst>
          </p:cNvPr>
          <p:cNvCxnSpPr>
            <a:cxnSpLocks/>
          </p:cNvCxnSpPr>
          <p:nvPr/>
        </p:nvCxnSpPr>
        <p:spPr>
          <a:xfrm flipH="1" flipV="1">
            <a:off x="11292790" y="4983480"/>
            <a:ext cx="136987" cy="3505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D622F68D-3FB8-5E88-C0FB-FB47B80D8CD0}"/>
              </a:ext>
            </a:extLst>
          </p:cNvPr>
          <p:cNvSpPr txBox="1"/>
          <p:nvPr/>
        </p:nvSpPr>
        <p:spPr>
          <a:xfrm>
            <a:off x="415599" y="6312762"/>
            <a:ext cx="11650356" cy="461665"/>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Qi, </a:t>
            </a:r>
            <a:r>
              <a:rPr lang="en-US" altLang="zh-CN" sz="1200" dirty="0" err="1">
                <a:latin typeface="Arial" panose="020B0604020202020204" pitchFamily="34" charset="0"/>
                <a:cs typeface="Arial" panose="020B0604020202020204" pitchFamily="34" charset="0"/>
              </a:rPr>
              <a:t>Haozhi</a:t>
            </a:r>
            <a:r>
              <a:rPr lang="en-US" altLang="zh-CN" sz="1200" dirty="0">
                <a:latin typeface="Arial" panose="020B0604020202020204" pitchFamily="34" charset="0"/>
                <a:cs typeface="Arial" panose="020B0604020202020204" pitchFamily="34" charset="0"/>
              </a:rPr>
              <a:t>, et al. "Learning Long-term Visual Dynamics with Region Proposal Interaction Networks." ICLR. 2020.</a:t>
            </a:r>
          </a:p>
          <a:p>
            <a:r>
              <a:rPr lang="en-US" altLang="zh-CN" sz="1200" dirty="0" err="1">
                <a:latin typeface="Arial" panose="020B0604020202020204" pitchFamily="34" charset="0"/>
                <a:cs typeface="Arial" panose="020B0604020202020204" pitchFamily="34" charset="0"/>
              </a:rPr>
              <a:t>Touvron</a:t>
            </a:r>
            <a:r>
              <a:rPr lang="en-US" altLang="zh-CN" sz="1200" dirty="0">
                <a:latin typeface="Arial" panose="020B0604020202020204" pitchFamily="34" charset="0"/>
                <a:cs typeface="Arial" panose="020B0604020202020204" pitchFamily="34" charset="0"/>
              </a:rPr>
              <a:t>, Hugo, et al. "Training data-efficient image transformers &amp; distillation through attention." ICML. 2021.</a:t>
            </a:r>
          </a:p>
        </p:txBody>
      </p:sp>
      <p:sp>
        <p:nvSpPr>
          <p:cNvPr id="2" name="灯片编号占位符 1">
            <a:extLst>
              <a:ext uri="{FF2B5EF4-FFF2-40B4-BE49-F238E27FC236}">
                <a16:creationId xmlns:a16="http://schemas.microsoft.com/office/drawing/2014/main" id="{90BD9749-8C6A-C418-C110-A4D45234A945}"/>
              </a:ext>
            </a:extLst>
          </p:cNvPr>
          <p:cNvSpPr>
            <a:spLocks noGrp="1"/>
          </p:cNvSpPr>
          <p:nvPr>
            <p:ph type="sldNum" idx="12"/>
          </p:nvPr>
        </p:nvSpPr>
        <p:spPr/>
        <p:txBody>
          <a:bodyPr/>
          <a:lstStyle/>
          <a:p>
            <a:fld id="{00000000-1234-1234-1234-123412341234}" type="slidenum">
              <a:rPr lang="en" smtClean="0"/>
              <a:pPr/>
              <a:t>27</a:t>
            </a:fld>
            <a:endParaRPr lang="en"/>
          </a:p>
        </p:txBody>
      </p:sp>
    </p:spTree>
    <p:extLst>
      <p:ext uri="{BB962C8B-B14F-4D97-AF65-F5344CB8AC3E}">
        <p14:creationId xmlns:p14="http://schemas.microsoft.com/office/powerpoint/2010/main" val="350290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Physion VQA Results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7" y="904373"/>
            <a:ext cx="7712413"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a:latin typeface="Arial" panose="020B0604020202020204" pitchFamily="34" charset="0"/>
                <a:cs typeface="Arial" panose="020B0604020202020204" pitchFamily="34" charset="0"/>
              </a:rPr>
              <a:t>SOTA accuracy and rollout improvement</a:t>
            </a:r>
          </a:p>
          <a:p>
            <a:pPr marL="342900" indent="-342900">
              <a:lnSpc>
                <a:spcPct val="114000"/>
              </a:lnSpc>
            </a:pPr>
            <a:r>
              <a:rPr lang="en-US" sz="2000" dirty="0">
                <a:latin typeface="Arial" panose="020B0604020202020204" pitchFamily="34" charset="0"/>
                <a:cs typeface="Arial" panose="020B0604020202020204" pitchFamily="34" charset="0"/>
              </a:rPr>
              <a:t>Compatible with stronger object-centric models</a:t>
            </a:r>
          </a:p>
          <a:p>
            <a:pPr marL="342900" indent="-342900">
              <a:lnSpc>
                <a:spcPct val="114000"/>
              </a:lnSpc>
            </a:pPr>
            <a:r>
              <a:rPr lang="en-US" sz="2000" dirty="0">
                <a:latin typeface="Arial" panose="020B0604020202020204" pitchFamily="34" charset="0"/>
                <a:cs typeface="Arial" panose="020B0604020202020204" pitchFamily="34" charset="0"/>
              </a:rPr>
              <a:t>Qualitative results:</a:t>
            </a:r>
          </a:p>
          <a:p>
            <a:pPr marL="952485" lvl="1" indent="-342900">
              <a:lnSpc>
                <a:spcPct val="114000"/>
              </a:lnSpc>
            </a:pPr>
            <a:r>
              <a:rPr lang="en-US" sz="2000" dirty="0">
                <a:latin typeface="Arial" panose="020B0604020202020204" pitchFamily="34" charset="0"/>
                <a:cs typeface="Arial" panose="020B0604020202020204" pitchFamily="34" charset="0"/>
              </a:rPr>
              <a:t>Visually not good</a:t>
            </a:r>
          </a:p>
          <a:p>
            <a:pPr marL="952485" lvl="1" indent="-342900">
              <a:lnSpc>
                <a:spcPct val="114000"/>
              </a:lnSpc>
            </a:pPr>
            <a:r>
              <a:rPr lang="en-US" sz="2000" dirty="0">
                <a:latin typeface="Arial" panose="020B0604020202020204" pitchFamily="34" charset="0"/>
                <a:cs typeface="Arial" panose="020B0604020202020204" pitchFamily="34" charset="0"/>
              </a:rPr>
              <a:t>Still captures the correct object motion</a:t>
            </a:r>
          </a:p>
        </p:txBody>
      </p:sp>
      <p:pic>
        <p:nvPicPr>
          <p:cNvPr id="5" name="图片 4">
            <a:extLst>
              <a:ext uri="{FF2B5EF4-FFF2-40B4-BE49-F238E27FC236}">
                <a16:creationId xmlns:a16="http://schemas.microsoft.com/office/drawing/2014/main" id="{9AE85962-F95C-60FF-D5FE-E47C57CF81F3}"/>
              </a:ext>
            </a:extLst>
          </p:cNvPr>
          <p:cNvPicPr>
            <a:picLocks noChangeAspect="1"/>
          </p:cNvPicPr>
          <p:nvPr/>
        </p:nvPicPr>
        <p:blipFill>
          <a:blip r:embed="rId3"/>
          <a:stretch>
            <a:fillRect/>
          </a:stretch>
        </p:blipFill>
        <p:spPr>
          <a:xfrm>
            <a:off x="6555673" y="466313"/>
            <a:ext cx="4530606" cy="2109451"/>
          </a:xfrm>
          <a:prstGeom prst="rect">
            <a:avLst/>
          </a:prstGeom>
        </p:spPr>
      </p:pic>
      <p:pic>
        <p:nvPicPr>
          <p:cNvPr id="90" name="图片 89">
            <a:extLst>
              <a:ext uri="{FF2B5EF4-FFF2-40B4-BE49-F238E27FC236}">
                <a16:creationId xmlns:a16="http://schemas.microsoft.com/office/drawing/2014/main" id="{64F26D87-F278-4B08-2F0F-72788758D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57" y="3013824"/>
            <a:ext cx="9624309" cy="3330446"/>
          </a:xfrm>
          <a:prstGeom prst="rect">
            <a:avLst/>
          </a:prstGeom>
        </p:spPr>
      </p:pic>
      <p:sp>
        <p:nvSpPr>
          <p:cNvPr id="2" name="灯片编号占位符 1">
            <a:extLst>
              <a:ext uri="{FF2B5EF4-FFF2-40B4-BE49-F238E27FC236}">
                <a16:creationId xmlns:a16="http://schemas.microsoft.com/office/drawing/2014/main" id="{EE96B016-11AF-C284-FA2B-7073965DC76B}"/>
              </a:ext>
            </a:extLst>
          </p:cNvPr>
          <p:cNvSpPr>
            <a:spLocks noGrp="1"/>
          </p:cNvSpPr>
          <p:nvPr>
            <p:ph type="sldNum" idx="12"/>
          </p:nvPr>
        </p:nvSpPr>
        <p:spPr/>
        <p:txBody>
          <a:bodyPr/>
          <a:lstStyle/>
          <a:p>
            <a:fld id="{00000000-1234-1234-1234-123412341234}" type="slidenum">
              <a:rPr lang="en" smtClean="0"/>
              <a:pPr/>
              <a:t>28</a:t>
            </a:fld>
            <a:endParaRPr lang="en"/>
          </a:p>
        </p:txBody>
      </p:sp>
    </p:spTree>
    <p:extLst>
      <p:ext uri="{BB962C8B-B14F-4D97-AF65-F5344CB8AC3E}">
        <p14:creationId xmlns:p14="http://schemas.microsoft.com/office/powerpoint/2010/main" val="33432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a:t>
            </a:r>
            <a:r>
              <a:rPr lang="en" altLang="zh-CN" sz="3200" dirty="0">
                <a:latin typeface="Arial" panose="020B0604020202020204" pitchFamily="34" charset="0"/>
                <a:cs typeface="Arial" panose="020B0604020202020204" pitchFamily="34" charset="0"/>
              </a:rPr>
              <a:t>ualitative Results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7" y="904373"/>
            <a:ext cx="10938203" cy="4555200"/>
          </a:xfrm>
          <a:prstGeom prst="rect">
            <a:avLst/>
          </a:prstGeom>
        </p:spPr>
        <p:txBody>
          <a:bodyPr spcFirstLastPara="1" vert="horz" wrap="square" lIns="121900" tIns="121900" rIns="121900" bIns="121900" rtlCol="0" anchor="t" anchorCtr="0">
            <a:normAutofit/>
          </a:bodyPr>
          <a:lstStyle/>
          <a:p>
            <a:pPr marL="0" indent="0">
              <a:lnSpc>
                <a:spcPct val="114000"/>
              </a:lnSpc>
              <a:buNone/>
            </a:pPr>
            <a:r>
              <a:rPr lang="en-US" sz="2000" dirty="0">
                <a:latin typeface="Arial" panose="020B0604020202020204" pitchFamily="34" charset="0"/>
                <a:cs typeface="Arial" panose="020B0604020202020204" pitchFamily="34" charset="0"/>
              </a:rPr>
              <a:t>Why the generated videos look bad?</a:t>
            </a:r>
          </a:p>
          <a:p>
            <a:pPr marL="342900" indent="-342900">
              <a:lnSpc>
                <a:spcPct val="114000"/>
              </a:lnSpc>
            </a:pPr>
            <a:r>
              <a:rPr lang="en-US" sz="2000" dirty="0">
                <a:latin typeface="Arial" panose="020B0604020202020204" pitchFamily="34" charset="0"/>
                <a:cs typeface="Arial" panose="020B0604020202020204" pitchFamily="34" charset="0"/>
              </a:rPr>
              <a:t>Compared to </a:t>
            </a:r>
            <a:r>
              <a:rPr lang="en-US" sz="2000" dirty="0" err="1">
                <a:latin typeface="Arial" panose="020B0604020202020204" pitchFamily="34" charset="0"/>
                <a:cs typeface="Arial" panose="020B0604020202020204" pitchFamily="34" charset="0"/>
              </a:rPr>
              <a:t>SAVi</a:t>
            </a:r>
            <a:r>
              <a:rPr lang="en-US" sz="2000" dirty="0">
                <a:latin typeface="Arial" panose="020B0604020202020204" pitchFamily="34" charset="0"/>
                <a:cs typeface="Arial" panose="020B0604020202020204" pitchFamily="34" charset="0"/>
              </a:rPr>
              <a:t>, STEVE’s slot decoder is not designed for pixel-space reconstruction</a:t>
            </a:r>
          </a:p>
          <a:p>
            <a:pPr marL="342900" indent="-342900">
              <a:lnSpc>
                <a:spcPct val="114000"/>
              </a:lnSpc>
            </a:pPr>
            <a:r>
              <a:rPr lang="en-US" sz="2000" dirty="0">
                <a:latin typeface="Arial" panose="020B0604020202020204" pitchFamily="34" charset="0"/>
                <a:cs typeface="Arial" panose="020B0604020202020204" pitchFamily="34" charset="0"/>
              </a:rPr>
              <a:t>Even STEVE </a:t>
            </a:r>
            <a:r>
              <a:rPr lang="en-US" sz="2000" dirty="0">
                <a:solidFill>
                  <a:srgbClr val="FF0000"/>
                </a:solidFill>
                <a:latin typeface="Arial" panose="020B0604020202020204" pitchFamily="34" charset="0"/>
                <a:cs typeface="Arial" panose="020B0604020202020204" pitchFamily="34" charset="0"/>
              </a:rPr>
              <a:t>reconstructed videos</a:t>
            </a:r>
            <a:r>
              <a:rPr lang="en-US" sz="2000" dirty="0">
                <a:latin typeface="Arial" panose="020B0604020202020204" pitchFamily="34" charset="0"/>
                <a:cs typeface="Arial" panose="020B0604020202020204" pitchFamily="34" charset="0"/>
              </a:rPr>
              <a:t> are bad!</a:t>
            </a:r>
          </a:p>
        </p:txBody>
      </p:sp>
      <p:pic>
        <p:nvPicPr>
          <p:cNvPr id="19" name="图片 18">
            <a:extLst>
              <a:ext uri="{FF2B5EF4-FFF2-40B4-BE49-F238E27FC236}">
                <a16:creationId xmlns:a16="http://schemas.microsoft.com/office/drawing/2014/main" id="{8740085C-2B2C-C946-648F-7D6F652B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389966"/>
            <a:ext cx="4547927" cy="1515976"/>
          </a:xfrm>
          <a:prstGeom prst="rect">
            <a:avLst/>
          </a:prstGeom>
        </p:spPr>
      </p:pic>
      <p:pic>
        <p:nvPicPr>
          <p:cNvPr id="20" name="图片 19">
            <a:extLst>
              <a:ext uri="{FF2B5EF4-FFF2-40B4-BE49-F238E27FC236}">
                <a16:creationId xmlns:a16="http://schemas.microsoft.com/office/drawing/2014/main" id="{6A417C00-A6BE-7EB7-1BF5-35519D413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122" y="4389966"/>
            <a:ext cx="4547927" cy="1515976"/>
          </a:xfrm>
          <a:prstGeom prst="rect">
            <a:avLst/>
          </a:prstGeom>
        </p:spPr>
      </p:pic>
      <p:pic>
        <p:nvPicPr>
          <p:cNvPr id="21" name="图片 20">
            <a:extLst>
              <a:ext uri="{FF2B5EF4-FFF2-40B4-BE49-F238E27FC236}">
                <a16:creationId xmlns:a16="http://schemas.microsoft.com/office/drawing/2014/main" id="{A793D165-5ED5-238D-C369-F541E2AC5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85" y="2749282"/>
            <a:ext cx="4547933" cy="1515978"/>
          </a:xfrm>
          <a:prstGeom prst="rect">
            <a:avLst/>
          </a:prstGeom>
        </p:spPr>
      </p:pic>
      <p:pic>
        <p:nvPicPr>
          <p:cNvPr id="22" name="图片 21">
            <a:extLst>
              <a:ext uri="{FF2B5EF4-FFF2-40B4-BE49-F238E27FC236}">
                <a16:creationId xmlns:a16="http://schemas.microsoft.com/office/drawing/2014/main" id="{45BBBE07-B0FD-4631-B8C1-AE1E8DFC2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121" y="2749282"/>
            <a:ext cx="4547927" cy="1515976"/>
          </a:xfrm>
          <a:prstGeom prst="rect">
            <a:avLst/>
          </a:prstGeom>
        </p:spPr>
      </p:pic>
      <p:sp>
        <p:nvSpPr>
          <p:cNvPr id="23" name="文本框 22">
            <a:extLst>
              <a:ext uri="{FF2B5EF4-FFF2-40B4-BE49-F238E27FC236}">
                <a16:creationId xmlns:a16="http://schemas.microsoft.com/office/drawing/2014/main" id="{9D1F3939-734F-12CB-6B28-D1128973C1BC}"/>
              </a:ext>
            </a:extLst>
          </p:cNvPr>
          <p:cNvSpPr txBox="1"/>
          <p:nvPr/>
        </p:nvSpPr>
        <p:spPr>
          <a:xfrm>
            <a:off x="887573" y="2328396"/>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GT</a:t>
            </a:r>
            <a:endParaRPr lang="zh-CN" altLang="en-US" b="1"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4AD78AFF-3CEA-C24E-7064-FD0E99428006}"/>
              </a:ext>
            </a:extLst>
          </p:cNvPr>
          <p:cNvSpPr txBox="1"/>
          <p:nvPr/>
        </p:nvSpPr>
        <p:spPr>
          <a:xfrm>
            <a:off x="2411591" y="2334230"/>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Recon.</a:t>
            </a:r>
            <a:endParaRPr lang="zh-CN" altLang="en-US" b="1"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A257D98F-DFF4-EB38-8A93-C39D9DE6FF93}"/>
              </a:ext>
            </a:extLst>
          </p:cNvPr>
          <p:cNvSpPr txBox="1"/>
          <p:nvPr/>
        </p:nvSpPr>
        <p:spPr>
          <a:xfrm>
            <a:off x="3935609" y="2328396"/>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Rollout</a:t>
            </a:r>
            <a:endParaRPr lang="zh-CN" altLang="en-US" b="1"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7FCD082A-A9E3-A45D-65B2-40301A2C519E}"/>
              </a:ext>
            </a:extLst>
          </p:cNvPr>
          <p:cNvSpPr txBox="1"/>
          <p:nvPr/>
        </p:nvSpPr>
        <p:spPr>
          <a:xfrm>
            <a:off x="5656023" y="2328396"/>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GT</a:t>
            </a:r>
            <a:endParaRPr lang="zh-CN" altLang="en-US" b="1"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F1BB0781-BCE0-DB02-47E1-8BF720D1735A}"/>
              </a:ext>
            </a:extLst>
          </p:cNvPr>
          <p:cNvSpPr txBox="1"/>
          <p:nvPr/>
        </p:nvSpPr>
        <p:spPr>
          <a:xfrm>
            <a:off x="7180041" y="2334230"/>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Recon.</a:t>
            </a:r>
            <a:endParaRPr lang="zh-CN" altLang="en-US" b="1"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D495022C-7B33-57F3-7723-B0C40D4BF5F6}"/>
              </a:ext>
            </a:extLst>
          </p:cNvPr>
          <p:cNvSpPr txBox="1"/>
          <p:nvPr/>
        </p:nvSpPr>
        <p:spPr>
          <a:xfrm>
            <a:off x="8704059" y="2328396"/>
            <a:ext cx="1417319"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Rollout</a:t>
            </a:r>
            <a:endParaRPr lang="zh-CN" altLang="en-US" b="1"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62BEC9AA-5F03-F094-D136-77E89EB6B12B}"/>
              </a:ext>
            </a:extLst>
          </p:cNvPr>
          <p:cNvSpPr>
            <a:spLocks noGrp="1"/>
          </p:cNvSpPr>
          <p:nvPr>
            <p:ph type="sldNum" idx="12"/>
          </p:nvPr>
        </p:nvSpPr>
        <p:spPr/>
        <p:txBody>
          <a:bodyPr/>
          <a:lstStyle/>
          <a:p>
            <a:fld id="{00000000-1234-1234-1234-123412341234}" type="slidenum">
              <a:rPr lang="en" smtClean="0"/>
              <a:pPr/>
              <a:t>29</a:t>
            </a:fld>
            <a:endParaRPr lang="en"/>
          </a:p>
        </p:txBody>
      </p:sp>
    </p:spTree>
    <p:extLst>
      <p:ext uri="{BB962C8B-B14F-4D97-AF65-F5344CB8AC3E}">
        <p14:creationId xmlns:p14="http://schemas.microsoft.com/office/powerpoint/2010/main" val="235180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1" name="图片 30">
            <a:extLst>
              <a:ext uri="{FF2B5EF4-FFF2-40B4-BE49-F238E27FC236}">
                <a16:creationId xmlns:a16="http://schemas.microsoft.com/office/drawing/2014/main" id="{82A64B44-A9BF-7D5F-15B0-5E8054698A5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5000"/>
                    </a14:imgEffect>
                  </a14:imgLayer>
                </a14:imgProps>
              </a:ext>
              <a:ext uri="{28A0092B-C50C-407E-A947-70E740481C1C}">
                <a14:useLocalDpi xmlns:a14="http://schemas.microsoft.com/office/drawing/2010/main" val="0"/>
              </a:ext>
            </a:extLst>
          </a:blip>
          <a:srcRect l="42804" t="50939"/>
          <a:stretch/>
        </p:blipFill>
        <p:spPr>
          <a:xfrm>
            <a:off x="3125811" y="3311163"/>
            <a:ext cx="3822851" cy="975247"/>
          </a:xfrm>
          <a:prstGeom prst="rect">
            <a:avLst/>
          </a:prstGeom>
        </p:spPr>
      </p:pic>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Visual Dynamics Learning</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0" indent="-238110">
              <a:lnSpc>
                <a:spcPct val="120000"/>
              </a:lnSpc>
              <a:buNone/>
            </a:pPr>
            <a:r>
              <a:rPr lang="en-US" sz="2000" dirty="0">
                <a:latin typeface="Arial" panose="020B0604020202020204" pitchFamily="34" charset="0"/>
                <a:cs typeface="Arial" panose="020B0604020202020204" pitchFamily="34" charset="0"/>
              </a:rPr>
              <a:t>Video prediction: dynamics modeling in pixel space</a:t>
            </a:r>
          </a:p>
          <a:p>
            <a:pPr marL="104790" indent="-342900">
              <a:lnSpc>
                <a:spcPct val="120000"/>
              </a:lnSpc>
            </a:pPr>
            <a:r>
              <a:rPr lang="en-US" sz="2000" dirty="0">
                <a:latin typeface="Arial" panose="020B0604020202020204" pitchFamily="34" charset="0"/>
                <a:cs typeface="Arial" panose="020B0604020202020204" pitchFamily="34" charset="0"/>
              </a:rPr>
              <a:t>LSTM over global feature map</a:t>
            </a:r>
          </a:p>
          <a:p>
            <a:pPr marL="104790" indent="-342900">
              <a:lnSpc>
                <a:spcPct val="120000"/>
              </a:lnSpc>
            </a:pPr>
            <a:r>
              <a:rPr lang="en-US" sz="2000" dirty="0">
                <a:latin typeface="Arial" panose="020B0604020202020204" pitchFamily="34" charset="0"/>
                <a:cs typeface="Arial" panose="020B0604020202020204" pitchFamily="34" charset="0"/>
              </a:rPr>
              <a:t>Degeneration</a:t>
            </a:r>
          </a:p>
        </p:txBody>
      </p:sp>
      <p:sp>
        <p:nvSpPr>
          <p:cNvPr id="6" name="文本框 5">
            <a:extLst>
              <a:ext uri="{FF2B5EF4-FFF2-40B4-BE49-F238E27FC236}">
                <a16:creationId xmlns:a16="http://schemas.microsoft.com/office/drawing/2014/main" id="{F288CFA4-FC75-5D1A-CECA-D742AAF7B019}"/>
              </a:ext>
            </a:extLst>
          </p:cNvPr>
          <p:cNvSpPr txBox="1"/>
          <p:nvPr/>
        </p:nvSpPr>
        <p:spPr>
          <a:xfrm>
            <a:off x="1615440" y="3635066"/>
            <a:ext cx="1173878" cy="338554"/>
          </a:xfrm>
          <a:prstGeom prst="rect">
            <a:avLst/>
          </a:prstGeom>
          <a:noFill/>
        </p:spPr>
        <p:txBody>
          <a:bodyPr wrap="square" rtlCol="0">
            <a:spAutoFit/>
          </a:bodyPr>
          <a:lstStyle/>
          <a:p>
            <a:pPr algn="ctr"/>
            <a:r>
              <a:rPr lang="en-US" altLang="zh-CN" sz="1600" b="1" dirty="0" err="1">
                <a:latin typeface="Arial" panose="020B0604020202020204" pitchFamily="34" charset="0"/>
                <a:cs typeface="Arial" panose="020B0604020202020204" pitchFamily="34" charset="0"/>
              </a:rPr>
              <a:t>PredRNN</a:t>
            </a:r>
            <a:endParaRPr lang="en-US" altLang="zh-CN" sz="1600" b="1"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4FC8D096-5724-264B-D7DD-8CA6ABD787DC}"/>
              </a:ext>
            </a:extLst>
          </p:cNvPr>
          <p:cNvSpPr txBox="1"/>
          <p:nvPr/>
        </p:nvSpPr>
        <p:spPr>
          <a:xfrm>
            <a:off x="566492" y="2635182"/>
            <a:ext cx="560540"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GT</a:t>
            </a:r>
          </a:p>
        </p:txBody>
      </p:sp>
      <p:cxnSp>
        <p:nvCxnSpPr>
          <p:cNvPr id="17" name="直接箭头连接符 16">
            <a:extLst>
              <a:ext uri="{FF2B5EF4-FFF2-40B4-BE49-F238E27FC236}">
                <a16:creationId xmlns:a16="http://schemas.microsoft.com/office/drawing/2014/main" id="{FB204A4D-611D-1C16-54BB-CBFBC2C4B533}"/>
              </a:ext>
            </a:extLst>
          </p:cNvPr>
          <p:cNvCxnSpPr>
            <a:cxnSpLocks/>
          </p:cNvCxnSpPr>
          <p:nvPr/>
        </p:nvCxnSpPr>
        <p:spPr>
          <a:xfrm flipV="1">
            <a:off x="6566192" y="3840060"/>
            <a:ext cx="226297" cy="3713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10BCBA4B-337F-716F-7C37-1EBE00D478CC}"/>
              </a:ext>
            </a:extLst>
          </p:cNvPr>
          <p:cNvCxnSpPr>
            <a:cxnSpLocks/>
          </p:cNvCxnSpPr>
          <p:nvPr/>
        </p:nvCxnSpPr>
        <p:spPr>
          <a:xfrm flipH="1" flipV="1">
            <a:off x="6095222" y="3871205"/>
            <a:ext cx="319163" cy="3401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730FA1F2-A44F-DB42-CF90-986966441679}"/>
              </a:ext>
            </a:extLst>
          </p:cNvPr>
          <p:cNvSpPr txBox="1"/>
          <p:nvPr/>
        </p:nvSpPr>
        <p:spPr>
          <a:xfrm>
            <a:off x="415599" y="6477766"/>
            <a:ext cx="1080550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Wang, </a:t>
            </a:r>
            <a:r>
              <a:rPr lang="en-US" altLang="zh-CN" sz="1200" dirty="0" err="1">
                <a:latin typeface="Arial" panose="020B0604020202020204" pitchFamily="34" charset="0"/>
                <a:cs typeface="Arial" panose="020B0604020202020204" pitchFamily="34" charset="0"/>
              </a:rPr>
              <a:t>Yunbo</a:t>
            </a:r>
            <a:r>
              <a:rPr lang="en-US" altLang="zh-CN" sz="1200" dirty="0">
                <a:latin typeface="Arial" panose="020B0604020202020204" pitchFamily="34" charset="0"/>
                <a:cs typeface="Arial" panose="020B0604020202020204" pitchFamily="34" charset="0"/>
              </a:rPr>
              <a:t>, et al. "</a:t>
            </a:r>
            <a:r>
              <a:rPr lang="en-US" altLang="zh-CN" sz="1200" dirty="0" err="1">
                <a:latin typeface="Arial" panose="020B0604020202020204" pitchFamily="34" charset="0"/>
                <a:cs typeface="Arial" panose="020B0604020202020204" pitchFamily="34" charset="0"/>
              </a:rPr>
              <a:t>Predrnn</a:t>
            </a:r>
            <a:r>
              <a:rPr lang="en-US" altLang="zh-CN" sz="1200" dirty="0">
                <a:latin typeface="Arial" panose="020B0604020202020204" pitchFamily="34" charset="0"/>
                <a:cs typeface="Arial" panose="020B0604020202020204" pitchFamily="34" charset="0"/>
              </a:rPr>
              <a:t>: Recurrent neural networks for predictive learning using spatiotemporal </a:t>
            </a:r>
            <a:r>
              <a:rPr lang="en-US" altLang="zh-CN" sz="1200" dirty="0" err="1">
                <a:latin typeface="Arial" panose="020B0604020202020204" pitchFamily="34" charset="0"/>
                <a:cs typeface="Arial" panose="020B0604020202020204" pitchFamily="34" charset="0"/>
              </a:rPr>
              <a:t>lstms</a:t>
            </a:r>
            <a:r>
              <a:rPr lang="en-US" altLang="zh-CN" sz="1200" dirty="0">
                <a:latin typeface="Arial" panose="020B0604020202020204" pitchFamily="34" charset="0"/>
                <a:cs typeface="Arial" panose="020B0604020202020204" pitchFamily="34" charset="0"/>
              </a:rPr>
              <a:t>." NeurIPS. 2017.</a:t>
            </a:r>
          </a:p>
        </p:txBody>
      </p:sp>
      <p:pic>
        <p:nvPicPr>
          <p:cNvPr id="28" name="图片 27">
            <a:extLst>
              <a:ext uri="{FF2B5EF4-FFF2-40B4-BE49-F238E27FC236}">
                <a16:creationId xmlns:a16="http://schemas.microsoft.com/office/drawing/2014/main" id="{6A25E962-DC5F-6F86-02E6-0859C64B47A4}"/>
              </a:ext>
            </a:extLst>
          </p:cNvPr>
          <p:cNvPicPr>
            <a:picLocks noChangeAspect="1"/>
          </p:cNvPicPr>
          <p:nvPr/>
        </p:nvPicPr>
        <p:blipFill>
          <a:blip r:embed="rId5"/>
          <a:stretch>
            <a:fillRect/>
          </a:stretch>
        </p:blipFill>
        <p:spPr>
          <a:xfrm>
            <a:off x="7306402" y="1131122"/>
            <a:ext cx="4366089" cy="4822505"/>
          </a:xfrm>
          <a:prstGeom prst="rect">
            <a:avLst/>
          </a:prstGeom>
        </p:spPr>
      </p:pic>
      <p:pic>
        <p:nvPicPr>
          <p:cNvPr id="30" name="图片 29">
            <a:extLst>
              <a:ext uri="{FF2B5EF4-FFF2-40B4-BE49-F238E27FC236}">
                <a16:creationId xmlns:a16="http://schemas.microsoft.com/office/drawing/2014/main" id="{9D5C22B5-CF7B-6871-E37B-34BACE43305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5000"/>
                    </a14:imgEffect>
                  </a14:imgLayer>
                </a14:imgProps>
              </a:ext>
              <a:ext uri="{28A0092B-C50C-407E-A947-70E740481C1C}">
                <a14:useLocalDpi xmlns:a14="http://schemas.microsoft.com/office/drawing/2010/main" val="0"/>
              </a:ext>
            </a:extLst>
          </a:blip>
          <a:srcRect l="14676" b="50939"/>
          <a:stretch/>
        </p:blipFill>
        <p:spPr>
          <a:xfrm>
            <a:off x="1245833" y="2332225"/>
            <a:ext cx="5702830" cy="975247"/>
          </a:xfrm>
          <a:prstGeom prst="rect">
            <a:avLst/>
          </a:prstGeom>
        </p:spPr>
      </p:pic>
      <p:pic>
        <p:nvPicPr>
          <p:cNvPr id="33" name="图片 32">
            <a:extLst>
              <a:ext uri="{FF2B5EF4-FFF2-40B4-BE49-F238E27FC236}">
                <a16:creationId xmlns:a16="http://schemas.microsoft.com/office/drawing/2014/main" id="{83306880-CC5A-EF6A-412F-44B0A122A4D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15000"/>
                    </a14:imgEffect>
                  </a14:imgLayer>
                </a14:imgProps>
              </a:ext>
              <a:ext uri="{28A0092B-C50C-407E-A947-70E740481C1C}">
                <a14:useLocalDpi xmlns:a14="http://schemas.microsoft.com/office/drawing/2010/main" val="0"/>
              </a:ext>
            </a:extLst>
          </a:blip>
          <a:srcRect l="14445" b="51084"/>
          <a:stretch/>
        </p:blipFill>
        <p:spPr>
          <a:xfrm>
            <a:off x="1245833" y="4385470"/>
            <a:ext cx="5702831" cy="969739"/>
          </a:xfrm>
          <a:prstGeom prst="rect">
            <a:avLst/>
          </a:prstGeom>
        </p:spPr>
      </p:pic>
      <p:pic>
        <p:nvPicPr>
          <p:cNvPr id="34" name="图片 33">
            <a:extLst>
              <a:ext uri="{FF2B5EF4-FFF2-40B4-BE49-F238E27FC236}">
                <a16:creationId xmlns:a16="http://schemas.microsoft.com/office/drawing/2014/main" id="{11C05DAA-16FF-7C62-08C5-5824B21C4AB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15000"/>
                    </a14:imgEffect>
                  </a14:imgLayer>
                </a14:imgProps>
              </a:ext>
              <a:ext uri="{28A0092B-C50C-407E-A947-70E740481C1C}">
                <a14:useLocalDpi xmlns:a14="http://schemas.microsoft.com/office/drawing/2010/main" val="0"/>
              </a:ext>
            </a:extLst>
          </a:blip>
          <a:srcRect l="42968" t="51084"/>
          <a:stretch/>
        </p:blipFill>
        <p:spPr>
          <a:xfrm>
            <a:off x="3147058" y="5365790"/>
            <a:ext cx="3801604" cy="969739"/>
          </a:xfrm>
          <a:prstGeom prst="rect">
            <a:avLst/>
          </a:prstGeom>
        </p:spPr>
      </p:pic>
      <p:cxnSp>
        <p:nvCxnSpPr>
          <p:cNvPr id="35" name="直接箭头连接符 34">
            <a:extLst>
              <a:ext uri="{FF2B5EF4-FFF2-40B4-BE49-F238E27FC236}">
                <a16:creationId xmlns:a16="http://schemas.microsoft.com/office/drawing/2014/main" id="{3CF4C7F3-E433-DC8F-2298-10FDC09AFF3B}"/>
              </a:ext>
            </a:extLst>
          </p:cNvPr>
          <p:cNvCxnSpPr>
            <a:cxnSpLocks/>
          </p:cNvCxnSpPr>
          <p:nvPr/>
        </p:nvCxnSpPr>
        <p:spPr>
          <a:xfrm flipH="1" flipV="1">
            <a:off x="6566192" y="5850659"/>
            <a:ext cx="113148" cy="366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6095348A-076F-2C0C-5DC4-1304613156FF}"/>
              </a:ext>
            </a:extLst>
          </p:cNvPr>
          <p:cNvSpPr txBox="1"/>
          <p:nvPr/>
        </p:nvSpPr>
        <p:spPr>
          <a:xfrm>
            <a:off x="1615440" y="5681382"/>
            <a:ext cx="1173878" cy="338554"/>
          </a:xfrm>
          <a:prstGeom prst="rect">
            <a:avLst/>
          </a:prstGeom>
          <a:noFill/>
        </p:spPr>
        <p:txBody>
          <a:bodyPr wrap="square" rtlCol="0">
            <a:spAutoFit/>
          </a:bodyPr>
          <a:lstStyle/>
          <a:p>
            <a:pPr algn="ctr"/>
            <a:r>
              <a:rPr lang="en-US" altLang="zh-CN" sz="1600" b="1" dirty="0" err="1">
                <a:latin typeface="Arial" panose="020B0604020202020204" pitchFamily="34" charset="0"/>
                <a:cs typeface="Arial" panose="020B0604020202020204" pitchFamily="34" charset="0"/>
              </a:rPr>
              <a:t>PredRNN</a:t>
            </a:r>
            <a:endParaRPr lang="en-US" altLang="zh-CN" sz="1600" b="1" dirty="0">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1EE3FF27-DE1D-20BD-17C0-3158A6D8BE9D}"/>
              </a:ext>
            </a:extLst>
          </p:cNvPr>
          <p:cNvSpPr txBox="1"/>
          <p:nvPr/>
        </p:nvSpPr>
        <p:spPr>
          <a:xfrm>
            <a:off x="566492" y="4685673"/>
            <a:ext cx="560540"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GT</a:t>
            </a:r>
          </a:p>
        </p:txBody>
      </p:sp>
      <p:sp>
        <p:nvSpPr>
          <p:cNvPr id="2" name="灯片编号占位符 1">
            <a:extLst>
              <a:ext uri="{FF2B5EF4-FFF2-40B4-BE49-F238E27FC236}">
                <a16:creationId xmlns:a16="http://schemas.microsoft.com/office/drawing/2014/main" id="{061FDDB9-D9DE-71D0-7115-A398BE72E751}"/>
              </a:ext>
            </a:extLst>
          </p:cNvPr>
          <p:cNvSpPr>
            <a:spLocks noGrp="1"/>
          </p:cNvSpPr>
          <p:nvPr>
            <p:ph type="sldNum" idx="12"/>
          </p:nvPr>
        </p:nvSpPr>
        <p:spPr/>
        <p:txBody>
          <a:bodyPr/>
          <a:lstStyle/>
          <a:p>
            <a:fld id="{00000000-1234-1234-1234-123412341234}" type="slidenum">
              <a:rPr lang="en" smtClean="0"/>
              <a:pPr/>
              <a:t>3</a:t>
            </a:fld>
            <a:endParaRPr lang="en"/>
          </a:p>
        </p:txBody>
      </p:sp>
    </p:spTree>
    <p:extLst>
      <p:ext uri="{BB962C8B-B14F-4D97-AF65-F5344CB8AC3E}">
        <p14:creationId xmlns:p14="http://schemas.microsoft.com/office/powerpoint/2010/main" val="9577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PHYRE P</a:t>
            </a:r>
            <a:r>
              <a:rPr lang="en-US" altLang="zh-CN" sz="3200" dirty="0" err="1">
                <a:latin typeface="Arial" panose="020B0604020202020204" pitchFamily="34" charset="0"/>
                <a:cs typeface="Arial" panose="020B0604020202020204" pitchFamily="34" charset="0"/>
              </a:rPr>
              <a:t>lanning</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2"/>
            <a:ext cx="10530568" cy="5254025"/>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altLang="zh-CN" sz="2000" b="1" dirty="0">
                <a:latin typeface="Arial" panose="020B0604020202020204" pitchFamily="34" charset="0"/>
                <a:cs typeface="Arial" panose="020B0604020202020204" pitchFamily="34" charset="0"/>
              </a:rPr>
              <a:t>Goal</a:t>
            </a:r>
            <a:r>
              <a:rPr lang="en-US" altLang="zh-CN" sz="2000" dirty="0">
                <a:latin typeface="Arial" panose="020B0604020202020204" pitchFamily="34" charset="0"/>
                <a:cs typeface="Arial" panose="020B0604020202020204" pitchFamily="34" charset="0"/>
              </a:rPr>
              <a:t>: place a </a:t>
            </a:r>
            <a:r>
              <a:rPr lang="en-US" altLang="zh-CN" sz="2000" dirty="0">
                <a:solidFill>
                  <a:srgbClr val="FF0000"/>
                </a:solidFill>
                <a:latin typeface="Arial" panose="020B0604020202020204" pitchFamily="34" charset="0"/>
                <a:cs typeface="Arial" panose="020B0604020202020204" pitchFamily="34" charset="0"/>
              </a:rPr>
              <a:t>red</a:t>
            </a:r>
            <a:r>
              <a:rPr lang="en-US" altLang="zh-CN" sz="2000" dirty="0">
                <a:latin typeface="Arial" panose="020B0604020202020204" pitchFamily="34" charset="0"/>
                <a:cs typeface="Arial" panose="020B0604020202020204" pitchFamily="34" charset="0"/>
              </a:rPr>
              <a:t> ball, so that the </a:t>
            </a:r>
            <a:r>
              <a:rPr lang="en-US" altLang="zh-CN" sz="2000" dirty="0">
                <a:solidFill>
                  <a:srgbClr val="6BCEBB"/>
                </a:solidFill>
                <a:latin typeface="Arial" panose="020B0604020202020204" pitchFamily="34" charset="0"/>
                <a:cs typeface="Arial" panose="020B0604020202020204" pitchFamily="34" charset="0"/>
              </a:rPr>
              <a:t>green</a:t>
            </a:r>
            <a:r>
              <a:rPr lang="en-US" altLang="zh-CN" sz="2000" dirty="0">
                <a:latin typeface="Arial" panose="020B0604020202020204" pitchFamily="34" charset="0"/>
                <a:cs typeface="Arial" panose="020B0604020202020204" pitchFamily="34" charset="0"/>
              </a:rPr>
              <a:t> ball touches the </a:t>
            </a:r>
            <a:r>
              <a:rPr lang="en-US" altLang="zh-CN" sz="2000" dirty="0">
                <a:solidFill>
                  <a:srgbClr val="1877F2"/>
                </a:solidFill>
                <a:latin typeface="Arial" panose="020B0604020202020204" pitchFamily="34" charset="0"/>
                <a:cs typeface="Arial" panose="020B0604020202020204" pitchFamily="34" charset="0"/>
              </a:rPr>
              <a:t>blue</a:t>
            </a:r>
            <a:r>
              <a:rPr lang="en-US" altLang="zh-CN" sz="2000" dirty="0">
                <a:latin typeface="Arial" panose="020B0604020202020204" pitchFamily="34" charset="0"/>
                <a:cs typeface="Arial" panose="020B0604020202020204" pitchFamily="34" charset="0"/>
              </a:rPr>
              <a:t> object after rollout</a:t>
            </a:r>
          </a:p>
          <a:p>
            <a:pPr marL="0" indent="0">
              <a:lnSpc>
                <a:spcPct val="114000"/>
              </a:lnSpc>
              <a:buNone/>
            </a:pPr>
            <a:endParaRPr lang="en-US" altLang="zh-CN" sz="2000"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F4998304-C6D4-369D-2CBD-464B85D12059}"/>
              </a:ext>
            </a:extLst>
          </p:cNvPr>
          <p:cNvPicPr>
            <a:picLocks noChangeAspect="1"/>
          </p:cNvPicPr>
          <p:nvPr/>
        </p:nvPicPr>
        <p:blipFill rotWithShape="1">
          <a:blip r:embed="rId3">
            <a:extLst>
              <a:ext uri="{28A0092B-C50C-407E-A947-70E740481C1C}">
                <a14:useLocalDpi xmlns:a14="http://schemas.microsoft.com/office/drawing/2010/main" val="0"/>
              </a:ext>
            </a:extLst>
          </a:blip>
          <a:srcRect t="44286" b="-1"/>
          <a:stretch/>
        </p:blipFill>
        <p:spPr>
          <a:xfrm>
            <a:off x="1136202" y="1975988"/>
            <a:ext cx="6769208" cy="4061460"/>
          </a:xfrm>
          <a:prstGeom prst="rect">
            <a:avLst/>
          </a:prstGeom>
        </p:spPr>
      </p:pic>
      <p:sp>
        <p:nvSpPr>
          <p:cNvPr id="2" name="文本框 1">
            <a:extLst>
              <a:ext uri="{FF2B5EF4-FFF2-40B4-BE49-F238E27FC236}">
                <a16:creationId xmlns:a16="http://schemas.microsoft.com/office/drawing/2014/main" id="{09F29F3E-737B-B552-324C-089901AD7BBB}"/>
              </a:ext>
            </a:extLst>
          </p:cNvPr>
          <p:cNvSpPr txBox="1"/>
          <p:nvPr/>
        </p:nvSpPr>
        <p:spPr>
          <a:xfrm>
            <a:off x="415599" y="6477766"/>
            <a:ext cx="1080550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Bakhtin, Anton, et al. "</a:t>
            </a:r>
            <a:r>
              <a:rPr lang="en-US" altLang="zh-CN" sz="1200" dirty="0" err="1">
                <a:latin typeface="Arial" panose="020B0604020202020204" pitchFamily="34" charset="0"/>
                <a:cs typeface="Arial" panose="020B0604020202020204" pitchFamily="34" charset="0"/>
              </a:rPr>
              <a:t>Phyre</a:t>
            </a:r>
            <a:r>
              <a:rPr lang="en-US" altLang="zh-CN" sz="1200" dirty="0">
                <a:latin typeface="Arial" panose="020B0604020202020204" pitchFamily="34" charset="0"/>
                <a:cs typeface="Arial" panose="020B0604020202020204" pitchFamily="34" charset="0"/>
              </a:rPr>
              <a:t>: A new benchmark for physical reasoning." NeurIPS. 2019.</a:t>
            </a:r>
          </a:p>
        </p:txBody>
      </p:sp>
      <p:sp>
        <p:nvSpPr>
          <p:cNvPr id="3" name="灯片编号占位符 2">
            <a:extLst>
              <a:ext uri="{FF2B5EF4-FFF2-40B4-BE49-F238E27FC236}">
                <a16:creationId xmlns:a16="http://schemas.microsoft.com/office/drawing/2014/main" id="{1533417F-F541-EDBC-8702-ADAF2F45E872}"/>
              </a:ext>
            </a:extLst>
          </p:cNvPr>
          <p:cNvSpPr>
            <a:spLocks noGrp="1"/>
          </p:cNvSpPr>
          <p:nvPr>
            <p:ph type="sldNum" idx="12"/>
          </p:nvPr>
        </p:nvSpPr>
        <p:spPr/>
        <p:txBody>
          <a:bodyPr/>
          <a:lstStyle/>
          <a:p>
            <a:fld id="{00000000-1234-1234-1234-123412341234}" type="slidenum">
              <a:rPr lang="en" smtClean="0"/>
              <a:pPr/>
              <a:t>30</a:t>
            </a:fld>
            <a:endParaRPr lang="en"/>
          </a:p>
        </p:txBody>
      </p:sp>
    </p:spTree>
    <p:extLst>
      <p:ext uri="{BB962C8B-B14F-4D97-AF65-F5344CB8AC3E}">
        <p14:creationId xmlns:p14="http://schemas.microsoft.com/office/powerpoint/2010/main" val="2375843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PHYRE P</a:t>
            </a:r>
            <a:r>
              <a:rPr lang="en-US" altLang="zh-CN" sz="3200" dirty="0" err="1">
                <a:latin typeface="Arial" panose="020B0604020202020204" pitchFamily="34" charset="0"/>
                <a:cs typeface="Arial" panose="020B0604020202020204" pitchFamily="34" charset="0"/>
              </a:rPr>
              <a:t>lanning</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8" y="904372"/>
            <a:ext cx="11014401" cy="5254025"/>
          </a:xfrm>
          <a:prstGeom prst="rect">
            <a:avLst/>
          </a:prstGeom>
        </p:spPr>
        <p:txBody>
          <a:bodyPr spcFirstLastPara="1" vert="horz" wrap="square" lIns="121900" tIns="121900" rIns="121900" bIns="121900" rtlCol="0" anchor="t" anchorCtr="0">
            <a:normAutofit/>
          </a:bodyPr>
          <a:lstStyle/>
          <a:p>
            <a:pPr marL="0" indent="0">
              <a:lnSpc>
                <a:spcPct val="114000"/>
              </a:lnSpc>
              <a:buNone/>
            </a:pPr>
            <a:r>
              <a:rPr lang="en-US" altLang="zh-CN" sz="2000" b="1" dirty="0">
                <a:latin typeface="Arial" panose="020B0604020202020204" pitchFamily="34" charset="0"/>
                <a:cs typeface="Arial" panose="020B0604020202020204" pitchFamily="34" charset="0"/>
              </a:rPr>
              <a:t>Protocol</a:t>
            </a:r>
            <a:r>
              <a:rPr lang="en-US" altLang="zh-CN" sz="2000" dirty="0">
                <a:latin typeface="Arial" panose="020B0604020202020204" pitchFamily="34" charset="0"/>
                <a:cs typeface="Arial" panose="020B0604020202020204" pitchFamily="34" charset="0"/>
              </a:rPr>
              <a:t>: </a:t>
            </a:r>
            <a:r>
              <a:rPr lang="en-US" altLang="zh-CN" sz="2000" dirty="0">
                <a:solidFill>
                  <a:srgbClr val="FF0000"/>
                </a:solidFill>
                <a:latin typeface="Arial" panose="020B0604020202020204" pitchFamily="34" charset="0"/>
                <a:cs typeface="Arial" panose="020B0604020202020204" pitchFamily="34" charset="0"/>
              </a:rPr>
              <a:t>model-based planning</a:t>
            </a:r>
            <a:r>
              <a:rPr lang="en-US" altLang="zh-CN" sz="2000" dirty="0">
                <a:latin typeface="Arial" panose="020B0604020202020204" pitchFamily="34" charset="0"/>
                <a:cs typeface="Arial" panose="020B0604020202020204" pitchFamily="34" charset="0"/>
              </a:rPr>
              <a:t>, rollout the scene for actions candidates, pick the best future</a:t>
            </a:r>
          </a:p>
          <a:p>
            <a:pPr marL="0" indent="0">
              <a:lnSpc>
                <a:spcPct val="114000"/>
              </a:lnSpc>
              <a:buNone/>
            </a:pPr>
            <a:endParaRPr lang="en-US" sz="1000" dirty="0">
              <a:latin typeface="Arial" panose="020B0604020202020204" pitchFamily="34" charset="0"/>
              <a:cs typeface="Arial" panose="020B0604020202020204" pitchFamily="34" charset="0"/>
            </a:endParaRPr>
          </a:p>
          <a:p>
            <a:pPr marL="0" indent="0">
              <a:lnSpc>
                <a:spcPct val="114000"/>
              </a:lnSpc>
              <a:buNone/>
            </a:pPr>
            <a:r>
              <a:rPr lang="en-US" sz="2000" b="1" dirty="0">
                <a:latin typeface="Arial" panose="020B0604020202020204" pitchFamily="34" charset="0"/>
                <a:cs typeface="Arial" panose="020B0604020202020204" pitchFamily="34" charset="0"/>
              </a:rPr>
              <a:t>Baselines</a:t>
            </a:r>
            <a:r>
              <a:rPr lang="en-US" sz="2000" dirty="0">
                <a:latin typeface="Arial" panose="020B0604020202020204" pitchFamily="34" charset="0"/>
                <a:cs typeface="Arial" panose="020B0604020202020204" pitchFamily="34" charset="0"/>
              </a:rPr>
              <a:t> (all use GT object masks)</a:t>
            </a:r>
          </a:p>
          <a:p>
            <a:pPr marL="342900" indent="-342900">
              <a:lnSpc>
                <a:spcPct val="114000"/>
              </a:lnSpc>
            </a:pPr>
            <a:r>
              <a:rPr lang="en-US" sz="2000" i="1" dirty="0">
                <a:latin typeface="Arial" panose="020B0604020202020204" pitchFamily="34" charset="0"/>
                <a:cs typeface="Arial" panose="020B0604020202020204" pitchFamily="34" charset="0"/>
              </a:rPr>
              <a:t>DQN</a:t>
            </a:r>
            <a:r>
              <a:rPr lang="en-US" sz="2000" dirty="0">
                <a:latin typeface="Arial" panose="020B0604020202020204" pitchFamily="34" charset="0"/>
                <a:cs typeface="Arial" panose="020B0604020202020204" pitchFamily="34" charset="0"/>
              </a:rPr>
              <a:t>: no rollout</a:t>
            </a:r>
          </a:p>
          <a:p>
            <a:pPr marL="342900" indent="-342900">
              <a:lnSpc>
                <a:spcPct val="114000"/>
              </a:lnSpc>
            </a:pPr>
            <a:r>
              <a:rPr lang="en-US" sz="2000" i="1" dirty="0">
                <a:latin typeface="Arial" panose="020B0604020202020204" pitchFamily="34" charset="0"/>
                <a:cs typeface="Arial" panose="020B0604020202020204" pitchFamily="34" charset="0"/>
              </a:rPr>
              <a:t>Dec [Joint]</a:t>
            </a:r>
            <a:r>
              <a:rPr lang="en-US" sz="2000" dirty="0">
                <a:latin typeface="Arial" panose="020B0604020202020204" pitchFamily="34" charset="0"/>
                <a:cs typeface="Arial" panose="020B0604020202020204" pitchFamily="34" charset="0"/>
              </a:rPr>
              <a:t>: global image feature + LSTM</a:t>
            </a:r>
            <a:endParaRPr lang="en-US" altLang="zh-CN" sz="2000" dirty="0">
              <a:latin typeface="Arial" panose="020B0604020202020204" pitchFamily="34" charset="0"/>
              <a:cs typeface="Arial" panose="020B0604020202020204" pitchFamily="34" charset="0"/>
            </a:endParaRPr>
          </a:p>
          <a:p>
            <a:pPr marL="342900" indent="-342900">
              <a:lnSpc>
                <a:spcPct val="114000"/>
              </a:lnSpc>
            </a:pPr>
            <a:r>
              <a:rPr lang="en-US" sz="2000" i="1" dirty="0">
                <a:latin typeface="Arial" panose="020B0604020202020204" pitchFamily="34" charset="0"/>
                <a:cs typeface="Arial" panose="020B0604020202020204" pitchFamily="34" charset="0"/>
              </a:rPr>
              <a:t>RPIN</a:t>
            </a:r>
            <a:r>
              <a:rPr lang="en-US" sz="2000" dirty="0">
                <a:latin typeface="Arial" panose="020B0604020202020204" pitchFamily="34" charset="0"/>
                <a:cs typeface="Arial" panose="020B0604020202020204" pitchFamily="34" charset="0"/>
              </a:rPr>
              <a:t>: object-centric feature +</a:t>
            </a:r>
            <a:r>
              <a:rPr lang="en-US" altLang="zh-CN" sz="2000" dirty="0">
                <a:latin typeface="Arial" panose="020B0604020202020204" pitchFamily="34" charset="0"/>
                <a:cs typeface="Arial" panose="020B0604020202020204" pitchFamily="34" charset="0"/>
              </a:rPr>
              <a:t> GNN-based dynamics module</a:t>
            </a:r>
          </a:p>
          <a:p>
            <a:pPr marL="342900" indent="-342900">
              <a:lnSpc>
                <a:spcPct val="114000"/>
              </a:lnSpc>
            </a:pPr>
            <a:r>
              <a:rPr lang="en-US" sz="2000" i="1" dirty="0" err="1">
                <a:latin typeface="Arial" panose="020B0604020202020204" pitchFamily="34" charset="0"/>
                <a:cs typeface="Arial" panose="020B0604020202020204" pitchFamily="34" charset="0"/>
              </a:rPr>
              <a:t>Dyn</a:t>
            </a:r>
            <a:r>
              <a:rPr lang="en-US" sz="2000" i="1" dirty="0">
                <a:latin typeface="Arial" panose="020B0604020202020204" pitchFamily="34" charset="0"/>
                <a:cs typeface="Arial" panose="020B0604020202020204" pitchFamily="34" charset="0"/>
              </a:rPr>
              <a:t>-DQN</a:t>
            </a:r>
            <a:r>
              <a:rPr lang="en-US" sz="2000" dirty="0">
                <a:latin typeface="Arial" panose="020B0604020202020204" pitchFamily="34" charset="0"/>
                <a:cs typeface="Arial" panose="020B0604020202020204" pitchFamily="34" charset="0"/>
              </a:rPr>
              <a:t>: rollout + task-specific loss to inject dynamics information</a:t>
            </a:r>
          </a:p>
          <a:p>
            <a:pPr marL="0" indent="0">
              <a:lnSpc>
                <a:spcPct val="114000"/>
              </a:lnSpc>
              <a:buNone/>
            </a:pPr>
            <a:endParaRPr lang="en-US" sz="1000" dirty="0">
              <a:latin typeface="Arial" panose="020B0604020202020204" pitchFamily="34" charset="0"/>
              <a:cs typeface="Arial" panose="020B0604020202020204" pitchFamily="34" charset="0"/>
            </a:endParaRPr>
          </a:p>
          <a:p>
            <a:pPr marL="0" indent="0">
              <a:lnSpc>
                <a:spcPct val="114000"/>
              </a:lnSpc>
              <a:buNone/>
            </a:pPr>
            <a:r>
              <a:rPr lang="en-US" sz="2000" b="1" dirty="0">
                <a:latin typeface="Arial" panose="020B0604020202020204" pitchFamily="34" charset="0"/>
                <a:cs typeface="Arial" panose="020B0604020202020204" pitchFamily="34" charset="0"/>
              </a:rPr>
              <a:t>Metrics</a:t>
            </a:r>
            <a:r>
              <a:rPr lang="en-US" sz="2000" dirty="0">
                <a:latin typeface="Arial" panose="020B0604020202020204" pitchFamily="34" charset="0"/>
                <a:cs typeface="Arial" panose="020B0604020202020204" pitchFamily="34" charset="0"/>
              </a:rPr>
              <a:t>: AUCCESS, AUC of the </a:t>
            </a:r>
            <a:r>
              <a:rPr lang="en-US" sz="2000" dirty="0" err="1">
                <a:latin typeface="Arial" panose="020B0604020202020204" pitchFamily="34" charset="0"/>
                <a:cs typeface="Arial" panose="020B0604020202020204" pitchFamily="34" charset="0"/>
              </a:rPr>
              <a:t>success_rate</a:t>
            </a:r>
            <a:r>
              <a:rPr lang="en-US" sz="2000" dirty="0">
                <a:latin typeface="Arial" panose="020B0604020202020204" pitchFamily="34" charset="0"/>
                <a:cs typeface="Arial" panose="020B0604020202020204" pitchFamily="34" charset="0"/>
              </a:rPr>
              <a:t> vs. </a:t>
            </a:r>
            <a:r>
              <a:rPr lang="en-US" sz="2000" dirty="0" err="1">
                <a:latin typeface="Arial" panose="020B0604020202020204" pitchFamily="34" charset="0"/>
                <a:cs typeface="Arial" panose="020B0604020202020204" pitchFamily="34" charset="0"/>
              </a:rPr>
              <a:t>num_try</a:t>
            </a:r>
            <a:r>
              <a:rPr lang="en-US" sz="2000" dirty="0">
                <a:latin typeface="Arial" panose="020B0604020202020204" pitchFamily="34" charset="0"/>
                <a:cs typeface="Arial" panose="020B0604020202020204" pitchFamily="34" charset="0"/>
              </a:rPr>
              <a:t> curve, </a:t>
            </a:r>
            <a:r>
              <a:rPr lang="en-US" sz="2000" dirty="0">
                <a:solidFill>
                  <a:srgbClr val="FF0000"/>
                </a:solidFill>
                <a:latin typeface="Arial" panose="020B0604020202020204" pitchFamily="34" charset="0"/>
                <a:cs typeface="Arial" panose="020B0604020202020204" pitchFamily="34" charset="0"/>
              </a:rPr>
              <a:t>higher is better</a:t>
            </a:r>
          </a:p>
        </p:txBody>
      </p:sp>
      <p:sp>
        <p:nvSpPr>
          <p:cNvPr id="4" name="文本框 3">
            <a:extLst>
              <a:ext uri="{FF2B5EF4-FFF2-40B4-BE49-F238E27FC236}">
                <a16:creationId xmlns:a16="http://schemas.microsoft.com/office/drawing/2014/main" id="{85D951FA-43F3-5251-7DB1-230DC4A4001E}"/>
              </a:ext>
            </a:extLst>
          </p:cNvPr>
          <p:cNvSpPr txBox="1"/>
          <p:nvPr/>
        </p:nvSpPr>
        <p:spPr>
          <a:xfrm>
            <a:off x="415599" y="6161509"/>
            <a:ext cx="11650356" cy="646331"/>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Girdhar, Rohit, et al. "Forward prediction for physical reasoning." </a:t>
            </a:r>
            <a:r>
              <a:rPr lang="en-US" altLang="zh-CN" sz="1200" dirty="0" err="1">
                <a:latin typeface="Arial" panose="020B0604020202020204" pitchFamily="34" charset="0"/>
                <a:cs typeface="Arial" panose="020B0604020202020204" pitchFamily="34" charset="0"/>
              </a:rPr>
              <a:t>arXiv</a:t>
            </a:r>
            <a:r>
              <a:rPr lang="en-US" altLang="zh-CN" sz="1200" dirty="0">
                <a:latin typeface="Arial" panose="020B0604020202020204" pitchFamily="34" charset="0"/>
                <a:cs typeface="Arial" panose="020B0604020202020204" pitchFamily="34" charset="0"/>
              </a:rPr>
              <a:t> preprint arXiv:2006.10734 (2020).</a:t>
            </a:r>
          </a:p>
          <a:p>
            <a:r>
              <a:rPr lang="en-US" altLang="zh-CN" sz="1200" dirty="0">
                <a:latin typeface="Arial" panose="020B0604020202020204" pitchFamily="34" charset="0"/>
                <a:cs typeface="Arial" panose="020B0604020202020204" pitchFamily="34" charset="0"/>
              </a:rPr>
              <a:t>Qi, </a:t>
            </a:r>
            <a:r>
              <a:rPr lang="en-US" altLang="zh-CN" sz="1200" dirty="0" err="1">
                <a:latin typeface="Arial" panose="020B0604020202020204" pitchFamily="34" charset="0"/>
                <a:cs typeface="Arial" panose="020B0604020202020204" pitchFamily="34" charset="0"/>
              </a:rPr>
              <a:t>Haozhi</a:t>
            </a:r>
            <a:r>
              <a:rPr lang="en-US" altLang="zh-CN" sz="1200" dirty="0">
                <a:latin typeface="Arial" panose="020B0604020202020204" pitchFamily="34" charset="0"/>
                <a:cs typeface="Arial" panose="020B0604020202020204" pitchFamily="34" charset="0"/>
              </a:rPr>
              <a:t>, et al. "Learning Long-term Visual Dynamics with Region Proposal Interaction Networks." ICLR. 2020.</a:t>
            </a:r>
          </a:p>
          <a:p>
            <a:r>
              <a:rPr lang="en-US" altLang="zh-CN" sz="1200" dirty="0">
                <a:latin typeface="Arial" panose="020B0604020202020204" pitchFamily="34" charset="0"/>
                <a:cs typeface="Arial" panose="020B0604020202020204" pitchFamily="34" charset="0"/>
              </a:rPr>
              <a:t>Ahmed, </a:t>
            </a:r>
            <a:r>
              <a:rPr lang="en-US" altLang="zh-CN" sz="1200" dirty="0" err="1">
                <a:latin typeface="Arial" panose="020B0604020202020204" pitchFamily="34" charset="0"/>
                <a:cs typeface="Arial" panose="020B0604020202020204" pitchFamily="34" charset="0"/>
              </a:rPr>
              <a:t>Eltayeb</a:t>
            </a:r>
            <a:r>
              <a:rPr lang="en-US" altLang="zh-CN" sz="1200" dirty="0">
                <a:latin typeface="Arial" panose="020B0604020202020204" pitchFamily="34" charset="0"/>
                <a:cs typeface="Arial" panose="020B0604020202020204" pitchFamily="34" charset="0"/>
              </a:rPr>
              <a:t>, et al. "Physical Reasoning Using Dynamics-Aware Models." </a:t>
            </a:r>
            <a:r>
              <a:rPr lang="en-US" altLang="zh-CN" sz="1200" dirty="0" err="1">
                <a:latin typeface="Arial" panose="020B0604020202020204" pitchFamily="34" charset="0"/>
                <a:cs typeface="Arial" panose="020B0604020202020204" pitchFamily="34" charset="0"/>
              </a:rPr>
              <a:t>arXiv</a:t>
            </a:r>
            <a:r>
              <a:rPr lang="en-US" altLang="zh-CN" sz="1200" dirty="0">
                <a:latin typeface="Arial" panose="020B0604020202020204" pitchFamily="34" charset="0"/>
                <a:cs typeface="Arial" panose="020B0604020202020204" pitchFamily="34" charset="0"/>
              </a:rPr>
              <a:t> preprint arXiv:2102.10336 (2021).</a:t>
            </a:r>
          </a:p>
        </p:txBody>
      </p:sp>
      <p:pic>
        <p:nvPicPr>
          <p:cNvPr id="7" name="图片 6">
            <a:extLst>
              <a:ext uri="{FF2B5EF4-FFF2-40B4-BE49-F238E27FC236}">
                <a16:creationId xmlns:a16="http://schemas.microsoft.com/office/drawing/2014/main" id="{5F45DDE6-1514-4557-16A9-A573AE6A2229}"/>
              </a:ext>
            </a:extLst>
          </p:cNvPr>
          <p:cNvPicPr>
            <a:picLocks noChangeAspect="1"/>
          </p:cNvPicPr>
          <p:nvPr/>
        </p:nvPicPr>
        <p:blipFill rotWithShape="1">
          <a:blip r:embed="rId3">
            <a:extLst>
              <a:ext uri="{28A0092B-C50C-407E-A947-70E740481C1C}">
                <a14:useLocalDpi xmlns:a14="http://schemas.microsoft.com/office/drawing/2010/main" val="0"/>
              </a:ext>
            </a:extLst>
          </a:blip>
          <a:srcRect l="66652" t="12549"/>
          <a:stretch/>
        </p:blipFill>
        <p:spPr>
          <a:xfrm>
            <a:off x="4189299" y="3891653"/>
            <a:ext cx="2135438" cy="2174560"/>
          </a:xfrm>
          <a:prstGeom prst="rect">
            <a:avLst/>
          </a:prstGeom>
        </p:spPr>
      </p:pic>
      <p:pic>
        <p:nvPicPr>
          <p:cNvPr id="8" name="图片 7">
            <a:extLst>
              <a:ext uri="{FF2B5EF4-FFF2-40B4-BE49-F238E27FC236}">
                <a16:creationId xmlns:a16="http://schemas.microsoft.com/office/drawing/2014/main" id="{FAE34A13-F01E-33C6-EB76-BFED9E967449}"/>
              </a:ext>
            </a:extLst>
          </p:cNvPr>
          <p:cNvPicPr>
            <a:picLocks noChangeAspect="1"/>
          </p:cNvPicPr>
          <p:nvPr/>
        </p:nvPicPr>
        <p:blipFill rotWithShape="1">
          <a:blip r:embed="rId3">
            <a:extLst>
              <a:ext uri="{28A0092B-C50C-407E-A947-70E740481C1C}">
                <a14:useLocalDpi xmlns:a14="http://schemas.microsoft.com/office/drawing/2010/main" val="0"/>
              </a:ext>
            </a:extLst>
          </a:blip>
          <a:srcRect l="33352" t="12549" r="33324"/>
          <a:stretch/>
        </p:blipFill>
        <p:spPr>
          <a:xfrm>
            <a:off x="1865063" y="3890056"/>
            <a:ext cx="2135438" cy="2176157"/>
          </a:xfrm>
          <a:prstGeom prst="rect">
            <a:avLst/>
          </a:prstGeom>
        </p:spPr>
      </p:pic>
      <p:sp>
        <p:nvSpPr>
          <p:cNvPr id="2" name="灯片编号占位符 1">
            <a:extLst>
              <a:ext uri="{FF2B5EF4-FFF2-40B4-BE49-F238E27FC236}">
                <a16:creationId xmlns:a16="http://schemas.microsoft.com/office/drawing/2014/main" id="{2CE0BDF6-305A-C0EB-2553-E98DF0F90ED1}"/>
              </a:ext>
            </a:extLst>
          </p:cNvPr>
          <p:cNvSpPr>
            <a:spLocks noGrp="1"/>
          </p:cNvSpPr>
          <p:nvPr>
            <p:ph type="sldNum" idx="12"/>
          </p:nvPr>
        </p:nvSpPr>
        <p:spPr/>
        <p:txBody>
          <a:bodyPr/>
          <a:lstStyle/>
          <a:p>
            <a:fld id="{00000000-1234-1234-1234-123412341234}" type="slidenum">
              <a:rPr lang="en" smtClean="0"/>
              <a:pPr/>
              <a:t>31</a:t>
            </a:fld>
            <a:endParaRPr lang="en"/>
          </a:p>
        </p:txBody>
      </p:sp>
    </p:spTree>
    <p:extLst>
      <p:ext uri="{BB962C8B-B14F-4D97-AF65-F5344CB8AC3E}">
        <p14:creationId xmlns:p14="http://schemas.microsoft.com/office/powerpoint/2010/main" val="29947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PHYRE Planning Results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8" y="904373"/>
            <a:ext cx="5916622"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a:latin typeface="Arial" panose="020B0604020202020204" pitchFamily="34" charset="0"/>
                <a:cs typeface="Arial" panose="020B0604020202020204" pitchFamily="34" charset="0"/>
              </a:rPr>
              <a:t>As a fully unsupervised dynamics model,      we achieve competitive results</a:t>
            </a:r>
          </a:p>
          <a:p>
            <a:pPr marL="342900" indent="-342900">
              <a:lnSpc>
                <a:spcPct val="114000"/>
              </a:lnSpc>
            </a:pPr>
            <a:r>
              <a:rPr lang="en-US" sz="2000" dirty="0" err="1">
                <a:latin typeface="Arial" panose="020B0604020202020204" pitchFamily="34" charset="0"/>
                <a:cs typeface="Arial" panose="020B0604020202020204" pitchFamily="34" charset="0"/>
              </a:rPr>
              <a:t>SAVi</a:t>
            </a:r>
            <a:r>
              <a:rPr lang="en-US" sz="2000" dirty="0">
                <a:latin typeface="Arial" panose="020B0604020202020204" pitchFamily="34" charset="0"/>
                <a:cs typeface="Arial" panose="020B0604020202020204" pitchFamily="34" charset="0"/>
              </a:rPr>
              <a:t> learns reasonable scene decomposition</a:t>
            </a:r>
          </a:p>
          <a:p>
            <a:pPr marL="342900" indent="-342900">
              <a:lnSpc>
                <a:spcPct val="114000"/>
              </a:lnSpc>
            </a:pPr>
            <a:r>
              <a:rPr lang="en-US" sz="2000" dirty="0" err="1">
                <a:latin typeface="Arial" panose="020B0604020202020204" pitchFamily="34" charset="0"/>
                <a:cs typeface="Arial" panose="020B0604020202020204" pitchFamily="34" charset="0"/>
              </a:rPr>
              <a:t>SlotFormer</a:t>
            </a:r>
            <a:r>
              <a:rPr lang="en-US" sz="2000" dirty="0">
                <a:latin typeface="Arial" panose="020B0604020202020204" pitchFamily="34" charset="0"/>
                <a:cs typeface="Arial" panose="020B0604020202020204" pitchFamily="34" charset="0"/>
              </a:rPr>
              <a:t> learns accurate object dynamics</a:t>
            </a:r>
          </a:p>
        </p:txBody>
      </p:sp>
      <p:pic>
        <p:nvPicPr>
          <p:cNvPr id="4" name="图片 3">
            <a:extLst>
              <a:ext uri="{FF2B5EF4-FFF2-40B4-BE49-F238E27FC236}">
                <a16:creationId xmlns:a16="http://schemas.microsoft.com/office/drawing/2014/main" id="{2EB33E27-1D91-0405-9925-38504B105F1F}"/>
              </a:ext>
            </a:extLst>
          </p:cNvPr>
          <p:cNvPicPr>
            <a:picLocks noChangeAspect="1"/>
          </p:cNvPicPr>
          <p:nvPr/>
        </p:nvPicPr>
        <p:blipFill rotWithShape="1">
          <a:blip r:embed="rId3"/>
          <a:srcRect r="83554"/>
          <a:stretch/>
        </p:blipFill>
        <p:spPr>
          <a:xfrm>
            <a:off x="6048194" y="1117134"/>
            <a:ext cx="1274672" cy="1101451"/>
          </a:xfrm>
          <a:prstGeom prst="rect">
            <a:avLst/>
          </a:prstGeom>
        </p:spPr>
      </p:pic>
      <p:pic>
        <p:nvPicPr>
          <p:cNvPr id="6" name="图片 5">
            <a:extLst>
              <a:ext uri="{FF2B5EF4-FFF2-40B4-BE49-F238E27FC236}">
                <a16:creationId xmlns:a16="http://schemas.microsoft.com/office/drawing/2014/main" id="{CDC838C6-2510-DA8D-0FE7-BACBB0B603AF}"/>
              </a:ext>
            </a:extLst>
          </p:cNvPr>
          <p:cNvPicPr>
            <a:picLocks noChangeAspect="1"/>
          </p:cNvPicPr>
          <p:nvPr/>
        </p:nvPicPr>
        <p:blipFill rotWithShape="1">
          <a:blip r:embed="rId3"/>
          <a:srcRect l="38677"/>
          <a:stretch/>
        </p:blipFill>
        <p:spPr>
          <a:xfrm>
            <a:off x="7307626" y="1117134"/>
            <a:ext cx="4752801" cy="1101451"/>
          </a:xfrm>
          <a:prstGeom prst="rect">
            <a:avLst/>
          </a:prstGeom>
        </p:spPr>
      </p:pic>
      <p:pic>
        <p:nvPicPr>
          <p:cNvPr id="8" name="图片 7">
            <a:extLst>
              <a:ext uri="{FF2B5EF4-FFF2-40B4-BE49-F238E27FC236}">
                <a16:creationId xmlns:a16="http://schemas.microsoft.com/office/drawing/2014/main" id="{A0503B56-99F7-E726-DE2C-0AB97C9EF4F5}"/>
              </a:ext>
            </a:extLst>
          </p:cNvPr>
          <p:cNvPicPr>
            <a:picLocks noChangeAspect="1"/>
          </p:cNvPicPr>
          <p:nvPr/>
        </p:nvPicPr>
        <p:blipFill>
          <a:blip r:embed="rId4"/>
          <a:stretch>
            <a:fillRect/>
          </a:stretch>
        </p:blipFill>
        <p:spPr>
          <a:xfrm>
            <a:off x="715526" y="2576200"/>
            <a:ext cx="7729832" cy="3483492"/>
          </a:xfrm>
          <a:prstGeom prst="rect">
            <a:avLst/>
          </a:prstGeom>
        </p:spPr>
      </p:pic>
      <p:sp>
        <p:nvSpPr>
          <p:cNvPr id="23" name="文本框 22">
            <a:extLst>
              <a:ext uri="{FF2B5EF4-FFF2-40B4-BE49-F238E27FC236}">
                <a16:creationId xmlns:a16="http://schemas.microsoft.com/office/drawing/2014/main" id="{F99F3010-2609-104E-9C46-5D56983F1113}"/>
              </a:ext>
            </a:extLst>
          </p:cNvPr>
          <p:cNvSpPr txBox="1"/>
          <p:nvPr/>
        </p:nvSpPr>
        <p:spPr>
          <a:xfrm>
            <a:off x="254366" y="6367913"/>
            <a:ext cx="11674118"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 We reverse the background color for better object discovery results of </a:t>
            </a:r>
            <a:r>
              <a:rPr lang="en-US" altLang="zh-CN" sz="1400" dirty="0" err="1">
                <a:latin typeface="Arial" panose="020B0604020202020204" pitchFamily="34" charset="0"/>
                <a:cs typeface="Arial" panose="020B0604020202020204" pitchFamily="34" charset="0"/>
              </a:rPr>
              <a:t>SAVi</a:t>
            </a:r>
            <a:endParaRPr lang="en-US" altLang="zh-CN" sz="14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4980336-12FC-9048-D30C-25CE06CC52A9}"/>
              </a:ext>
            </a:extLst>
          </p:cNvPr>
          <p:cNvSpPr>
            <a:spLocks noGrp="1"/>
          </p:cNvSpPr>
          <p:nvPr>
            <p:ph type="sldNum" idx="12"/>
          </p:nvPr>
        </p:nvSpPr>
        <p:spPr/>
        <p:txBody>
          <a:bodyPr/>
          <a:lstStyle/>
          <a:p>
            <a:fld id="{00000000-1234-1234-1234-123412341234}" type="slidenum">
              <a:rPr lang="en" smtClean="0"/>
              <a:pPr/>
              <a:t>32</a:t>
            </a:fld>
            <a:endParaRPr lang="en"/>
          </a:p>
        </p:txBody>
      </p:sp>
    </p:spTree>
    <p:extLst>
      <p:ext uri="{BB962C8B-B14F-4D97-AF65-F5344CB8AC3E}">
        <p14:creationId xmlns:p14="http://schemas.microsoft.com/office/powerpoint/2010/main" val="55966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US" altLang="zh-CN" sz="3200" dirty="0">
                <a:latin typeface="Arial" panose="020B0604020202020204" pitchFamily="34" charset="0"/>
                <a:cs typeface="Arial" panose="020B0604020202020204" pitchFamily="34" charset="0"/>
              </a:rPr>
              <a:t>Q</a:t>
            </a:r>
            <a:r>
              <a:rPr lang="en" altLang="zh-CN" sz="3200" dirty="0">
                <a:latin typeface="Arial" panose="020B0604020202020204" pitchFamily="34" charset="0"/>
                <a:cs typeface="Arial" panose="020B0604020202020204" pitchFamily="34" charset="0"/>
              </a:rPr>
              <a:t>ualitative Results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8" y="904373"/>
            <a:ext cx="10633402" cy="4555200"/>
          </a:xfrm>
          <a:prstGeom prst="rect">
            <a:avLst/>
          </a:prstGeom>
        </p:spPr>
        <p:txBody>
          <a:bodyPr spcFirstLastPara="1" vert="horz" wrap="square" lIns="121900" tIns="121900" rIns="121900" bIns="121900" rtlCol="0" anchor="t" anchorCtr="0">
            <a:normAutofit/>
          </a:bodyPr>
          <a:lstStyle/>
          <a:p>
            <a:pPr marL="342900" indent="-342900">
              <a:lnSpc>
                <a:spcPct val="114000"/>
              </a:lnSpc>
            </a:pPr>
            <a:r>
              <a:rPr lang="en-US" sz="2000" dirty="0">
                <a:latin typeface="Arial" panose="020B0604020202020204" pitchFamily="34" charset="0"/>
                <a:cs typeface="Arial" panose="020B0604020202020204" pitchFamily="34" charset="0"/>
              </a:rPr>
              <a:t>All results are conditioned only on the </a:t>
            </a:r>
            <a:r>
              <a:rPr lang="en-US" sz="2000" dirty="0">
                <a:solidFill>
                  <a:srgbClr val="FF0000"/>
                </a:solidFill>
                <a:latin typeface="Arial" panose="020B0604020202020204" pitchFamily="34" charset="0"/>
                <a:cs typeface="Arial" panose="020B0604020202020204" pitchFamily="34" charset="0"/>
              </a:rPr>
              <a:t>first frame</a:t>
            </a:r>
          </a:p>
        </p:txBody>
      </p:sp>
      <p:pic>
        <p:nvPicPr>
          <p:cNvPr id="2" name="图片 1">
            <a:extLst>
              <a:ext uri="{FF2B5EF4-FFF2-40B4-BE49-F238E27FC236}">
                <a16:creationId xmlns:a16="http://schemas.microsoft.com/office/drawing/2014/main" id="{F1C9867A-3EC5-DD8A-42BF-12DC6F95F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939010"/>
            <a:ext cx="2957404" cy="1489990"/>
          </a:xfrm>
          <a:prstGeom prst="rect">
            <a:avLst/>
          </a:prstGeom>
        </p:spPr>
      </p:pic>
      <p:pic>
        <p:nvPicPr>
          <p:cNvPr id="3" name="图片 2">
            <a:extLst>
              <a:ext uri="{FF2B5EF4-FFF2-40B4-BE49-F238E27FC236}">
                <a16:creationId xmlns:a16="http://schemas.microsoft.com/office/drawing/2014/main" id="{C9D55D59-4DDF-8C0C-FE32-7BA09D8FA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459586"/>
            <a:ext cx="2957404" cy="1489990"/>
          </a:xfrm>
          <a:prstGeom prst="rect">
            <a:avLst/>
          </a:prstGeom>
        </p:spPr>
      </p:pic>
      <p:pic>
        <p:nvPicPr>
          <p:cNvPr id="5" name="图片 4">
            <a:extLst>
              <a:ext uri="{FF2B5EF4-FFF2-40B4-BE49-F238E27FC236}">
                <a16:creationId xmlns:a16="http://schemas.microsoft.com/office/drawing/2014/main" id="{9045B252-EBA8-7067-4165-2EDE6F585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4980162"/>
            <a:ext cx="2957402" cy="1489989"/>
          </a:xfrm>
          <a:prstGeom prst="rect">
            <a:avLst/>
          </a:prstGeom>
        </p:spPr>
      </p:pic>
      <p:sp>
        <p:nvSpPr>
          <p:cNvPr id="7" name="文本框 6">
            <a:extLst>
              <a:ext uri="{FF2B5EF4-FFF2-40B4-BE49-F238E27FC236}">
                <a16:creationId xmlns:a16="http://schemas.microsoft.com/office/drawing/2014/main" id="{7494B809-1D70-76DA-D568-53FEC8E38B18}"/>
              </a:ext>
            </a:extLst>
          </p:cNvPr>
          <p:cNvSpPr txBox="1"/>
          <p:nvPr/>
        </p:nvSpPr>
        <p:spPr>
          <a:xfrm>
            <a:off x="1272540" y="1600456"/>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GT</a:t>
            </a:r>
            <a:endParaRPr lang="zh-CN" altLang="en-US" sz="1600" b="1"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0370AC32-030E-A872-ED79-59D563A006C4}"/>
              </a:ext>
            </a:extLst>
          </p:cNvPr>
          <p:cNvSpPr txBox="1"/>
          <p:nvPr/>
        </p:nvSpPr>
        <p:spPr>
          <a:xfrm>
            <a:off x="2741840" y="1608332"/>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Rollout</a:t>
            </a:r>
            <a:endParaRPr lang="zh-CN" altLang="en-US" sz="1600" b="1"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D3C08225-9398-615C-1DB9-0CF7541FBE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806" y="1932791"/>
            <a:ext cx="2957402" cy="1489989"/>
          </a:xfrm>
          <a:prstGeom prst="rect">
            <a:avLst/>
          </a:prstGeom>
        </p:spPr>
      </p:pic>
      <p:pic>
        <p:nvPicPr>
          <p:cNvPr id="13" name="图片 12">
            <a:extLst>
              <a:ext uri="{FF2B5EF4-FFF2-40B4-BE49-F238E27FC236}">
                <a16:creationId xmlns:a16="http://schemas.microsoft.com/office/drawing/2014/main" id="{09059C0D-BFE6-67F0-3286-837FE6DB40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7804" y="3459587"/>
            <a:ext cx="2957404" cy="1489990"/>
          </a:xfrm>
          <a:prstGeom prst="rect">
            <a:avLst/>
          </a:prstGeom>
        </p:spPr>
      </p:pic>
      <p:pic>
        <p:nvPicPr>
          <p:cNvPr id="15" name="图片 14">
            <a:extLst>
              <a:ext uri="{FF2B5EF4-FFF2-40B4-BE49-F238E27FC236}">
                <a16:creationId xmlns:a16="http://schemas.microsoft.com/office/drawing/2014/main" id="{D54D38BC-E012-58F4-C707-1884C1FAF0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7804" y="4980161"/>
            <a:ext cx="2957402" cy="1489989"/>
          </a:xfrm>
          <a:prstGeom prst="rect">
            <a:avLst/>
          </a:prstGeom>
        </p:spPr>
      </p:pic>
      <p:sp>
        <p:nvSpPr>
          <p:cNvPr id="16" name="文本框 15">
            <a:extLst>
              <a:ext uri="{FF2B5EF4-FFF2-40B4-BE49-F238E27FC236}">
                <a16:creationId xmlns:a16="http://schemas.microsoft.com/office/drawing/2014/main" id="{373FA538-82B8-F048-A81F-A066473872D9}"/>
              </a:ext>
            </a:extLst>
          </p:cNvPr>
          <p:cNvSpPr txBox="1"/>
          <p:nvPr/>
        </p:nvSpPr>
        <p:spPr>
          <a:xfrm>
            <a:off x="4957346" y="1608844"/>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GT</a:t>
            </a:r>
            <a:endParaRPr lang="zh-CN" altLang="en-US" sz="1600" b="1"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A349F0C7-84FF-F64D-82DC-5E84EC34A7A1}"/>
              </a:ext>
            </a:extLst>
          </p:cNvPr>
          <p:cNvSpPr txBox="1"/>
          <p:nvPr/>
        </p:nvSpPr>
        <p:spPr>
          <a:xfrm>
            <a:off x="6426646" y="1616720"/>
            <a:ext cx="1224716"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Rollout</a:t>
            </a:r>
            <a:endParaRPr lang="zh-CN" altLang="en-US" sz="1600" b="1"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FB7E7AAC-3B7D-FF9E-0F03-F01F47EFC76D}"/>
              </a:ext>
            </a:extLst>
          </p:cNvPr>
          <p:cNvSpPr>
            <a:spLocks noGrp="1"/>
          </p:cNvSpPr>
          <p:nvPr>
            <p:ph type="sldNum" idx="12"/>
          </p:nvPr>
        </p:nvSpPr>
        <p:spPr/>
        <p:txBody>
          <a:bodyPr/>
          <a:lstStyle/>
          <a:p>
            <a:fld id="{00000000-1234-1234-1234-123412341234}" type="slidenum">
              <a:rPr lang="en" smtClean="0"/>
              <a:pPr/>
              <a:t>33</a:t>
            </a:fld>
            <a:endParaRPr lang="en"/>
          </a:p>
        </p:txBody>
      </p:sp>
    </p:spTree>
    <p:extLst>
      <p:ext uri="{BB962C8B-B14F-4D97-AF65-F5344CB8AC3E}">
        <p14:creationId xmlns:p14="http://schemas.microsoft.com/office/powerpoint/2010/main" val="2652755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Summary</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530568" cy="4555200"/>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b="1" dirty="0">
                <a:solidFill>
                  <a:schemeClr val="tx1"/>
                </a:solidFill>
                <a:latin typeface="Arial" panose="020B0604020202020204" pitchFamily="34" charset="0"/>
                <a:cs typeface="Arial" panose="020B0604020202020204" pitchFamily="34" charset="0"/>
              </a:rPr>
              <a:t>SlotFormer</a:t>
            </a:r>
            <a:r>
              <a:rPr lang="en-US" sz="2000" dirty="0">
                <a:solidFill>
                  <a:schemeClr val="tx1"/>
                </a:solidFill>
                <a:latin typeface="Arial" panose="020B0604020202020204" pitchFamily="34" charset="0"/>
                <a:cs typeface="Arial" panose="020B0604020202020204" pitchFamily="34" charset="0"/>
              </a:rPr>
              <a:t>: a general-purpose Transformer-based dynamics model</a:t>
            </a:r>
          </a:p>
          <a:p>
            <a:pPr marL="342900" indent="-342900">
              <a:lnSpc>
                <a:spcPct val="120000"/>
              </a:lnSpc>
            </a:pPr>
            <a:r>
              <a:rPr lang="en-US" altLang="zh-CN" sz="2000" dirty="0">
                <a:latin typeface="Arial" panose="020B0604020202020204" pitchFamily="34" charset="0"/>
                <a:cs typeface="Arial" panose="020B0604020202020204" pitchFamily="34" charset="0"/>
              </a:rPr>
              <a:t>Build upon any video object-centric representations</a:t>
            </a:r>
          </a:p>
          <a:p>
            <a:pPr marL="342900" indent="-342900">
              <a:lnSpc>
                <a:spcPct val="120000"/>
              </a:lnSpc>
            </a:pPr>
            <a:r>
              <a:rPr lang="en-US" sz="2000" dirty="0">
                <a:latin typeface="Arial" panose="020B0604020202020204" pitchFamily="34" charset="0"/>
                <a:cs typeface="Arial" panose="020B0604020202020204" pitchFamily="34" charset="0"/>
              </a:rPr>
              <a:t>Joint spatial-temporal reasoning</a:t>
            </a:r>
          </a:p>
          <a:p>
            <a:pPr marL="342900" indent="-342900">
              <a:lnSpc>
                <a:spcPct val="120000"/>
              </a:lnSpc>
            </a:pPr>
            <a:r>
              <a:rPr lang="en-US" sz="2000" dirty="0">
                <a:latin typeface="Arial" panose="020B0604020202020204" pitchFamily="34" charset="0"/>
                <a:cs typeface="Arial" panose="020B0604020202020204" pitchFamily="34" charset="0"/>
              </a:rPr>
              <a:t>SOTA on object dynamics simulation</a:t>
            </a:r>
          </a:p>
          <a:p>
            <a:pPr marL="342900" indent="-342900">
              <a:lnSpc>
                <a:spcPct val="120000"/>
              </a:lnSpc>
            </a:pPr>
            <a:r>
              <a:rPr lang="en-US" sz="2000" dirty="0">
                <a:latin typeface="Arial" panose="020B0604020202020204" pitchFamily="34" charset="0"/>
                <a:cs typeface="Arial" panose="020B0604020202020204" pitchFamily="34" charset="0"/>
              </a:rPr>
              <a:t>Improve downstream task performance</a:t>
            </a: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r>
              <a:rPr lang="en-US" sz="2000" b="1" dirty="0">
                <a:latin typeface="Arial" panose="020B0604020202020204" pitchFamily="34" charset="0"/>
                <a:cs typeface="Arial" panose="020B0604020202020204" pitchFamily="34" charset="0"/>
              </a:rPr>
              <a:t>Future directions</a:t>
            </a:r>
          </a:p>
          <a:p>
            <a:pPr marL="342900" indent="-342900">
              <a:lnSpc>
                <a:spcPct val="120000"/>
              </a:lnSpc>
            </a:pPr>
            <a:r>
              <a:rPr lang="en-US" sz="2000" dirty="0">
                <a:latin typeface="Arial" panose="020B0604020202020204" pitchFamily="34" charset="0"/>
                <a:cs typeface="Arial" panose="020B0604020202020204" pitchFamily="34" charset="0"/>
              </a:rPr>
              <a:t>Joint training of object slots and scene dynamics</a:t>
            </a:r>
          </a:p>
          <a:p>
            <a:pPr marL="342900" indent="-342900">
              <a:lnSpc>
                <a:spcPct val="120000"/>
              </a:lnSpc>
            </a:pPr>
            <a:r>
              <a:rPr lang="en-US" sz="2000" dirty="0">
                <a:latin typeface="Arial" panose="020B0604020202020204" pitchFamily="34" charset="0"/>
                <a:cs typeface="Arial" panose="020B0604020202020204" pitchFamily="34" charset="0"/>
              </a:rPr>
              <a:t>Conditional generation, e.g. action-conditioned video prediction</a:t>
            </a:r>
          </a:p>
          <a:p>
            <a:pPr marL="342900" indent="-342900">
              <a:lnSpc>
                <a:spcPct val="120000"/>
              </a:lnSpc>
            </a:pPr>
            <a:r>
              <a:rPr lang="en-US" sz="2000" dirty="0">
                <a:latin typeface="Arial" panose="020B0604020202020204" pitchFamily="34" charset="0"/>
                <a:cs typeface="Arial" panose="020B0604020202020204" pitchFamily="34" charset="0"/>
              </a:rPr>
              <a:t>Model uncertainty – stochastic video prediction</a:t>
            </a:r>
          </a:p>
        </p:txBody>
      </p:sp>
      <p:pic>
        <p:nvPicPr>
          <p:cNvPr id="5" name="图片 4">
            <a:extLst>
              <a:ext uri="{FF2B5EF4-FFF2-40B4-BE49-F238E27FC236}">
                <a16:creationId xmlns:a16="http://schemas.microsoft.com/office/drawing/2014/main" id="{BB385E81-E2EE-CF60-3314-C565C850F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142" y="2433599"/>
            <a:ext cx="1490848" cy="1490848"/>
          </a:xfrm>
          <a:prstGeom prst="rect">
            <a:avLst/>
          </a:prstGeom>
        </p:spPr>
      </p:pic>
      <p:sp>
        <p:nvSpPr>
          <p:cNvPr id="6" name="文本框 5">
            <a:extLst>
              <a:ext uri="{FF2B5EF4-FFF2-40B4-BE49-F238E27FC236}">
                <a16:creationId xmlns:a16="http://schemas.microsoft.com/office/drawing/2014/main" id="{90BC0DFB-8DE1-CC2A-C85F-F4D586DF7C44}"/>
              </a:ext>
            </a:extLst>
          </p:cNvPr>
          <p:cNvSpPr txBox="1"/>
          <p:nvPr/>
        </p:nvSpPr>
        <p:spPr>
          <a:xfrm>
            <a:off x="7419632" y="1804547"/>
            <a:ext cx="4581868"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Check out our website for more results!</a:t>
            </a:r>
            <a:endParaRPr lang="en-US" altLang="zh-CN" sz="1600" dirty="0">
              <a:latin typeface="Arial" panose="020B0604020202020204" pitchFamily="34" charset="0"/>
              <a:cs typeface="Arial" panose="020B0604020202020204" pitchFamily="34" charset="0"/>
              <a:hlinkClick r:id="rId4"/>
            </a:endParaRPr>
          </a:p>
          <a:p>
            <a:pPr algn="ctr"/>
            <a:r>
              <a:rPr lang="en-US" altLang="zh-CN" sz="1600" dirty="0">
                <a:latin typeface="Arial" panose="020B0604020202020204" pitchFamily="34" charset="0"/>
                <a:cs typeface="Arial" panose="020B0604020202020204" pitchFamily="34" charset="0"/>
                <a:hlinkClick r:id="rId4"/>
              </a:rPr>
              <a:t>https://slotformer.github.io/</a:t>
            </a:r>
            <a:r>
              <a:rPr lang="en-US" altLang="zh-CN" sz="1600" dirty="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95606D9E-B74B-6905-87BD-CEC05B9261C2}"/>
              </a:ext>
            </a:extLst>
          </p:cNvPr>
          <p:cNvSpPr>
            <a:spLocks noGrp="1"/>
          </p:cNvSpPr>
          <p:nvPr>
            <p:ph type="sldNum" idx="12"/>
          </p:nvPr>
        </p:nvSpPr>
        <p:spPr/>
        <p:txBody>
          <a:bodyPr/>
          <a:lstStyle/>
          <a:p>
            <a:fld id="{00000000-1234-1234-1234-123412341234}" type="slidenum">
              <a:rPr lang="en" smtClean="0"/>
              <a:pPr/>
              <a:t>34</a:t>
            </a:fld>
            <a:endParaRPr lang="en"/>
          </a:p>
        </p:txBody>
      </p:sp>
    </p:spTree>
    <p:extLst>
      <p:ext uri="{BB962C8B-B14F-4D97-AF65-F5344CB8AC3E}">
        <p14:creationId xmlns:p14="http://schemas.microsoft.com/office/powerpoint/2010/main" val="33558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Visual Dynamics Learning</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altLang="zh-CN" sz="2000" dirty="0">
                <a:solidFill>
                  <a:srgbClr val="FF0000"/>
                </a:solidFill>
                <a:latin typeface="Arial" panose="020B0604020202020204" pitchFamily="34" charset="0"/>
                <a:cs typeface="Arial" panose="020B0604020202020204" pitchFamily="34" charset="0"/>
              </a:rPr>
              <a:t>O</a:t>
            </a:r>
            <a:r>
              <a:rPr lang="en-US" sz="2000" dirty="0">
                <a:solidFill>
                  <a:srgbClr val="FF0000"/>
                </a:solidFill>
                <a:latin typeface="Arial" panose="020B0604020202020204" pitchFamily="34" charset="0"/>
                <a:cs typeface="Arial" panose="020B0604020202020204" pitchFamily="34" charset="0"/>
              </a:rPr>
              <a:t>bject-centric representations</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20000"/>
              </a:lnSpc>
            </a:pPr>
            <a:r>
              <a:rPr lang="en-US" sz="2000" dirty="0">
                <a:latin typeface="Arial" panose="020B0604020202020204" pitchFamily="34" charset="0"/>
                <a:cs typeface="Arial" panose="020B0604020202020204" pitchFamily="34" charset="0"/>
              </a:rPr>
              <a:t>Represent objects and background with separate features (</a:t>
            </a:r>
            <a:r>
              <a:rPr lang="en-US" sz="2000" i="1" dirty="0">
                <a:latin typeface="Arial" panose="020B0604020202020204" pitchFamily="34" charset="0"/>
                <a:cs typeface="Arial" panose="020B0604020202020204" pitchFamily="34" charset="0"/>
              </a:rPr>
              <a:t>slots</a:t>
            </a:r>
            <a:r>
              <a:rPr lang="en-US" sz="2000" dirty="0">
                <a:latin typeface="Arial" panose="020B0604020202020204" pitchFamily="34" charset="0"/>
                <a:cs typeface="Arial" panose="020B0604020202020204" pitchFamily="34" charset="0"/>
              </a:rPr>
              <a:t>)</a:t>
            </a:r>
          </a:p>
          <a:p>
            <a:pPr marL="342900" indent="-342900">
              <a:lnSpc>
                <a:spcPct val="120000"/>
              </a:lnSpc>
            </a:pPr>
            <a:r>
              <a:rPr lang="en-US" sz="2000" dirty="0">
                <a:solidFill>
                  <a:schemeClr val="tx1"/>
                </a:solidFill>
                <a:latin typeface="Arial" panose="020B0604020202020204" pitchFamily="34" charset="0"/>
                <a:cs typeface="Arial" panose="020B0604020202020204" pitchFamily="34" charset="0"/>
              </a:rPr>
              <a:t>Model interactions over slots</a:t>
            </a:r>
          </a:p>
          <a:p>
            <a:pPr marL="0" indent="0">
              <a:lnSpc>
                <a:spcPct val="120000"/>
              </a:lnSpc>
              <a:buNone/>
            </a:pPr>
            <a:endParaRPr lang="en-US" sz="1000"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B9A33FC6-804E-D11B-7F0D-3D4597F3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 y="2500616"/>
            <a:ext cx="9906000" cy="1411605"/>
          </a:xfrm>
          <a:prstGeom prst="rect">
            <a:avLst/>
          </a:prstGeom>
        </p:spPr>
      </p:pic>
      <p:sp>
        <p:nvSpPr>
          <p:cNvPr id="8" name="文本框 7">
            <a:extLst>
              <a:ext uri="{FF2B5EF4-FFF2-40B4-BE49-F238E27FC236}">
                <a16:creationId xmlns:a16="http://schemas.microsoft.com/office/drawing/2014/main" id="{C72969DF-6B28-9AAD-848E-088C35C61521}"/>
              </a:ext>
            </a:extLst>
          </p:cNvPr>
          <p:cNvSpPr txBox="1"/>
          <p:nvPr/>
        </p:nvSpPr>
        <p:spPr>
          <a:xfrm>
            <a:off x="415598" y="6126552"/>
            <a:ext cx="11547802"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a:t>
            </a:r>
          </a:p>
          <a:p>
            <a:r>
              <a:rPr lang="en-US" altLang="zh-CN" sz="1400" dirty="0" err="1">
                <a:latin typeface="Arial" panose="020B0604020202020204" pitchFamily="34" charset="0"/>
                <a:cs typeface="Arial" panose="020B0604020202020204" pitchFamily="34" charset="0"/>
              </a:rPr>
              <a:t>Kipf</a:t>
            </a:r>
            <a:r>
              <a:rPr lang="en-US" altLang="zh-CN" sz="1400" dirty="0">
                <a:latin typeface="Arial" panose="020B0604020202020204" pitchFamily="34" charset="0"/>
                <a:cs typeface="Arial" panose="020B0604020202020204" pitchFamily="34" charset="0"/>
              </a:rPr>
              <a:t>, Thomas, et al. "Conditional Object-Centric Learning from Video." ICLR. 2022.</a:t>
            </a:r>
          </a:p>
        </p:txBody>
      </p:sp>
      <p:sp>
        <p:nvSpPr>
          <p:cNvPr id="2" name="灯片编号占位符 1">
            <a:extLst>
              <a:ext uri="{FF2B5EF4-FFF2-40B4-BE49-F238E27FC236}">
                <a16:creationId xmlns:a16="http://schemas.microsoft.com/office/drawing/2014/main" id="{9985D4EB-F6D7-A3A9-EBA6-635B3516888B}"/>
              </a:ext>
            </a:extLst>
          </p:cNvPr>
          <p:cNvSpPr>
            <a:spLocks noGrp="1"/>
          </p:cNvSpPr>
          <p:nvPr>
            <p:ph type="sldNum" idx="12"/>
          </p:nvPr>
        </p:nvSpPr>
        <p:spPr/>
        <p:txBody>
          <a:bodyPr/>
          <a:lstStyle/>
          <a:p>
            <a:fld id="{00000000-1234-1234-1234-123412341234}" type="slidenum">
              <a:rPr lang="en" smtClean="0"/>
              <a:pPr/>
              <a:t>4</a:t>
            </a:fld>
            <a:endParaRPr lang="en"/>
          </a:p>
        </p:txBody>
      </p:sp>
    </p:spTree>
    <p:extLst>
      <p:ext uri="{BB962C8B-B14F-4D97-AF65-F5344CB8AC3E}">
        <p14:creationId xmlns:p14="http://schemas.microsoft.com/office/powerpoint/2010/main" val="341900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Visual Dynamics Learning</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altLang="zh-CN" sz="2000" dirty="0">
                <a:solidFill>
                  <a:srgbClr val="FF0000"/>
                </a:solidFill>
                <a:latin typeface="Arial" panose="020B0604020202020204" pitchFamily="34" charset="0"/>
                <a:cs typeface="Arial" panose="020B0604020202020204" pitchFamily="34" charset="0"/>
              </a:rPr>
              <a:t>O</a:t>
            </a:r>
            <a:r>
              <a:rPr lang="en-US" sz="2000" dirty="0">
                <a:solidFill>
                  <a:srgbClr val="FF0000"/>
                </a:solidFill>
                <a:latin typeface="Arial" panose="020B0604020202020204" pitchFamily="34" charset="0"/>
                <a:cs typeface="Arial" panose="020B0604020202020204" pitchFamily="34" charset="0"/>
              </a:rPr>
              <a:t>bject-centric representations</a:t>
            </a:r>
            <a:endParaRPr lang="en-US" sz="2000" dirty="0">
              <a:solidFill>
                <a:schemeClr val="tx1"/>
              </a:solidFill>
              <a:latin typeface="Arial" panose="020B0604020202020204" pitchFamily="34" charset="0"/>
              <a:cs typeface="Arial" panose="020B0604020202020204" pitchFamily="34" charset="0"/>
            </a:endParaRP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r>
              <a:rPr lang="en-US" sz="2000" dirty="0">
                <a:latin typeface="Arial" panose="020B0604020202020204" pitchFamily="34" charset="0"/>
                <a:cs typeface="Arial" panose="020B0604020202020204" pitchFamily="34" charset="0"/>
              </a:rPr>
              <a:t>Recent trend in computer vision: learning from data</a:t>
            </a:r>
          </a:p>
          <a:p>
            <a:pPr marL="342900" indent="-342900">
              <a:lnSpc>
                <a:spcPct val="120000"/>
              </a:lnSpc>
            </a:pPr>
            <a:r>
              <a:rPr lang="en-US" altLang="zh-CN" sz="2000" dirty="0">
                <a:latin typeface="Arial" panose="020B0604020202020204" pitchFamily="34" charset="0"/>
                <a:cs typeface="Arial" panose="020B0604020202020204" pitchFamily="34" charset="0"/>
              </a:rPr>
              <a:t>One feature map + task-specific head</a:t>
            </a: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r>
              <a:rPr lang="en-US" sz="2000" dirty="0">
                <a:latin typeface="Arial" panose="020B0604020202020204" pitchFamily="34" charset="0"/>
                <a:cs typeface="Arial" panose="020B0604020202020204" pitchFamily="34" charset="0"/>
              </a:rPr>
              <a:t>Human perception is different!</a:t>
            </a:r>
          </a:p>
          <a:p>
            <a:pPr marL="342900" indent="-342900">
              <a:lnSpc>
                <a:spcPct val="120000"/>
              </a:lnSpc>
            </a:pPr>
            <a:r>
              <a:rPr lang="en-US" sz="2000" dirty="0">
                <a:latin typeface="Arial" panose="020B0604020202020204" pitchFamily="34" charset="0"/>
                <a:cs typeface="Arial" panose="020B0604020202020204" pitchFamily="34" charset="0"/>
              </a:rPr>
              <a:t>Discrete concepts, e.g. objects, events</a:t>
            </a:r>
          </a:p>
          <a:p>
            <a:pPr marL="342900" indent="-342900">
              <a:lnSpc>
                <a:spcPct val="120000"/>
              </a:lnSpc>
            </a:pPr>
            <a:r>
              <a:rPr lang="en-US" sz="2000" dirty="0">
                <a:latin typeface="Arial" panose="020B0604020202020204" pitchFamily="34" charset="0"/>
                <a:cs typeface="Arial" panose="020B0604020202020204" pitchFamily="34" charset="0"/>
              </a:rPr>
              <a:t>Reason over abstractions of the world</a:t>
            </a: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r>
              <a:rPr lang="en-US" sz="2400" b="1" dirty="0" err="1">
                <a:latin typeface="Arial" panose="020B0604020202020204" pitchFamily="34" charset="0"/>
                <a:cs typeface="Arial" panose="020B0604020202020204" pitchFamily="34" charset="0"/>
              </a:rPr>
              <a:t>SlotFormer</a:t>
            </a:r>
            <a:r>
              <a:rPr lang="en-US" sz="2400" b="1" dirty="0">
                <a:latin typeface="Arial" panose="020B0604020202020204" pitchFamily="34" charset="0"/>
                <a:cs typeface="Arial" panose="020B0604020202020204" pitchFamily="34" charset="0"/>
              </a:rPr>
              <a:t>: a </a:t>
            </a:r>
            <a:r>
              <a:rPr lang="en-US" sz="2400" b="1" dirty="0">
                <a:solidFill>
                  <a:srgbClr val="FF0000"/>
                </a:solidFill>
                <a:latin typeface="Arial" panose="020B0604020202020204" pitchFamily="34" charset="0"/>
                <a:cs typeface="Arial" panose="020B0604020202020204" pitchFamily="34" charset="0"/>
              </a:rPr>
              <a:t>fully unsupervised</a:t>
            </a:r>
            <a:r>
              <a:rPr lang="en-US" sz="2400" b="1" dirty="0">
                <a:latin typeface="Arial" panose="020B0604020202020204" pitchFamily="34" charset="0"/>
                <a:cs typeface="Arial" panose="020B0604020202020204" pitchFamily="34" charset="0"/>
              </a:rPr>
              <a:t> object-centric dynamics model</a:t>
            </a:r>
          </a:p>
        </p:txBody>
      </p:sp>
      <p:sp>
        <p:nvSpPr>
          <p:cNvPr id="3" name="文本框 2">
            <a:extLst>
              <a:ext uri="{FF2B5EF4-FFF2-40B4-BE49-F238E27FC236}">
                <a16:creationId xmlns:a16="http://schemas.microsoft.com/office/drawing/2014/main" id="{323B82FF-8657-EADF-61E1-B575E8AC3B94}"/>
              </a:ext>
            </a:extLst>
          </p:cNvPr>
          <p:cNvSpPr txBox="1"/>
          <p:nvPr/>
        </p:nvSpPr>
        <p:spPr>
          <a:xfrm>
            <a:off x="415599" y="6477766"/>
            <a:ext cx="10805508" cy="276999"/>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Spelke</a:t>
            </a:r>
            <a:r>
              <a:rPr lang="en-US" altLang="zh-CN" sz="1200" dirty="0">
                <a:latin typeface="Arial" panose="020B0604020202020204" pitchFamily="34" charset="0"/>
                <a:cs typeface="Arial" panose="020B0604020202020204" pitchFamily="34" charset="0"/>
              </a:rPr>
              <a:t>, Elizabeth S., and Katherine D. </a:t>
            </a:r>
            <a:r>
              <a:rPr lang="en-US" altLang="zh-CN" sz="1200" dirty="0" err="1">
                <a:latin typeface="Arial" panose="020B0604020202020204" pitchFamily="34" charset="0"/>
                <a:cs typeface="Arial" panose="020B0604020202020204" pitchFamily="34" charset="0"/>
              </a:rPr>
              <a:t>Kinzler</a:t>
            </a:r>
            <a:r>
              <a:rPr lang="en-US" altLang="zh-CN" sz="1200" dirty="0">
                <a:latin typeface="Arial" panose="020B0604020202020204" pitchFamily="34" charset="0"/>
                <a:cs typeface="Arial" panose="020B0604020202020204" pitchFamily="34" charset="0"/>
              </a:rPr>
              <a:t>. "Core knowledge." Developmental science 10.1 (2007): 89-96.</a:t>
            </a:r>
          </a:p>
        </p:txBody>
      </p:sp>
      <p:sp>
        <p:nvSpPr>
          <p:cNvPr id="7" name="文本框 6">
            <a:extLst>
              <a:ext uri="{FF2B5EF4-FFF2-40B4-BE49-F238E27FC236}">
                <a16:creationId xmlns:a16="http://schemas.microsoft.com/office/drawing/2014/main" id="{08D47718-B60C-0F77-AAD2-EED83E0C4509}"/>
              </a:ext>
            </a:extLst>
          </p:cNvPr>
          <p:cNvSpPr txBox="1"/>
          <p:nvPr/>
        </p:nvSpPr>
        <p:spPr>
          <a:xfrm>
            <a:off x="415598" y="5966532"/>
            <a:ext cx="11547802"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Video credit:</a:t>
            </a:r>
          </a:p>
          <a:p>
            <a:r>
              <a:rPr lang="en-US" altLang="zh-CN" sz="1400" dirty="0">
                <a:latin typeface="Arial" panose="020B0604020202020204" pitchFamily="34" charset="0"/>
                <a:cs typeface="Arial" panose="020B0604020202020204" pitchFamily="34" charset="0"/>
              </a:rPr>
              <a:t>Chen, </a:t>
            </a:r>
            <a:r>
              <a:rPr lang="en-US" altLang="zh-CN" sz="1400" dirty="0" err="1">
                <a:latin typeface="Arial" panose="020B0604020202020204" pitchFamily="34" charset="0"/>
                <a:cs typeface="Arial" panose="020B0604020202020204" pitchFamily="34" charset="0"/>
              </a:rPr>
              <a:t>Zhenfang</a:t>
            </a:r>
            <a:r>
              <a:rPr lang="en-US" altLang="zh-CN" sz="1400" dirty="0">
                <a:latin typeface="Arial" panose="020B0604020202020204" pitchFamily="34" charset="0"/>
                <a:cs typeface="Arial" panose="020B0604020202020204" pitchFamily="34" charset="0"/>
              </a:rPr>
              <a:t>, et al. "Grounding Physical Concepts of Objects and Events Through Dynamic Visual Reasoning." ICLR. 2021.</a:t>
            </a:r>
          </a:p>
        </p:txBody>
      </p:sp>
      <p:pic>
        <p:nvPicPr>
          <p:cNvPr id="12" name="图片 11">
            <a:extLst>
              <a:ext uri="{FF2B5EF4-FFF2-40B4-BE49-F238E27FC236}">
                <a16:creationId xmlns:a16="http://schemas.microsoft.com/office/drawing/2014/main" id="{4621827D-B797-D572-DD5E-31F432A79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993" y="1170325"/>
            <a:ext cx="3802479" cy="2534986"/>
          </a:xfrm>
          <a:prstGeom prst="rect">
            <a:avLst/>
          </a:prstGeom>
        </p:spPr>
      </p:pic>
      <p:sp>
        <p:nvSpPr>
          <p:cNvPr id="2" name="灯片编号占位符 1">
            <a:extLst>
              <a:ext uri="{FF2B5EF4-FFF2-40B4-BE49-F238E27FC236}">
                <a16:creationId xmlns:a16="http://schemas.microsoft.com/office/drawing/2014/main" id="{01B08AC6-5526-2BE9-27C1-4AADA32507C7}"/>
              </a:ext>
            </a:extLst>
          </p:cNvPr>
          <p:cNvSpPr>
            <a:spLocks noGrp="1"/>
          </p:cNvSpPr>
          <p:nvPr>
            <p:ph type="sldNum" idx="12"/>
          </p:nvPr>
        </p:nvSpPr>
        <p:spPr/>
        <p:txBody>
          <a:bodyPr/>
          <a:lstStyle/>
          <a:p>
            <a:fld id="{00000000-1234-1234-1234-123412341234}" type="slidenum">
              <a:rPr lang="en" smtClean="0"/>
              <a:pPr/>
              <a:t>5</a:t>
            </a:fld>
            <a:endParaRPr lang="en"/>
          </a:p>
        </p:txBody>
      </p:sp>
    </p:spTree>
    <p:extLst>
      <p:ext uri="{BB962C8B-B14F-4D97-AF65-F5344CB8AC3E}">
        <p14:creationId xmlns:p14="http://schemas.microsoft.com/office/powerpoint/2010/main" val="42816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Prior Works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Apply models in the </a:t>
            </a:r>
            <a:r>
              <a:rPr lang="en-US" sz="2000" dirty="0">
                <a:solidFill>
                  <a:srgbClr val="FF0000"/>
                </a:solidFill>
                <a:latin typeface="Arial" panose="020B0604020202020204" pitchFamily="34" charset="0"/>
                <a:cs typeface="Arial" panose="020B0604020202020204" pitchFamily="34" charset="0"/>
              </a:rPr>
              <a:t>state space</a:t>
            </a:r>
            <a:r>
              <a:rPr lang="en-US" sz="2000" dirty="0">
                <a:solidFill>
                  <a:schemeClr val="tx1"/>
                </a:solidFill>
                <a:latin typeface="Arial" panose="020B0604020202020204" pitchFamily="34" charset="0"/>
                <a:cs typeface="Arial" panose="020B0604020202020204" pitchFamily="34" charset="0"/>
              </a:rPr>
              <a:t> of objects</a:t>
            </a:r>
          </a:p>
          <a:p>
            <a:pPr marL="342900" indent="-342900">
              <a:lnSpc>
                <a:spcPct val="120000"/>
              </a:lnSpc>
            </a:pPr>
            <a:r>
              <a:rPr lang="en-US" sz="2000" dirty="0">
                <a:latin typeface="Arial" panose="020B0604020202020204" pitchFamily="34" charset="0"/>
                <a:cs typeface="Arial" panose="020B0604020202020204" pitchFamily="34" charset="0"/>
              </a:rPr>
              <a:t>Require GT physical properties</a:t>
            </a:r>
          </a:p>
          <a:p>
            <a:pPr marL="342900" indent="-342900">
              <a:lnSpc>
                <a:spcPct val="120000"/>
              </a:lnSpc>
            </a:pPr>
            <a:r>
              <a:rPr lang="en-US" sz="2000" dirty="0">
                <a:latin typeface="Arial" panose="020B0604020202020204" pitchFamily="34" charset="0"/>
                <a:cs typeface="Arial" panose="020B0604020202020204" pitchFamily="34" charset="0"/>
              </a:rPr>
              <a:t>Unrealistic for unsupervised visual dynamics learning</a:t>
            </a:r>
          </a:p>
        </p:txBody>
      </p:sp>
      <p:sp>
        <p:nvSpPr>
          <p:cNvPr id="3" name="文本框 2">
            <a:extLst>
              <a:ext uri="{FF2B5EF4-FFF2-40B4-BE49-F238E27FC236}">
                <a16:creationId xmlns:a16="http://schemas.microsoft.com/office/drawing/2014/main" id="{323B82FF-8657-EADF-61E1-B575E8AC3B94}"/>
              </a:ext>
            </a:extLst>
          </p:cNvPr>
          <p:cNvSpPr txBox="1"/>
          <p:nvPr/>
        </p:nvSpPr>
        <p:spPr>
          <a:xfrm>
            <a:off x="415599" y="6477766"/>
            <a:ext cx="1080550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Battaglia, Peter, et al. "Interaction networks for learning about objects, relations and physics." NeurIPS. 2016.</a:t>
            </a:r>
          </a:p>
        </p:txBody>
      </p:sp>
      <p:pic>
        <p:nvPicPr>
          <p:cNvPr id="4" name="图片 3">
            <a:extLst>
              <a:ext uri="{FF2B5EF4-FFF2-40B4-BE49-F238E27FC236}">
                <a16:creationId xmlns:a16="http://schemas.microsoft.com/office/drawing/2014/main" id="{09E42C5F-9828-500B-0F5C-4389809CFC32}"/>
              </a:ext>
            </a:extLst>
          </p:cNvPr>
          <p:cNvPicPr>
            <a:picLocks noChangeAspect="1"/>
          </p:cNvPicPr>
          <p:nvPr/>
        </p:nvPicPr>
        <p:blipFill>
          <a:blip r:embed="rId3"/>
          <a:stretch>
            <a:fillRect/>
          </a:stretch>
        </p:blipFill>
        <p:spPr>
          <a:xfrm>
            <a:off x="698337" y="2495550"/>
            <a:ext cx="10115550" cy="3067050"/>
          </a:xfrm>
          <a:prstGeom prst="rect">
            <a:avLst/>
          </a:prstGeom>
        </p:spPr>
      </p:pic>
      <p:sp>
        <p:nvSpPr>
          <p:cNvPr id="5" name="矩形 4">
            <a:extLst>
              <a:ext uri="{FF2B5EF4-FFF2-40B4-BE49-F238E27FC236}">
                <a16:creationId xmlns:a16="http://schemas.microsoft.com/office/drawing/2014/main" id="{47E868C6-508B-832D-42D1-D8FAD2C5E343}"/>
              </a:ext>
            </a:extLst>
          </p:cNvPr>
          <p:cNvSpPr/>
          <p:nvPr/>
        </p:nvSpPr>
        <p:spPr>
          <a:xfrm>
            <a:off x="790574" y="3914776"/>
            <a:ext cx="1514475" cy="1543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E3483F8B-309F-432C-828D-55668ACDC620}"/>
              </a:ext>
            </a:extLst>
          </p:cNvPr>
          <p:cNvSpPr/>
          <p:nvPr/>
        </p:nvSpPr>
        <p:spPr>
          <a:xfrm>
            <a:off x="10191750" y="3914776"/>
            <a:ext cx="523874" cy="1343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24C5BB1B-98F4-399E-4B41-D02782236170}"/>
              </a:ext>
            </a:extLst>
          </p:cNvPr>
          <p:cNvSpPr>
            <a:spLocks noGrp="1"/>
          </p:cNvSpPr>
          <p:nvPr>
            <p:ph type="sldNum" idx="12"/>
          </p:nvPr>
        </p:nvSpPr>
        <p:spPr/>
        <p:txBody>
          <a:bodyPr/>
          <a:lstStyle/>
          <a:p>
            <a:fld id="{00000000-1234-1234-1234-123412341234}" type="slidenum">
              <a:rPr lang="en" smtClean="0"/>
              <a:pPr/>
              <a:t>6</a:t>
            </a:fld>
            <a:endParaRPr lang="en"/>
          </a:p>
        </p:txBody>
      </p:sp>
    </p:spTree>
    <p:extLst>
      <p:ext uri="{BB962C8B-B14F-4D97-AF65-F5344CB8AC3E}">
        <p14:creationId xmlns:p14="http://schemas.microsoft.com/office/powerpoint/2010/main" val="9716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Prior Works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Apply interaction modules over object features from </a:t>
            </a:r>
            <a:r>
              <a:rPr lang="en-US" sz="2000" dirty="0">
                <a:solidFill>
                  <a:srgbClr val="FF0000"/>
                </a:solidFill>
                <a:latin typeface="Arial" panose="020B0604020202020204" pitchFamily="34" charset="0"/>
                <a:cs typeface="Arial" panose="020B0604020202020204" pitchFamily="34" charset="0"/>
              </a:rPr>
              <a:t>pre-trained detectors</a:t>
            </a:r>
          </a:p>
          <a:p>
            <a:pPr marL="342900" indent="-342900">
              <a:lnSpc>
                <a:spcPct val="120000"/>
              </a:lnSpc>
            </a:pPr>
            <a:r>
              <a:rPr lang="en-US" sz="2000" dirty="0">
                <a:latin typeface="Arial" panose="020B0604020202020204" pitchFamily="34" charset="0"/>
                <a:cs typeface="Arial" panose="020B0604020202020204" pitchFamily="34" charset="0"/>
              </a:rPr>
              <a:t>Require supervision to initialize object representations</a:t>
            </a:r>
          </a:p>
        </p:txBody>
      </p:sp>
      <p:sp>
        <p:nvSpPr>
          <p:cNvPr id="3" name="文本框 2">
            <a:extLst>
              <a:ext uri="{FF2B5EF4-FFF2-40B4-BE49-F238E27FC236}">
                <a16:creationId xmlns:a16="http://schemas.microsoft.com/office/drawing/2014/main" id="{323B82FF-8657-EADF-61E1-B575E8AC3B94}"/>
              </a:ext>
            </a:extLst>
          </p:cNvPr>
          <p:cNvSpPr txBox="1"/>
          <p:nvPr/>
        </p:nvSpPr>
        <p:spPr>
          <a:xfrm>
            <a:off x="415599" y="6477766"/>
            <a:ext cx="1080550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Qi, </a:t>
            </a:r>
            <a:r>
              <a:rPr lang="en-US" altLang="zh-CN" sz="1200" dirty="0" err="1">
                <a:latin typeface="Arial" panose="020B0604020202020204" pitchFamily="34" charset="0"/>
                <a:cs typeface="Arial" panose="020B0604020202020204" pitchFamily="34" charset="0"/>
              </a:rPr>
              <a:t>Haozhi</a:t>
            </a:r>
            <a:r>
              <a:rPr lang="en-US" altLang="zh-CN" sz="1200" dirty="0">
                <a:latin typeface="Arial" panose="020B0604020202020204" pitchFamily="34" charset="0"/>
                <a:cs typeface="Arial" panose="020B0604020202020204" pitchFamily="34" charset="0"/>
              </a:rPr>
              <a:t>, et al. "Learning Long-term Visual Dynamics with Region Proposal Interaction Networks." ICLR. 2021.</a:t>
            </a:r>
          </a:p>
        </p:txBody>
      </p:sp>
      <p:pic>
        <p:nvPicPr>
          <p:cNvPr id="5" name="图片 4">
            <a:extLst>
              <a:ext uri="{FF2B5EF4-FFF2-40B4-BE49-F238E27FC236}">
                <a16:creationId xmlns:a16="http://schemas.microsoft.com/office/drawing/2014/main" id="{AA642B2C-2590-8876-DCF8-18FF4C37E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26" y="2058932"/>
            <a:ext cx="10369972" cy="3875646"/>
          </a:xfrm>
          <a:prstGeom prst="rect">
            <a:avLst/>
          </a:prstGeom>
        </p:spPr>
      </p:pic>
      <p:sp>
        <p:nvSpPr>
          <p:cNvPr id="6" name="矩形 5">
            <a:extLst>
              <a:ext uri="{FF2B5EF4-FFF2-40B4-BE49-F238E27FC236}">
                <a16:creationId xmlns:a16="http://schemas.microsoft.com/office/drawing/2014/main" id="{DE66A89D-3BE2-9571-5788-FF71CA145742}"/>
              </a:ext>
            </a:extLst>
          </p:cNvPr>
          <p:cNvSpPr/>
          <p:nvPr/>
        </p:nvSpPr>
        <p:spPr>
          <a:xfrm>
            <a:off x="638175" y="3733800"/>
            <a:ext cx="5267325"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61C2243D-78A8-C85B-DF16-B473B14531F5}"/>
              </a:ext>
            </a:extLst>
          </p:cNvPr>
          <p:cNvSpPr>
            <a:spLocks noGrp="1"/>
          </p:cNvSpPr>
          <p:nvPr>
            <p:ph type="sldNum" idx="12"/>
          </p:nvPr>
        </p:nvSpPr>
        <p:spPr/>
        <p:txBody>
          <a:bodyPr/>
          <a:lstStyle/>
          <a:p>
            <a:fld id="{00000000-1234-1234-1234-123412341234}" type="slidenum">
              <a:rPr lang="en" smtClean="0"/>
              <a:pPr/>
              <a:t>7</a:t>
            </a:fld>
            <a:endParaRPr lang="en"/>
          </a:p>
        </p:txBody>
      </p:sp>
    </p:spTree>
    <p:extLst>
      <p:ext uri="{BB962C8B-B14F-4D97-AF65-F5344CB8AC3E}">
        <p14:creationId xmlns:p14="http://schemas.microsoft.com/office/powerpoint/2010/main" val="31416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Prior Works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Unsupervised object discovery from videos</a:t>
            </a:r>
          </a:p>
          <a:p>
            <a:pPr marL="342900" indent="-342900">
              <a:lnSpc>
                <a:spcPct val="120000"/>
              </a:lnSpc>
            </a:pPr>
            <a:endParaRPr lang="en-US" sz="2000" dirty="0">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323B82FF-8657-EADF-61E1-B575E8AC3B94}"/>
              </a:ext>
            </a:extLst>
          </p:cNvPr>
          <p:cNvSpPr txBox="1"/>
          <p:nvPr/>
        </p:nvSpPr>
        <p:spPr>
          <a:xfrm>
            <a:off x="415599" y="6477766"/>
            <a:ext cx="10805508" cy="276999"/>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Kipf</a:t>
            </a:r>
            <a:r>
              <a:rPr lang="en-US" altLang="zh-CN" sz="1200" dirty="0">
                <a:latin typeface="Arial" panose="020B0604020202020204" pitchFamily="34" charset="0"/>
                <a:cs typeface="Arial" panose="020B0604020202020204" pitchFamily="34" charset="0"/>
              </a:rPr>
              <a:t>, Thomas, et al. "Conditional Object-Centric Learning from Video." ICLR. 2022.</a:t>
            </a:r>
          </a:p>
        </p:txBody>
      </p:sp>
      <p:pic>
        <p:nvPicPr>
          <p:cNvPr id="5" name="图片 4">
            <a:extLst>
              <a:ext uri="{FF2B5EF4-FFF2-40B4-BE49-F238E27FC236}">
                <a16:creationId xmlns:a16="http://schemas.microsoft.com/office/drawing/2014/main" id="{B765C6FF-8A2A-BF5F-4CCB-4EC9EEA1041F}"/>
              </a:ext>
            </a:extLst>
          </p:cNvPr>
          <p:cNvPicPr>
            <a:picLocks noChangeAspect="1"/>
          </p:cNvPicPr>
          <p:nvPr/>
        </p:nvPicPr>
        <p:blipFill>
          <a:blip r:embed="rId3"/>
          <a:stretch>
            <a:fillRect/>
          </a:stretch>
        </p:blipFill>
        <p:spPr>
          <a:xfrm>
            <a:off x="723900" y="1521391"/>
            <a:ext cx="9723120" cy="4723403"/>
          </a:xfrm>
          <a:prstGeom prst="rect">
            <a:avLst/>
          </a:prstGeom>
        </p:spPr>
      </p:pic>
      <p:sp>
        <p:nvSpPr>
          <p:cNvPr id="6" name="矩形 5">
            <a:extLst>
              <a:ext uri="{FF2B5EF4-FFF2-40B4-BE49-F238E27FC236}">
                <a16:creationId xmlns:a16="http://schemas.microsoft.com/office/drawing/2014/main" id="{CB9740FC-AD4E-3F94-DF98-AE2265FE2911}"/>
              </a:ext>
            </a:extLst>
          </p:cNvPr>
          <p:cNvSpPr/>
          <p:nvPr/>
        </p:nvSpPr>
        <p:spPr>
          <a:xfrm>
            <a:off x="415599" y="2964180"/>
            <a:ext cx="1634181" cy="3118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2484773-895E-6D00-6588-09C5572E4ABE}"/>
              </a:ext>
            </a:extLst>
          </p:cNvPr>
          <p:cNvSpPr/>
          <p:nvPr/>
        </p:nvSpPr>
        <p:spPr>
          <a:xfrm>
            <a:off x="1021079" y="1536631"/>
            <a:ext cx="723901" cy="1442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F5AFCD1-BF63-97BB-9115-1890E917A371}"/>
              </a:ext>
            </a:extLst>
          </p:cNvPr>
          <p:cNvSpPr/>
          <p:nvPr/>
        </p:nvSpPr>
        <p:spPr>
          <a:xfrm>
            <a:off x="6819899" y="1536630"/>
            <a:ext cx="723901" cy="1442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2D6234A-BB1D-01E0-19D1-0274AFD2B213}"/>
              </a:ext>
            </a:extLst>
          </p:cNvPr>
          <p:cNvSpPr/>
          <p:nvPr/>
        </p:nvSpPr>
        <p:spPr>
          <a:xfrm>
            <a:off x="9464039" y="1537179"/>
            <a:ext cx="723901" cy="14427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ED6866A2-0C2B-2052-2725-88894C90B94B}"/>
              </a:ext>
            </a:extLst>
          </p:cNvPr>
          <p:cNvSpPr>
            <a:spLocks noGrp="1"/>
          </p:cNvSpPr>
          <p:nvPr>
            <p:ph type="sldNum" idx="12"/>
          </p:nvPr>
        </p:nvSpPr>
        <p:spPr/>
        <p:txBody>
          <a:bodyPr/>
          <a:lstStyle/>
          <a:p>
            <a:fld id="{00000000-1234-1234-1234-123412341234}" type="slidenum">
              <a:rPr lang="en" smtClean="0"/>
              <a:pPr/>
              <a:t>8</a:t>
            </a:fld>
            <a:endParaRPr lang="en"/>
          </a:p>
        </p:txBody>
      </p:sp>
    </p:spTree>
    <p:extLst>
      <p:ext uri="{BB962C8B-B14F-4D97-AF65-F5344CB8AC3E}">
        <p14:creationId xmlns:p14="http://schemas.microsoft.com/office/powerpoint/2010/main" val="252340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45137"/>
            <a:ext cx="11360800" cy="763600"/>
          </a:xfrm>
          <a:prstGeom prst="rect">
            <a:avLst/>
          </a:prstGeom>
        </p:spPr>
        <p:txBody>
          <a:bodyPr spcFirstLastPara="1" vert="horz" wrap="square" lIns="121900" tIns="121900" rIns="121900" bIns="121900" rtlCol="0" anchor="t" anchorCtr="0">
            <a:normAutofit/>
          </a:bodyPr>
          <a:lstStyle/>
          <a:p>
            <a:r>
              <a:rPr lang="en" sz="3200" dirty="0">
                <a:latin typeface="Arial" panose="020B0604020202020204" pitchFamily="34" charset="0"/>
                <a:cs typeface="Arial" panose="020B0604020202020204" pitchFamily="34" charset="0"/>
              </a:rPr>
              <a:t>Prior Works</a:t>
            </a:r>
            <a:endParaRPr sz="3200" dirty="0">
              <a:latin typeface="Arial" panose="020B0604020202020204" pitchFamily="34" charset="0"/>
              <a:cs typeface="Arial" panose="020B0604020202020204" pitchFamily="34" charset="0"/>
            </a:endParaRPr>
          </a:p>
        </p:txBody>
      </p:sp>
      <p:sp>
        <p:nvSpPr>
          <p:cNvPr id="62" name="Google Shape;62;p14"/>
          <p:cNvSpPr txBox="1">
            <a:spLocks noGrp="1"/>
          </p:cNvSpPr>
          <p:nvPr>
            <p:ph type="body" idx="1"/>
          </p:nvPr>
        </p:nvSpPr>
        <p:spPr>
          <a:xfrm>
            <a:off x="415599" y="904373"/>
            <a:ext cx="10681026" cy="5201152"/>
          </a:xfrm>
          <a:prstGeom prst="rect">
            <a:avLst/>
          </a:prstGeom>
        </p:spPr>
        <p:txBody>
          <a:bodyPr spcFirstLastPara="1" vert="horz" wrap="square" lIns="121900" tIns="121900" rIns="121900" bIns="121900" rtlCol="0" anchor="t" anchorCtr="0">
            <a:normAutofit/>
          </a:bodyPr>
          <a:lstStyle/>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Unsupervised object-centric dynamics model</a:t>
            </a:r>
          </a:p>
          <a:p>
            <a:pPr marL="342900" indent="-342900">
              <a:lnSpc>
                <a:spcPct val="120000"/>
              </a:lnSpc>
            </a:pPr>
            <a:r>
              <a:rPr lang="en-US" sz="2000" dirty="0">
                <a:latin typeface="Arial" panose="020B0604020202020204" pitchFamily="34" charset="0"/>
                <a:cs typeface="Arial" panose="020B0604020202020204" pitchFamily="34" charset="0"/>
              </a:rPr>
              <a:t>Object discovery from videos</a:t>
            </a:r>
          </a:p>
          <a:p>
            <a:pPr marL="342900" indent="-342900">
              <a:lnSpc>
                <a:spcPct val="120000"/>
              </a:lnSpc>
            </a:pPr>
            <a:r>
              <a:rPr lang="en-US" sz="2000" dirty="0">
                <a:latin typeface="Arial" panose="020B0604020202020204" pitchFamily="34" charset="0"/>
                <a:cs typeface="Arial" panose="020B0604020202020204" pitchFamily="34" charset="0"/>
              </a:rPr>
              <a:t>Dynamics learning over object slots</a:t>
            </a:r>
          </a:p>
          <a:p>
            <a:pPr marL="0" indent="0">
              <a:lnSpc>
                <a:spcPct val="120000"/>
              </a:lnSpc>
              <a:buNone/>
            </a:pPr>
            <a:endParaRPr lang="en-US" sz="1000" dirty="0">
              <a:latin typeface="Arial" panose="020B0604020202020204" pitchFamily="34" charset="0"/>
              <a:cs typeface="Arial" panose="020B0604020202020204" pitchFamily="34" charset="0"/>
            </a:endParaRPr>
          </a:p>
          <a:p>
            <a:pPr marL="0" indent="0">
              <a:lnSpc>
                <a:spcPct val="120000"/>
              </a:lnSpc>
              <a:buNone/>
            </a:pPr>
            <a:r>
              <a:rPr lang="en-US" sz="2000" dirty="0">
                <a:latin typeface="Arial" panose="020B0604020202020204" pitchFamily="34" charset="0"/>
                <a:cs typeface="Arial" panose="020B0604020202020204" pitchFamily="34" charset="0"/>
              </a:rPr>
              <a:t>Drawbacks</a:t>
            </a:r>
          </a:p>
          <a:p>
            <a:pPr marL="342900" indent="-342900">
              <a:lnSpc>
                <a:spcPct val="120000"/>
              </a:lnSpc>
            </a:pPr>
            <a:r>
              <a:rPr lang="en-US" altLang="zh-CN" sz="2000" dirty="0">
                <a:latin typeface="Arial" panose="020B0604020202020204" pitchFamily="34" charset="0"/>
                <a:cs typeface="Arial" panose="020B0604020202020204" pitchFamily="34" charset="0"/>
              </a:rPr>
              <a:t>Strong priors</a:t>
            </a:r>
          </a:p>
          <a:p>
            <a:pPr marL="342900" indent="-342900">
              <a:lnSpc>
                <a:spcPct val="120000"/>
              </a:lnSpc>
            </a:pPr>
            <a:r>
              <a:rPr lang="en-US" sz="2000" dirty="0">
                <a:solidFill>
                  <a:srgbClr val="FF0000"/>
                </a:solidFill>
                <a:latin typeface="Arial" panose="020B0604020202020204" pitchFamily="34" charset="0"/>
                <a:cs typeface="Arial" panose="020B0604020202020204" pitchFamily="34" charset="0"/>
              </a:rPr>
              <a:t>Separate modeling of spatial and temporal dynamics</a:t>
            </a:r>
          </a:p>
          <a:p>
            <a:pPr marL="714375" lvl="1" indent="-342900">
              <a:lnSpc>
                <a:spcPct val="120000"/>
              </a:lnSpc>
            </a:pPr>
            <a:r>
              <a:rPr lang="en-US" sz="2000" dirty="0">
                <a:latin typeface="Arial" panose="020B0604020202020204" pitchFamily="34" charset="0"/>
                <a:cs typeface="Arial" panose="020B0604020202020204" pitchFamily="34" charset="0"/>
              </a:rPr>
              <a:t>LSTM + GNN/Transformer</a:t>
            </a:r>
          </a:p>
          <a:p>
            <a:pPr marL="714375" lvl="1" indent="-342900">
              <a:lnSpc>
                <a:spcPct val="120000"/>
              </a:lnSpc>
            </a:pPr>
            <a:r>
              <a:rPr lang="en-US" sz="2000" dirty="0">
                <a:solidFill>
                  <a:srgbClr val="FF0000"/>
                </a:solidFill>
                <a:latin typeface="Arial" panose="020B0604020202020204" pitchFamily="34" charset="0"/>
                <a:cs typeface="Arial" panose="020B0604020202020204" pitchFamily="34" charset="0"/>
              </a:rPr>
              <a:t>Single-step recurrent time window</a:t>
            </a:r>
          </a:p>
        </p:txBody>
      </p:sp>
      <p:sp>
        <p:nvSpPr>
          <p:cNvPr id="3" name="文本框 2">
            <a:extLst>
              <a:ext uri="{FF2B5EF4-FFF2-40B4-BE49-F238E27FC236}">
                <a16:creationId xmlns:a16="http://schemas.microsoft.com/office/drawing/2014/main" id="{323B82FF-8657-EADF-61E1-B575E8AC3B94}"/>
              </a:ext>
            </a:extLst>
          </p:cNvPr>
          <p:cNvSpPr txBox="1"/>
          <p:nvPr/>
        </p:nvSpPr>
        <p:spPr>
          <a:xfrm>
            <a:off x="415599" y="6477766"/>
            <a:ext cx="1080550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Zoran, Daniel, et al. "PARTS: Unsupervised segmentation with slots, attention and independence maximization." ICCV. 2021.</a:t>
            </a:r>
          </a:p>
        </p:txBody>
      </p:sp>
      <p:pic>
        <p:nvPicPr>
          <p:cNvPr id="2" name="图片 1">
            <a:extLst>
              <a:ext uri="{FF2B5EF4-FFF2-40B4-BE49-F238E27FC236}">
                <a16:creationId xmlns:a16="http://schemas.microsoft.com/office/drawing/2014/main" id="{29EC3DA9-A705-FA51-0F70-5B33E70EC752}"/>
              </a:ext>
            </a:extLst>
          </p:cNvPr>
          <p:cNvPicPr>
            <a:picLocks noChangeAspect="1"/>
          </p:cNvPicPr>
          <p:nvPr/>
        </p:nvPicPr>
        <p:blipFill>
          <a:blip r:embed="rId3"/>
          <a:stretch>
            <a:fillRect/>
          </a:stretch>
        </p:blipFill>
        <p:spPr>
          <a:xfrm>
            <a:off x="7876404" y="603455"/>
            <a:ext cx="3899996" cy="5502070"/>
          </a:xfrm>
          <a:prstGeom prst="rect">
            <a:avLst/>
          </a:prstGeom>
        </p:spPr>
      </p:pic>
      <p:sp>
        <p:nvSpPr>
          <p:cNvPr id="8" name="矩形: 圆角 7">
            <a:extLst>
              <a:ext uri="{FF2B5EF4-FFF2-40B4-BE49-F238E27FC236}">
                <a16:creationId xmlns:a16="http://schemas.microsoft.com/office/drawing/2014/main" id="{6CBDFF6B-34BB-9A07-C97A-68C3C7E41223}"/>
              </a:ext>
            </a:extLst>
          </p:cNvPr>
          <p:cNvSpPr/>
          <p:nvPr/>
        </p:nvSpPr>
        <p:spPr>
          <a:xfrm>
            <a:off x="8267699" y="2876550"/>
            <a:ext cx="1381126" cy="763600"/>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46FD6A65-9119-1C00-8243-B70143AD8801}"/>
              </a:ext>
            </a:extLst>
          </p:cNvPr>
          <p:cNvCxnSpPr>
            <a:cxnSpLocks/>
          </p:cNvCxnSpPr>
          <p:nvPr/>
        </p:nvCxnSpPr>
        <p:spPr>
          <a:xfrm flipH="1">
            <a:off x="7876404" y="3590925"/>
            <a:ext cx="429396" cy="4214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8035C51F-F45E-35CF-8B01-C4DE3E875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640" y="3663152"/>
            <a:ext cx="2338057" cy="2446973"/>
          </a:xfrm>
          <a:prstGeom prst="rect">
            <a:avLst/>
          </a:prstGeom>
        </p:spPr>
      </p:pic>
      <p:sp>
        <p:nvSpPr>
          <p:cNvPr id="4" name="灯片编号占位符 3">
            <a:extLst>
              <a:ext uri="{FF2B5EF4-FFF2-40B4-BE49-F238E27FC236}">
                <a16:creationId xmlns:a16="http://schemas.microsoft.com/office/drawing/2014/main" id="{1576A171-7916-AB4E-9ADC-953F55157C91}"/>
              </a:ext>
            </a:extLst>
          </p:cNvPr>
          <p:cNvSpPr>
            <a:spLocks noGrp="1"/>
          </p:cNvSpPr>
          <p:nvPr>
            <p:ph type="sldNum" idx="12"/>
          </p:nvPr>
        </p:nvSpPr>
        <p:spPr/>
        <p:txBody>
          <a:bodyPr/>
          <a:lstStyle/>
          <a:p>
            <a:fld id="{00000000-1234-1234-1234-123412341234}" type="slidenum">
              <a:rPr lang="en" smtClean="0"/>
              <a:pPr/>
              <a:t>9</a:t>
            </a:fld>
            <a:endParaRPr lang="en"/>
          </a:p>
        </p:txBody>
      </p:sp>
    </p:spTree>
    <p:extLst>
      <p:ext uri="{BB962C8B-B14F-4D97-AF65-F5344CB8AC3E}">
        <p14:creationId xmlns:p14="http://schemas.microsoft.com/office/powerpoint/2010/main" val="15156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9357</TotalTime>
  <Words>6412</Words>
  <Application>Microsoft Office PowerPoint</Application>
  <PresentationFormat>宽屏</PresentationFormat>
  <Paragraphs>502</Paragraphs>
  <Slides>34</Slides>
  <Notes>34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NimbusRomNo9L-Regu</vt:lpstr>
      <vt:lpstr>等线</vt:lpstr>
      <vt:lpstr>等线 Light</vt:lpstr>
      <vt:lpstr>Arial</vt:lpstr>
      <vt:lpstr>Calibri Light</vt:lpstr>
      <vt:lpstr>Cambria Math</vt:lpstr>
      <vt:lpstr>Times New Roman</vt:lpstr>
      <vt:lpstr>Office 主题​​</vt:lpstr>
      <vt:lpstr>SlotFormer: Unsupervised Visual Dynamics Simulation with Object-Centric Models</vt:lpstr>
      <vt:lpstr>Visual Dynamics Learning</vt:lpstr>
      <vt:lpstr>Visual Dynamics Learning</vt:lpstr>
      <vt:lpstr>Visual Dynamics Learning</vt:lpstr>
      <vt:lpstr>Visual Dynamics Learning</vt:lpstr>
      <vt:lpstr>Prior Works</vt:lpstr>
      <vt:lpstr>Prior Works</vt:lpstr>
      <vt:lpstr>Prior Works</vt:lpstr>
      <vt:lpstr>Prior Works</vt:lpstr>
      <vt:lpstr>SlotFormer</vt:lpstr>
      <vt:lpstr>SlotFormer</vt:lpstr>
      <vt:lpstr>SlotFormer</vt:lpstr>
      <vt:lpstr>SlotFormer</vt:lpstr>
      <vt:lpstr>SlotFormer</vt:lpstr>
      <vt:lpstr>SlotFormer</vt:lpstr>
      <vt:lpstr>Experiments – Video Prediction</vt:lpstr>
      <vt:lpstr>Visual Quality</vt:lpstr>
      <vt:lpstr>Object Dynamics</vt:lpstr>
      <vt:lpstr>Long-Term Consistency</vt:lpstr>
      <vt:lpstr>Self-Attention Maps Analysis</vt:lpstr>
      <vt:lpstr>Experiments – Downstream Tasks</vt:lpstr>
      <vt:lpstr>CLEVRER VQA</vt:lpstr>
      <vt:lpstr>CLEVRER VQA</vt:lpstr>
      <vt:lpstr>Quantitative Results</vt:lpstr>
      <vt:lpstr>Qualitative Results</vt:lpstr>
      <vt:lpstr>Physion VQA</vt:lpstr>
      <vt:lpstr>Physion VQA</vt:lpstr>
      <vt:lpstr>Physion VQA Results</vt:lpstr>
      <vt:lpstr>Qualitative Results</vt:lpstr>
      <vt:lpstr>PHYRE Planning</vt:lpstr>
      <vt:lpstr>PHYRE Planning</vt:lpstr>
      <vt:lpstr>PHYRE Planning Results</vt:lpstr>
      <vt:lpstr>Qualitative Results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SlotFormer: Long-Term Dynamic Modeling in Object-Centric Models   Ziyi Wu, Nikita Dvornik, Klaus Greff, Jiaqi Xi, Thomas Kipf*, Animesh Garg*</dc:title>
  <dc:creator>Wu Ziyi</dc:creator>
  <cp:lastModifiedBy>Wu Ziyi</cp:lastModifiedBy>
  <cp:revision>1049</cp:revision>
  <dcterms:created xsi:type="dcterms:W3CDTF">2022-06-11T22:21:05Z</dcterms:created>
  <dcterms:modified xsi:type="dcterms:W3CDTF">2023-02-01T16:03:55Z</dcterms:modified>
</cp:coreProperties>
</file>