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3" r:id="rId2"/>
    <p:sldId id="282" r:id="rId3"/>
    <p:sldId id="341" r:id="rId4"/>
    <p:sldId id="293" r:id="rId5"/>
    <p:sldId id="342" r:id="rId6"/>
    <p:sldId id="304" r:id="rId7"/>
    <p:sldId id="343" r:id="rId8"/>
    <p:sldId id="285" r:id="rId9"/>
    <p:sldId id="344" r:id="rId10"/>
    <p:sldId id="345" r:id="rId11"/>
    <p:sldId id="305" r:id="rId12"/>
    <p:sldId id="347" r:id="rId13"/>
    <p:sldId id="306" r:id="rId14"/>
    <p:sldId id="348" r:id="rId15"/>
    <p:sldId id="307" r:id="rId16"/>
    <p:sldId id="308" r:id="rId17"/>
    <p:sldId id="349" r:id="rId18"/>
    <p:sldId id="319" r:id="rId19"/>
    <p:sldId id="350" r:id="rId20"/>
    <p:sldId id="351" r:id="rId21"/>
    <p:sldId id="327" r:id="rId22"/>
    <p:sldId id="328" r:id="rId23"/>
    <p:sldId id="330" r:id="rId24"/>
    <p:sldId id="333" r:id="rId25"/>
    <p:sldId id="352" r:id="rId26"/>
    <p:sldId id="353" r:id="rId27"/>
    <p:sldId id="334" r:id="rId28"/>
    <p:sldId id="335" r:id="rId29"/>
    <p:sldId id="337" r:id="rId30"/>
    <p:sldId id="338" r:id="rId31"/>
    <p:sldId id="354" r:id="rId32"/>
    <p:sldId id="339" r:id="rId33"/>
    <p:sldId id="331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4F46"/>
    <a:srgbClr val="FAE585"/>
    <a:srgbClr val="F6E87F"/>
    <a:srgbClr val="D51B26"/>
    <a:srgbClr val="FFFFFF"/>
    <a:srgbClr val="00CF01"/>
    <a:srgbClr val="2F5C85"/>
    <a:srgbClr val="182C46"/>
    <a:srgbClr val="1877F2"/>
    <a:srgbClr val="6BC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64" autoAdjust="0"/>
  </p:normalViewPr>
  <p:slideViewPr>
    <p:cSldViewPr snapToGrid="0">
      <p:cViewPr varScale="1">
        <p:scale>
          <a:sx n="149" d="100"/>
          <a:sy n="149" d="100"/>
        </p:scale>
        <p:origin x="64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E3356-9D52-4C03-AC71-2E417C8CCCF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408C8-000A-4293-BE49-9AC2657CD3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58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691ce86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691ce86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9194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Next, a slot decoder reconstructs input images from slots, and the recon loss is our training signal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494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dig deeper, the </a:t>
            </a:r>
            <a:r>
              <a:rPr lang="en-US" altLang="zh-CN" dirty="0"/>
              <a:t>pioneering work </a:t>
            </a:r>
            <a:r>
              <a:rPr lang="en-US" dirty="0" err="1"/>
              <a:t>SAVi</a:t>
            </a:r>
            <a:r>
              <a:rPr lang="en-US" dirty="0"/>
              <a:t> uses a </a:t>
            </a:r>
            <a:r>
              <a:rPr lang="en-US" dirty="0" err="1"/>
              <a:t>Deconv</a:t>
            </a:r>
            <a:r>
              <a:rPr lang="en-US" dirty="0"/>
              <a:t>-based CNN decoder, which </a:t>
            </a:r>
            <a:r>
              <a:rPr lang="en-US" dirty="0" err="1"/>
              <a:t>upsamples</a:t>
            </a:r>
            <a:r>
              <a:rPr lang="en-US" dirty="0"/>
              <a:t> slots to recon RGB pixels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113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However, </a:t>
            </a:r>
            <a:r>
              <a:rPr lang="en-US" altLang="zh-CN" dirty="0"/>
              <a:t>such design biases the model towards low-level color stats, and </a:t>
            </a:r>
            <a:r>
              <a:rPr lang="en-US" dirty="0"/>
              <a:t>thus cannot work on images with textured objects and backgrounds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5671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State-of-the-art method STEVE instead uses an AR Transformer decoder to reconstruct image patch tokens produced by a pre-trained </a:t>
            </a:r>
            <a:r>
              <a:rPr lang="en-US" dirty="0" err="1"/>
              <a:t>dVAE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6305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powerful Transformer arch and the feature-level recon target enables STEVE to segment complicated images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1264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However, STEVE reconstructions are of low quality. This is because the Transformer-based decoder performs raster-order AR generation, which ignores the spatial structure of images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87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this work, we focus on improving the slot-to-image recon quality without sacrificing the obj seg results. And we choose Latent Diffusion Model as the slot decoder since it has both strong modeling capacity and high generation quality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776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Now the problem is, how to condition the decoder on slots? We observe that, slots are 1D feature tensors, which are similar to text embeddings. Therefore, we follow text-to-image diffusion models to fuse object slots and image features via cross-attn. Our training loss is thus the slot-conditioned denoising loss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37958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Now let’s look at experiments. We evaluate our method on 2 image and 4 video datasets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9565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baselines, we select representative models using CNN and Transformer based slot decoder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566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begin with, what is object-centric learning? Given an image of multiple objects, if you apply a CNN model to extract a feature map, that is called global </a:t>
            </a:r>
            <a:r>
              <a:rPr lang="en-US" altLang="zh-CN" dirty="0"/>
              <a:t>representation</a:t>
            </a:r>
            <a:r>
              <a:rPr lang="en-US" dirty="0"/>
              <a:t>. In contrast, OC rep captures each object with one separate feature called slot, such as </a:t>
            </a:r>
            <a:r>
              <a:rPr lang="en-US" dirty="0" err="1"/>
              <a:t>RoI</a:t>
            </a:r>
            <a:r>
              <a:rPr lang="en-US" dirty="0"/>
              <a:t>-Pooling an object </a:t>
            </a:r>
            <a:r>
              <a:rPr lang="en-US" dirty="0" err="1"/>
              <a:t>bbox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96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test the segmentation, reconstruction, and generation ability of these models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809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First, </a:t>
            </a:r>
            <a:r>
              <a:rPr lang="en-US" dirty="0" err="1"/>
              <a:t>SlotDiffusion</a:t>
            </a:r>
            <a:r>
              <a:rPr lang="en-US" dirty="0"/>
              <a:t> achieves the best segmentation performance on all datasets, proving the strong modeling capacity of </a:t>
            </a:r>
            <a:r>
              <a:rPr lang="en-US" altLang="zh-CN" dirty="0"/>
              <a:t>diffusion models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7811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reconstruction, </a:t>
            </a:r>
            <a:r>
              <a:rPr lang="en-US" dirty="0" err="1"/>
              <a:t>SlotDiffusion</a:t>
            </a:r>
            <a:r>
              <a:rPr lang="en-US" dirty="0"/>
              <a:t> is the 2</a:t>
            </a:r>
            <a:r>
              <a:rPr lang="en-US" baseline="30000" dirty="0"/>
              <a:t>nd</a:t>
            </a:r>
            <a:r>
              <a:rPr lang="en-US" dirty="0"/>
              <a:t> best in terms of MSE,</a:t>
            </a:r>
            <a:r>
              <a:rPr lang="en-US" altLang="zh-CN" dirty="0"/>
              <a:t> while w</a:t>
            </a:r>
            <a:r>
              <a:rPr lang="en-US" dirty="0"/>
              <a:t>e achieve clear SOTA in LPIPS which </a:t>
            </a:r>
            <a:r>
              <a:rPr lang="en-US" altLang="zh-CN" dirty="0"/>
              <a:t>better </a:t>
            </a:r>
            <a:r>
              <a:rPr lang="en-US" dirty="0"/>
              <a:t>aligns with human perception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4141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Our reconstructed images retain accurate object shapes and detailed textures on the objects and backgrounds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408C8-000A-4293-BE49-9AC2657CD33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93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With slots, we can perform intuitive compositional generation</a:t>
            </a:r>
          </a:p>
        </p:txBody>
      </p:sp>
    </p:spTree>
    <p:extLst>
      <p:ext uri="{BB962C8B-B14F-4D97-AF65-F5344CB8AC3E}">
        <p14:creationId xmlns:p14="http://schemas.microsoft.com/office/powerpoint/2010/main" val="3394051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example, we can compose objects and backgrounds on </a:t>
            </a:r>
            <a:r>
              <a:rPr lang="en-US" dirty="0" err="1"/>
              <a:t>CLEVRTex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5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 human face, hairs, and clothes on </a:t>
            </a:r>
            <a:r>
              <a:rPr lang="en-US" dirty="0" err="1"/>
              <a:t>CelebA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32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Again, </a:t>
            </a:r>
            <a:r>
              <a:rPr lang="en-US" dirty="0" err="1"/>
              <a:t>SlotDiffusion</a:t>
            </a:r>
            <a:r>
              <a:rPr lang="en-US" dirty="0"/>
              <a:t> achieves the best generation results on all datasets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0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Qualitatively, we generate the most photo-realistic images</a:t>
            </a: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408C8-000A-4293-BE49-9AC2657CD33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60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Also, </a:t>
            </a:r>
            <a:r>
              <a:rPr lang="en-US" altLang="zh-CN" dirty="0" err="1"/>
              <a:t>SlotDiffusion</a:t>
            </a:r>
            <a:r>
              <a:rPr lang="en-US" altLang="zh-CN" dirty="0"/>
              <a:t> can serve as a base model for better video prediction. We combine it with an obj-centric dynamics model </a:t>
            </a:r>
            <a:r>
              <a:rPr lang="en-US" altLang="zh-CN" dirty="0" err="1"/>
              <a:t>SlotFormer</a:t>
            </a:r>
            <a:r>
              <a:rPr lang="en-US" altLang="zh-CN" dirty="0"/>
              <a:t>, and simulates videos with good visual quality and correct physics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408C8-000A-4293-BE49-9AC2657CD33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818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this paper, we study unsupervised OCL. We want to segment objects from images without using any labels or </a:t>
            </a:r>
            <a:r>
              <a:rPr lang="en-US" altLang="zh-CN" dirty="0"/>
              <a:t>consistently </a:t>
            </a:r>
            <a:r>
              <a:rPr lang="en-US" dirty="0"/>
              <a:t>track objects in videos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93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With the simulated future states, we can now answer questions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408C8-000A-4293-BE49-9AC2657CD33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16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Since our slots also contain more useful information, it achieves SOTA performance on </a:t>
            </a:r>
            <a:r>
              <a:rPr lang="en-US" altLang="zh-CN" dirty="0" err="1"/>
              <a:t>Physion</a:t>
            </a:r>
            <a:r>
              <a:rPr lang="en-US" altLang="zh-CN" dirty="0"/>
              <a:t> VQA dataset.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408C8-000A-4293-BE49-9AC2657CD33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4149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Finally, we show that </a:t>
            </a:r>
            <a:r>
              <a:rPr lang="en-US" altLang="zh-CN" dirty="0" err="1"/>
              <a:t>SlotDiffusion</a:t>
            </a:r>
            <a:r>
              <a:rPr lang="en-US" altLang="zh-CN" dirty="0"/>
              <a:t> can scale up to real-world datasets such as COCO using a DINO </a:t>
            </a:r>
            <a:r>
              <a:rPr lang="en-US" altLang="zh-CN" dirty="0" err="1"/>
              <a:t>ViT</a:t>
            </a:r>
            <a:r>
              <a:rPr lang="en-US" altLang="zh-CN" dirty="0"/>
              <a:t> encoder. We can not only segment objects, but also discover unannotated but semantically meaningful image regions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408C8-000A-4293-BE49-9AC2657CD33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02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conclusion, we present </a:t>
            </a:r>
            <a:r>
              <a:rPr lang="en-US" dirty="0" err="1"/>
              <a:t>SlotDiffusion</a:t>
            </a:r>
            <a:r>
              <a:rPr lang="en-US" dirty="0"/>
              <a:t>, an object-centric model with DM-based slot decoder. In the future, we aim to generate more realistic real-world images and videos by using pre-trained models such as Stable Diffusion. Please check out our project page for more information. Thank you!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532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OCL enables more generalizable and interpretable algorithms. For example, in compositional generation, the model discovers semantically meaningful visual concepts, and perform controllable generation</a:t>
            </a:r>
          </a:p>
        </p:txBody>
      </p:sp>
    </p:spTree>
    <p:extLst>
      <p:ext uri="{BB962C8B-B14F-4D97-AF65-F5344CB8AC3E}">
        <p14:creationId xmlns:p14="http://schemas.microsoft.com/office/powerpoint/2010/main" val="2241099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video prediction, the model explicitly reasons the </a:t>
            </a:r>
            <a:r>
              <a:rPr lang="en-US" dirty="0" err="1"/>
              <a:t>spatio</a:t>
            </a:r>
            <a:r>
              <a:rPr lang="en-US" dirty="0"/>
              <a:t>-temporal interactions over objects, leading to more consistent object appearance and accurate dynamics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40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However, prior works only experiment on visually simple data, but cannot scale up to complex data with rich textures and backgrounds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6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Interestingly, the predicted object motions are roughly correct, and thus the bottleneck is the slot-to-image decoding module, which cannot produce high-quality images from slots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07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Now, let’s review some video slot models, which typically consist of 4 modules. Given one frame, an image encoder first extracts feature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9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5894abf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5894abf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which are used to update slots via Slot Attention</a:t>
            </a:r>
          </a:p>
        </p:txBody>
      </p:sp>
    </p:spTree>
    <p:extLst>
      <p:ext uri="{BB962C8B-B14F-4D97-AF65-F5344CB8AC3E}">
        <p14:creationId xmlns:p14="http://schemas.microsoft.com/office/powerpoint/2010/main" val="47892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1D7848-7957-EFB1-6255-2451F9BAA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302123F-A123-F62B-3D65-3BB00B45D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B033AA-A6B0-D9AF-7AC3-8CDA4C3F2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27FDB-E7EA-482D-8B6C-D7EE1B547CA1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0919BC-159C-08A7-3939-C8662D77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FF6DDF-BB53-A916-86A9-5CC62BB8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99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853F38-B9F1-D392-3A9C-E226067D3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0DAC74-8497-645D-229A-7C3735095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7D46C9-DCED-C77E-D395-2F82E385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E4DC-E3D9-452B-A8B2-E008D592D4A2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F0EA93-5C31-E5F1-E84B-6D6D89A29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0F46D8-D97F-266F-6D2B-750D2A68B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01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74F185E-42AF-6AB3-E118-B4DB718AE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D40BD4-62A3-224E-9EE4-2A467D431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9C578D-37A9-68B6-FD42-3DB0F5DDF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2C7A-F858-4BB6-9A4B-F724D7068453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B365A4-30FE-F686-D60C-A6D4278C9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763213-CB9A-6742-745A-84F58207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193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400" b="1"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2176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C42D8-E02F-954D-1F2B-198EA300F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2D36A4-15CA-6870-A495-5767F190F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530187-BB0C-20E3-D10F-5602FB9C3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A8E9-80D7-4369-AD9A-43480E95073C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3D2403-62B4-F372-924E-9CEB707AA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036B86-0A8E-325A-D64D-246F82F9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95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EB0BA-CF48-F3EF-D1BE-C3EBF0B54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4EBAE4-D55B-0FFC-9ECB-BC0113166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4641E-180C-4B68-2E62-8E5923566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7A91-6365-48D9-A796-213DEC901C00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C81741-97BD-0B5D-36AD-DA3CB97D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C9149C-29A0-3FC5-BDE4-5965AD63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843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0DA02-57EB-A539-719B-151895D07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0A292B-EFC9-3119-0871-A3E80CE8A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07E235-8A7B-DAE7-DCEB-CE13B22F4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68CD15-4F43-CFEC-90A4-B441A565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93D2F-4F1F-46E3-AFC2-075E7674B17F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60FC6E-C05E-0190-12BA-59B1E67B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604485-9C9C-B9E6-3B79-2D9E37CD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17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E0C75-DCB1-ACF3-D045-AA256E8D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218401-E885-1179-13D6-E89898817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3BD01F-20C4-69D1-9240-469BEA920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C9D4C7D-1E7F-B33D-952E-5046988F6F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76A239B-F510-D918-483E-D441AB7C7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E39A381-831A-B248-5320-ACA5753B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B3E7-1BF1-4724-A0D5-3A13B5106F05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8C7F706-6890-82C0-D2BB-04297167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6309E6A-A7BB-8CF3-F2CC-F38932BB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077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75779-D0F6-5B75-D95F-E5B00DD9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85FB7E-991A-76B8-9CF9-EFFEAD54E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23423-1F9E-4F45-8726-5E829404C087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28B357-F626-BD28-A540-7EABEC37D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90B682-1279-C121-F478-F3B4A6BA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57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247F35-4A13-D025-1690-EF57B8541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FFA6-684E-4D35-A30D-FBAEBE2E1CA9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BB11FC-3743-75D5-747A-16D398D4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783846-71D5-39E3-13D0-73309B29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68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C03554-E528-4CC9-8CBE-F0A79AC7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C783E7-3310-5765-9DE6-125DFD3CB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FC7562-E963-477F-DF72-28B9AF5A3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2842F4-5DBB-3C6F-E4FB-C2CDE2688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6DB6-4DB0-45D9-8FC2-092588F81D6B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89CF62-98D8-7DAD-FFF0-141D65DA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45CA0F-81B9-6FF9-1568-B1D312D74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7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9A24FD-49B8-9582-9035-1BFE435D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FD8A7FE-E444-D514-2A3E-85B5EB8FB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3AFE0F-8F69-A524-BD23-283AFC4A0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D9C507-FCA9-A35D-6ECD-D7C2E1154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17894-5B50-425A-89BE-042C99F72E0E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04C916-7C73-B1AF-0B20-E6AFFA1D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C313AD-4ADA-A09E-C4FA-65610043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8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38D85FD-8CDC-673F-51B1-37825EEF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C7E938-4F3C-8065-33DF-33DE5FC0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9DE236-FBB3-0B3C-860E-D621302EA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1A741-7BC3-4025-9074-632DA20D2F5D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A5EEF3-4EA9-7D88-78F1-AD32A82FB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AB2BBC-1661-2D2D-5339-38BE8CFCD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3BF88-3009-4E02-8CE5-BA4EBA74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58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web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lotdiffusion.github.i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378052"/>
            <a:ext cx="11360800" cy="326057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 lvl="0">
              <a:lnSpc>
                <a:spcPct val="105000"/>
              </a:lnSpc>
            </a:pPr>
            <a:r>
              <a:rPr lang="en-US" altLang="zh-CN" sz="3000" dirty="0" err="1">
                <a:latin typeface="Arial" panose="020B0604020202020204" pitchFamily="34" charset="0"/>
                <a:cs typeface="Arial" panose="020B0604020202020204" pitchFamily="34" charset="0"/>
              </a:rPr>
              <a:t>SlotDiffusion</a:t>
            </a: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Object-Centric Generative Modeling with Diffusion Models</a:t>
            </a:r>
            <a:br>
              <a:rPr lang="en" sz="533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" sz="533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eurIPS 2023 (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Spotlight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" sz="533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Ziyi Wu, Jingyu Hu*, Wuyue Lu*</a:t>
            </a:r>
            <a:r>
              <a:rPr lang="en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Igor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Gilitschenski</a:t>
            </a: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, Animesh Garg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7497DC7-20D4-8D52-54AE-C9C6BAD8F24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altLang="zh-CN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046D29-66C1-8E34-3A95-D566DE14E33F}"/>
              </a:ext>
            </a:extLst>
          </p:cNvPr>
          <p:cNvSpPr txBox="1"/>
          <p:nvPr/>
        </p:nvSpPr>
        <p:spPr>
          <a:xfrm>
            <a:off x="7683249" y="3695217"/>
            <a:ext cx="2372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(* equal contribution)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5FC3B4-1401-AC94-F13E-4FE61BCC3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26494" r="8639" b="25964"/>
          <a:stretch/>
        </p:blipFill>
        <p:spPr>
          <a:xfrm>
            <a:off x="3457380" y="4661513"/>
            <a:ext cx="2617612" cy="9784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71087C5-3E29-EFAC-B6FB-5AB3679D9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89" y="4661513"/>
            <a:ext cx="2372282" cy="9784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Background – Slot Attention for Video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 models: Image Encoder,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Slot Attention,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 Decoder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Predictor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Decoder: reconstruct inputs as training signal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9740FC-AD4E-3F94-DF98-AE2265FE2911}"/>
              </a:ext>
            </a:extLst>
          </p:cNvPr>
          <p:cNvSpPr/>
          <p:nvPr/>
        </p:nvSpPr>
        <p:spPr>
          <a:xfrm>
            <a:off x="415599" y="2964180"/>
            <a:ext cx="1634181" cy="3118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6866A2-0C2B-2052-2725-88894C90B9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E566B7-C6E4-DEDA-C6DB-942B92F41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1839487"/>
            <a:ext cx="7820131" cy="411414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CB337D9-B261-E6DF-C919-8B03443E91A5}"/>
              </a:ext>
            </a:extLst>
          </p:cNvPr>
          <p:cNvSpPr/>
          <p:nvPr/>
        </p:nvSpPr>
        <p:spPr>
          <a:xfrm>
            <a:off x="5366657" y="4648200"/>
            <a:ext cx="2950028" cy="13054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694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Prior Works – SAVi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uses a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Deconv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-based CNN decoder</a:t>
            </a:r>
          </a:p>
          <a:p>
            <a:pPr marL="342900" indent="-342900">
              <a:lnSpc>
                <a:spcPct val="12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Reconstruct RGB pixels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9740FC-AD4E-3F94-DF98-AE2265FE2911}"/>
              </a:ext>
            </a:extLst>
          </p:cNvPr>
          <p:cNvSpPr/>
          <p:nvPr/>
        </p:nvSpPr>
        <p:spPr>
          <a:xfrm>
            <a:off x="415599" y="2964180"/>
            <a:ext cx="1634181" cy="3118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6866A2-0C2B-2052-2725-88894C90B9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E566B7-C6E4-DEDA-C6DB-942B92F41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02" y="156286"/>
            <a:ext cx="4116980" cy="21659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0E67C1-0E54-8649-F239-EDFEB19A0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2" y="2584550"/>
            <a:ext cx="8211342" cy="173293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7B2657D-7204-74C8-1217-60F7C818C37E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Kipf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Thomas, et al. "Conditional Object-Centric Learning from Video." ICLR. 2022.</a:t>
            </a:r>
          </a:p>
        </p:txBody>
      </p:sp>
    </p:spTree>
    <p:extLst>
      <p:ext uri="{BB962C8B-B14F-4D97-AF65-F5344CB8AC3E}">
        <p14:creationId xmlns:p14="http://schemas.microsoft.com/office/powerpoint/2010/main" val="808980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Prior Works – SAVi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 uses a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Deconv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-based CNN decoder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Reconstruct RGB pixels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Biased towards low-level features e.g. color statistics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work on uniform-color objects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9740FC-AD4E-3F94-DF98-AE2265FE2911}"/>
              </a:ext>
            </a:extLst>
          </p:cNvPr>
          <p:cNvSpPr/>
          <p:nvPr/>
        </p:nvSpPr>
        <p:spPr>
          <a:xfrm>
            <a:off x="415599" y="2964180"/>
            <a:ext cx="1634181" cy="3118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6866A2-0C2B-2052-2725-88894C90B9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E566B7-C6E4-DEDA-C6DB-942B92F41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02" y="156286"/>
            <a:ext cx="4116980" cy="21659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0E67C1-0E54-8649-F239-EDFEB19A0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2" y="2584550"/>
            <a:ext cx="8211342" cy="1732937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263D787-5EFF-F6EB-6FE9-CD230F161119}"/>
              </a:ext>
            </a:extLst>
          </p:cNvPr>
          <p:cNvGrpSpPr/>
          <p:nvPr/>
        </p:nvGrpSpPr>
        <p:grpSpPr>
          <a:xfrm>
            <a:off x="415598" y="4447189"/>
            <a:ext cx="5253363" cy="1930105"/>
            <a:chOff x="507616" y="4382657"/>
            <a:chExt cx="5253363" cy="193010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63E050F-95A6-FC53-4B7C-074ABDE1DE79}"/>
                </a:ext>
              </a:extLst>
            </p:cNvPr>
            <p:cNvGrpSpPr/>
            <p:nvPr/>
          </p:nvGrpSpPr>
          <p:grpSpPr>
            <a:xfrm>
              <a:off x="805242" y="4735920"/>
              <a:ext cx="4638314" cy="1576842"/>
              <a:chOff x="2961275" y="4372167"/>
              <a:chExt cx="5239011" cy="1761027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2D3786D0-7FAB-8903-10FF-D85A4BCB1B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0000" b="50566"/>
              <a:stretch/>
            </p:blipFill>
            <p:spPr>
              <a:xfrm>
                <a:off x="2961275" y="4372167"/>
                <a:ext cx="3529013" cy="176102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39F549FE-DFF6-6A30-FFDB-3050F9D7C1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4869" b="50566"/>
              <a:stretch/>
            </p:blipFill>
            <p:spPr>
              <a:xfrm>
                <a:off x="6426567" y="4372167"/>
                <a:ext cx="1773719" cy="1761027"/>
              </a:xfrm>
              <a:prstGeom prst="rect">
                <a:avLst/>
              </a:prstGeom>
            </p:spPr>
          </p:pic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11E7F98-F7D3-7F0C-1901-0EF381C5B97B}"/>
                </a:ext>
              </a:extLst>
            </p:cNvPr>
            <p:cNvSpPr txBox="1"/>
            <p:nvPr/>
          </p:nvSpPr>
          <p:spPr>
            <a:xfrm>
              <a:off x="507616" y="4384506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A365403-DC3A-6109-0C0E-64F70F7BCD80}"/>
                </a:ext>
              </a:extLst>
            </p:cNvPr>
            <p:cNvSpPr txBox="1"/>
            <p:nvPr/>
          </p:nvSpPr>
          <p:spPr>
            <a:xfrm>
              <a:off x="2082438" y="4395158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72606FB-A499-1F87-FA14-5F06C63DB251}"/>
                </a:ext>
              </a:extLst>
            </p:cNvPr>
            <p:cNvSpPr txBox="1"/>
            <p:nvPr/>
          </p:nvSpPr>
          <p:spPr>
            <a:xfrm>
              <a:off x="3652758" y="4382657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A094F57-F5A2-54EF-09F7-17F577923EE7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Kipf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Thomas, et al. "Conditional Object-Centric Learning from Video." ICLR. 2022.</a:t>
            </a:r>
          </a:p>
        </p:txBody>
      </p:sp>
    </p:spTree>
    <p:extLst>
      <p:ext uri="{BB962C8B-B14F-4D97-AF65-F5344CB8AC3E}">
        <p14:creationId xmlns:p14="http://schemas.microsoft.com/office/powerpoint/2010/main" val="4285566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Prior Works – STEVE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uses an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autoregressive (AR) Transformer decoder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Reconstruct pre-trained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dVAE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tokens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9740FC-AD4E-3F94-DF98-AE2265FE2911}"/>
              </a:ext>
            </a:extLst>
          </p:cNvPr>
          <p:cNvSpPr/>
          <p:nvPr/>
        </p:nvSpPr>
        <p:spPr>
          <a:xfrm>
            <a:off x="415599" y="2964180"/>
            <a:ext cx="1634181" cy="3118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6866A2-0C2B-2052-2725-88894C90B9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4663E3-9100-5477-45AF-85D43803B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1" y="2183110"/>
            <a:ext cx="7379836" cy="234031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9BA1801-2C24-9C10-37D9-EB523F309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02" y="156286"/>
            <a:ext cx="4116980" cy="216592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94F924D-AB36-5C39-109E-74EB711531CF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Singh, Gautam, Yi-Fu Wu, and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Sungjin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Ahn. "Simple Unsupervised Object-Centric Learning for Complex and Naturalistic Videos." NeurIPS. 2022.</a:t>
            </a:r>
          </a:p>
        </p:txBody>
      </p:sp>
    </p:spTree>
    <p:extLst>
      <p:ext uri="{BB962C8B-B14F-4D97-AF65-F5344CB8AC3E}">
        <p14:creationId xmlns:p14="http://schemas.microsoft.com/office/powerpoint/2010/main" val="321071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Prior Works – STEVE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uses an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autoregressive (AR) Transformer decoder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Reconstruct pre-trained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dVAE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tokens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Powerful Transformer + feature-level reconstruction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 on complex data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9740FC-AD4E-3F94-DF98-AE2265FE2911}"/>
              </a:ext>
            </a:extLst>
          </p:cNvPr>
          <p:cNvSpPr/>
          <p:nvPr/>
        </p:nvSpPr>
        <p:spPr>
          <a:xfrm>
            <a:off x="415599" y="2964180"/>
            <a:ext cx="1634181" cy="3118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6866A2-0C2B-2052-2725-88894C90B9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4663E3-9100-5477-45AF-85D43803B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1" y="2183110"/>
            <a:ext cx="7379836" cy="234031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9BA1801-2C24-9C10-37D9-EB523F309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02" y="156286"/>
            <a:ext cx="4116980" cy="2165927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C3699C41-3F0B-039D-8933-CF153AEB11F0}"/>
              </a:ext>
            </a:extLst>
          </p:cNvPr>
          <p:cNvGrpSpPr/>
          <p:nvPr/>
        </p:nvGrpSpPr>
        <p:grpSpPr>
          <a:xfrm>
            <a:off x="564990" y="4523422"/>
            <a:ext cx="5253363" cy="1904273"/>
            <a:chOff x="564265" y="4678956"/>
            <a:chExt cx="5253363" cy="1904273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C72EC62D-9F57-FE8C-1446-CC2D26C3C8FE}"/>
                </a:ext>
              </a:extLst>
            </p:cNvPr>
            <p:cNvGrpSpPr/>
            <p:nvPr/>
          </p:nvGrpSpPr>
          <p:grpSpPr>
            <a:xfrm>
              <a:off x="838340" y="5053872"/>
              <a:ext cx="4668651" cy="1529357"/>
              <a:chOff x="737793" y="4688266"/>
              <a:chExt cx="4668651" cy="1529357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1AB4700F-539A-82C9-825E-6FB1EB5820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74841" b="50596"/>
              <a:stretch/>
            </p:blipFill>
            <p:spPr>
              <a:xfrm>
                <a:off x="737793" y="4688266"/>
                <a:ext cx="1560072" cy="1529357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F4DAA525-255A-377C-0672-52BAD002BB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868" b="50596"/>
              <a:stretch/>
            </p:blipFill>
            <p:spPr>
              <a:xfrm>
                <a:off x="2297864" y="4688266"/>
                <a:ext cx="3108580" cy="1529357"/>
              </a:xfrm>
              <a:prstGeom prst="rect">
                <a:avLst/>
              </a:prstGeom>
            </p:spPr>
          </p:pic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05C5CB6-526C-E480-F133-D07D3B666FF7}"/>
                </a:ext>
              </a:extLst>
            </p:cNvPr>
            <p:cNvSpPr txBox="1"/>
            <p:nvPr/>
          </p:nvSpPr>
          <p:spPr>
            <a:xfrm>
              <a:off x="564265" y="4680805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4A71C94-A3E9-12C4-D53D-166A837E1955}"/>
                </a:ext>
              </a:extLst>
            </p:cNvPr>
            <p:cNvSpPr txBox="1"/>
            <p:nvPr/>
          </p:nvSpPr>
          <p:spPr>
            <a:xfrm>
              <a:off x="2139087" y="4691457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946955C-5445-9003-6549-F87BB0285BC7}"/>
                </a:ext>
              </a:extLst>
            </p:cNvPr>
            <p:cNvSpPr txBox="1"/>
            <p:nvPr/>
          </p:nvSpPr>
          <p:spPr>
            <a:xfrm>
              <a:off x="3709407" y="4678956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164E01FE-7883-F754-9F14-0478DEDECEAF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Singh, Gautam, Yi-Fu Wu, and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Sungjin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Ahn. "Simple Unsupervised Object-Centric Learning for Complex and Naturalistic Videos." NeurIPS. 2022.</a:t>
            </a:r>
          </a:p>
        </p:txBody>
      </p:sp>
    </p:spTree>
    <p:extLst>
      <p:ext uri="{BB962C8B-B14F-4D97-AF65-F5344CB8AC3E}">
        <p14:creationId xmlns:p14="http://schemas.microsoft.com/office/powerpoint/2010/main" val="4072095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Prior Works – STEVE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 reconstruction: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Raster-order AR generation: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accumulation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Ignores the spatial structure of images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9740FC-AD4E-3F94-DF98-AE2265FE2911}"/>
              </a:ext>
            </a:extLst>
          </p:cNvPr>
          <p:cNvSpPr/>
          <p:nvPr/>
        </p:nvSpPr>
        <p:spPr>
          <a:xfrm>
            <a:off x="415599" y="2964180"/>
            <a:ext cx="1634181" cy="3118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6866A2-0C2B-2052-2725-88894C90B9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84F8F6-D751-0D04-DB0E-D18EC048C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68" y="2740635"/>
            <a:ext cx="2836492" cy="2614278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25E3761-3A0E-6E7F-636A-D101019D9528}"/>
              </a:ext>
            </a:extLst>
          </p:cNvPr>
          <p:cNvGrpSpPr/>
          <p:nvPr/>
        </p:nvGrpSpPr>
        <p:grpSpPr>
          <a:xfrm>
            <a:off x="4027618" y="2455221"/>
            <a:ext cx="4343497" cy="2661065"/>
            <a:chOff x="4027618" y="2455221"/>
            <a:chExt cx="4343497" cy="2661065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3FE88780-9AB3-EB82-4794-18AE592A42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21"/>
            <a:stretch/>
          </p:blipFill>
          <p:spPr bwMode="auto">
            <a:xfrm>
              <a:off x="4027618" y="2868097"/>
              <a:ext cx="4343497" cy="2248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A82AD55-79DD-BD18-B8B5-40B6AFCCF8C5}"/>
                </a:ext>
              </a:extLst>
            </p:cNvPr>
            <p:cNvSpPr/>
            <p:nvPr/>
          </p:nvSpPr>
          <p:spPr>
            <a:xfrm>
              <a:off x="7198202" y="3913696"/>
              <a:ext cx="1172911" cy="120259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737E357-18CD-A9FC-BE0B-C174261B4344}"/>
                </a:ext>
              </a:extLst>
            </p:cNvPr>
            <p:cNvSpPr txBox="1"/>
            <p:nvPr/>
          </p:nvSpPr>
          <p:spPr>
            <a:xfrm>
              <a:off x="4069373" y="2455221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Input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0C3E728-A603-602E-3ADE-696F1E9A78F4}"/>
                </a:ext>
              </a:extLst>
            </p:cNvPr>
            <p:cNvSpPr txBox="1"/>
            <p:nvPr/>
          </p:nvSpPr>
          <p:spPr>
            <a:xfrm>
              <a:off x="6252007" y="2455221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Reconstruction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DCB33AE-9C7D-8DA0-1B6D-409E3EC3F8BE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Singh, Gautam, Yi-Fu Wu, and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Sungjin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Ahn. "Simple Unsupervised Object-Centric Learning for Complex and Naturalistic Videos." NeurIPS. 2022.</a:t>
            </a:r>
          </a:p>
        </p:txBody>
      </p:sp>
    </p:spTree>
    <p:extLst>
      <p:ext uri="{BB962C8B-B14F-4D97-AF65-F5344CB8AC3E}">
        <p14:creationId xmlns:p14="http://schemas.microsoft.com/office/powerpoint/2010/main" val="2571797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SlotDiffusion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want a decoder with both strong modeling capacity (seg.) and generation quality (recon.)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Latent Diffusion Model (LDM)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3B82FF-8657-EADF-61E1-B575E8AC3B94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Rombach, Robin, et al. "High-resolution image synthesis with latent diffusion models." CVPR. 2022.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2968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SlotDiffusion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want a decoder with both strong modeling capacity (seg.) and generation quality (recon.)</a:t>
            </a:r>
          </a:p>
          <a:p>
            <a:pPr marL="342900" indent="-342900">
              <a:lnSpc>
                <a:spcPct val="120000"/>
              </a:lnSpc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Latent Diffusion Model (LDM)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How to condition DM on slots?</a:t>
            </a:r>
          </a:p>
          <a:p>
            <a:pPr marL="342900" indent="-342900">
              <a:lnSpc>
                <a:spcPct val="12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Slots are 1D vectors, similar to text embeddings</a:t>
            </a:r>
          </a:p>
          <a:p>
            <a:pPr marL="342900" indent="-342900">
              <a:lnSpc>
                <a:spcPct val="120000"/>
              </a:lnSpc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Cross-Attention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(Stable-Diffusion)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3B82FF-8657-EADF-61E1-B575E8AC3B94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Rombach, Robin, et al. "High-resolution image synthesis with latent diffusion models." CVPR. 2022.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884C4E-BFDD-245C-3D7E-A02900D9F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44" y="2968726"/>
            <a:ext cx="9272981" cy="31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69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image: CLEVRTex, CelebA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video: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MOVi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-D/E/Solid/Tex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4AB6A1D-2592-9C70-23E4-57ACE7F28990}"/>
              </a:ext>
            </a:extLst>
          </p:cNvPr>
          <p:cNvGrpSpPr/>
          <p:nvPr/>
        </p:nvGrpSpPr>
        <p:grpSpPr>
          <a:xfrm>
            <a:off x="5338148" y="422614"/>
            <a:ext cx="6438252" cy="1175309"/>
            <a:chOff x="5923365" y="1082756"/>
            <a:chExt cx="6438252" cy="11753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6CA2EEE-1E23-E3BC-1176-9752299BA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1183" y="1082756"/>
              <a:ext cx="1170434" cy="117043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4D63018-A3AC-0685-0C3F-F1C056CA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253" y="1082756"/>
              <a:ext cx="1170434" cy="117043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175B74E-BA96-D5BA-DC6B-6566539B2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323" y="1082756"/>
              <a:ext cx="1170434" cy="117043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81DB0EA-AE36-F99B-32A7-16A07B699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3393" y="1087631"/>
              <a:ext cx="1170434" cy="1170434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24AB805-6401-55B7-C720-7464AFBE7FE7}"/>
                </a:ext>
              </a:extLst>
            </p:cNvPr>
            <p:cNvSpPr txBox="1"/>
            <p:nvPr/>
          </p:nvSpPr>
          <p:spPr>
            <a:xfrm>
              <a:off x="5923365" y="1467918"/>
              <a:ext cx="1500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CLEVRTex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040D158-DD2A-C167-9705-CFD316757C63}"/>
              </a:ext>
            </a:extLst>
          </p:cNvPr>
          <p:cNvGrpSpPr/>
          <p:nvPr/>
        </p:nvGrpSpPr>
        <p:grpSpPr>
          <a:xfrm>
            <a:off x="5751722" y="1800111"/>
            <a:ext cx="6024678" cy="1171803"/>
            <a:chOff x="5637733" y="1800111"/>
            <a:chExt cx="6024678" cy="117180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365CBD0-551C-8F29-723B-76354E558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1977" y="1800111"/>
              <a:ext cx="1170434" cy="1170434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C6327AB-2EFF-9ACC-7C43-B88D240C6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6047" y="1800111"/>
              <a:ext cx="1170434" cy="1170434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CDECA2B-7020-FCDE-D730-BCFD27F42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117" y="1800111"/>
              <a:ext cx="1170434" cy="117043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469D702-146B-E902-B558-9EF602AED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187" y="1801480"/>
              <a:ext cx="1170434" cy="1170434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5422C13-6BAE-21D5-2ED9-397AD3F3675F}"/>
                </a:ext>
              </a:extLst>
            </p:cNvPr>
            <p:cNvSpPr txBox="1"/>
            <p:nvPr/>
          </p:nvSpPr>
          <p:spPr>
            <a:xfrm>
              <a:off x="5637733" y="2175432"/>
              <a:ext cx="10864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CelebA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BA8E6E1-42D6-EC08-33EB-55FC3E51150D}"/>
              </a:ext>
            </a:extLst>
          </p:cNvPr>
          <p:cNvGrpSpPr/>
          <p:nvPr/>
        </p:nvGrpSpPr>
        <p:grpSpPr>
          <a:xfrm>
            <a:off x="6234968" y="3206898"/>
            <a:ext cx="2442202" cy="2638123"/>
            <a:chOff x="6234968" y="3206898"/>
            <a:chExt cx="2442202" cy="263812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2B0F45E-4CB5-17B0-FF20-32684DAF1DDD}"/>
                </a:ext>
              </a:extLst>
            </p:cNvPr>
            <p:cNvGrpSpPr/>
            <p:nvPr/>
          </p:nvGrpSpPr>
          <p:grpSpPr>
            <a:xfrm>
              <a:off x="6234968" y="3206898"/>
              <a:ext cx="2442202" cy="1219200"/>
              <a:chOff x="6772595" y="3206898"/>
              <a:chExt cx="2442202" cy="1219200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CCC977B9-1E19-8BF2-AE9A-E7DBDB01E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5597" y="3206898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EE737F2-4F7F-28FA-C7B7-75857A3ECBBB}"/>
                  </a:ext>
                </a:extLst>
              </p:cNvPr>
              <p:cNvSpPr txBox="1"/>
              <p:nvPr/>
            </p:nvSpPr>
            <p:spPr>
              <a:xfrm>
                <a:off x="6772595" y="3620233"/>
                <a:ext cx="10864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MOVi-D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74AAC03-DA9D-CDCA-CAC1-11D90C84983F}"/>
                </a:ext>
              </a:extLst>
            </p:cNvPr>
            <p:cNvGrpSpPr/>
            <p:nvPr/>
          </p:nvGrpSpPr>
          <p:grpSpPr>
            <a:xfrm>
              <a:off x="6234968" y="4625821"/>
              <a:ext cx="2442202" cy="1219200"/>
              <a:chOff x="6772595" y="4625821"/>
              <a:chExt cx="2442202" cy="1219200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9836DF6-90E2-7BEA-2D60-1FA31C052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5597" y="4625821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3CA69477-4821-1DE0-256F-80673BE325F7}"/>
                  </a:ext>
                </a:extLst>
              </p:cNvPr>
              <p:cNvSpPr txBox="1"/>
              <p:nvPr/>
            </p:nvSpPr>
            <p:spPr>
              <a:xfrm>
                <a:off x="6772595" y="5035366"/>
                <a:ext cx="10864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MOVi-E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AFFE02B-BA4A-9209-F5CA-68B21DE2E2CA}"/>
              </a:ext>
            </a:extLst>
          </p:cNvPr>
          <p:cNvGrpSpPr/>
          <p:nvPr/>
        </p:nvGrpSpPr>
        <p:grpSpPr>
          <a:xfrm>
            <a:off x="8961967" y="3206898"/>
            <a:ext cx="2830271" cy="2638123"/>
            <a:chOff x="8961967" y="3206898"/>
            <a:chExt cx="2830271" cy="2638123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24A20C7E-33DD-4508-AAE6-4FB22F9EDA31}"/>
                </a:ext>
              </a:extLst>
            </p:cNvPr>
            <p:cNvGrpSpPr/>
            <p:nvPr/>
          </p:nvGrpSpPr>
          <p:grpSpPr>
            <a:xfrm>
              <a:off x="8961967" y="3206898"/>
              <a:ext cx="2830271" cy="1219200"/>
              <a:chOff x="8961967" y="3206898"/>
              <a:chExt cx="2830271" cy="1219200"/>
            </a:xfrm>
          </p:grpSpPr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135B6B6-EB44-9E66-996D-6B81CB156B3A}"/>
                  </a:ext>
                </a:extLst>
              </p:cNvPr>
              <p:cNvSpPr txBox="1"/>
              <p:nvPr/>
            </p:nvSpPr>
            <p:spPr>
              <a:xfrm>
                <a:off x="8961967" y="3620233"/>
                <a:ext cx="14745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MOVi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-Solid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96AD2799-D1BC-A995-A833-6F984D47C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73038" y="3206898"/>
                <a:ext cx="1219200" cy="1219200"/>
              </a:xfrm>
              <a:prstGeom prst="rect">
                <a:avLst/>
              </a:prstGeom>
            </p:spPr>
          </p:pic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31147352-1411-CAE5-4A61-560D12B24549}"/>
                </a:ext>
              </a:extLst>
            </p:cNvPr>
            <p:cNvGrpSpPr/>
            <p:nvPr/>
          </p:nvGrpSpPr>
          <p:grpSpPr>
            <a:xfrm>
              <a:off x="9118600" y="4625821"/>
              <a:ext cx="2673638" cy="1219200"/>
              <a:chOff x="9118600" y="4625821"/>
              <a:chExt cx="2673638" cy="1219200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88E86EE-EEED-EE2A-26BD-83AF0CE5FE0A}"/>
                  </a:ext>
                </a:extLst>
              </p:cNvPr>
              <p:cNvSpPr txBox="1"/>
              <p:nvPr/>
            </p:nvSpPr>
            <p:spPr>
              <a:xfrm>
                <a:off x="9118600" y="5035366"/>
                <a:ext cx="13178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MOVi-Tex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8DF0E5C9-7ED1-DD3B-238F-982F26A6D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73038" y="4625821"/>
                <a:ext cx="1219200" cy="1219200"/>
              </a:xfrm>
              <a:prstGeom prst="rect">
                <a:avLst/>
              </a:prstGeom>
            </p:spPr>
          </p:pic>
        </p:grp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39AC220E-225A-E260-EB4D-7BA1976AA243}"/>
              </a:ext>
            </a:extLst>
          </p:cNvPr>
          <p:cNvSpPr txBox="1"/>
          <p:nvPr/>
        </p:nvSpPr>
        <p:spPr>
          <a:xfrm>
            <a:off x="415599" y="6131600"/>
            <a:ext cx="1165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Liu,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Ziwei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et al. "Deep learning face attributes in the wild." ICCV. 2015.</a:t>
            </a:r>
          </a:p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Greff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Klaus, et al. "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Kubric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A scalable dataset generator." CVPR. 2022.</a:t>
            </a:r>
          </a:p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Karazija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Laurynas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et al. "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Clevrtex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A texture-rich benchmark for unsupervised multi-object segmentation." NeurIPS D&amp;B Track. 2021.</a:t>
            </a:r>
          </a:p>
        </p:txBody>
      </p:sp>
    </p:spTree>
    <p:extLst>
      <p:ext uri="{BB962C8B-B14F-4D97-AF65-F5344CB8AC3E}">
        <p14:creationId xmlns:p14="http://schemas.microsoft.com/office/powerpoint/2010/main" val="2937948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image: CLEVRTex, CelebA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video: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MOVi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-D/E/Solid/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Baselines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Image: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(CNN),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SLATE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(Transformer)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Video: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SAVi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(CNN),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STEVE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(Transformer)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4AB6A1D-2592-9C70-23E4-57ACE7F28990}"/>
              </a:ext>
            </a:extLst>
          </p:cNvPr>
          <p:cNvGrpSpPr/>
          <p:nvPr/>
        </p:nvGrpSpPr>
        <p:grpSpPr>
          <a:xfrm>
            <a:off x="5338148" y="422614"/>
            <a:ext cx="6438252" cy="1175309"/>
            <a:chOff x="5923365" y="1082756"/>
            <a:chExt cx="6438252" cy="11753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6CA2EEE-1E23-E3BC-1176-9752299BA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1183" y="1082756"/>
              <a:ext cx="1170434" cy="117043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4D63018-A3AC-0685-0C3F-F1C056CA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253" y="1082756"/>
              <a:ext cx="1170434" cy="117043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175B74E-BA96-D5BA-DC6B-6566539B2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323" y="1082756"/>
              <a:ext cx="1170434" cy="117043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81DB0EA-AE36-F99B-32A7-16A07B699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3393" y="1087631"/>
              <a:ext cx="1170434" cy="1170434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24AB805-6401-55B7-C720-7464AFBE7FE7}"/>
                </a:ext>
              </a:extLst>
            </p:cNvPr>
            <p:cNvSpPr txBox="1"/>
            <p:nvPr/>
          </p:nvSpPr>
          <p:spPr>
            <a:xfrm>
              <a:off x="5923365" y="1467918"/>
              <a:ext cx="1500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CLEVRTex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040D158-DD2A-C167-9705-CFD316757C63}"/>
              </a:ext>
            </a:extLst>
          </p:cNvPr>
          <p:cNvGrpSpPr/>
          <p:nvPr/>
        </p:nvGrpSpPr>
        <p:grpSpPr>
          <a:xfrm>
            <a:off x="5751722" y="1800111"/>
            <a:ext cx="6024678" cy="1171803"/>
            <a:chOff x="5637733" y="1800111"/>
            <a:chExt cx="6024678" cy="117180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365CBD0-551C-8F29-723B-76354E558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1977" y="1800111"/>
              <a:ext cx="1170434" cy="1170434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C6327AB-2EFF-9ACC-7C43-B88D240C6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6047" y="1800111"/>
              <a:ext cx="1170434" cy="1170434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CDECA2B-7020-FCDE-D730-BCFD27F42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117" y="1800111"/>
              <a:ext cx="1170434" cy="117043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469D702-146B-E902-B558-9EF602AED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187" y="1801480"/>
              <a:ext cx="1170434" cy="1170434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5422C13-6BAE-21D5-2ED9-397AD3F3675F}"/>
                </a:ext>
              </a:extLst>
            </p:cNvPr>
            <p:cNvSpPr txBox="1"/>
            <p:nvPr/>
          </p:nvSpPr>
          <p:spPr>
            <a:xfrm>
              <a:off x="5637733" y="2175432"/>
              <a:ext cx="10864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CelebA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BA8E6E1-42D6-EC08-33EB-55FC3E51150D}"/>
              </a:ext>
            </a:extLst>
          </p:cNvPr>
          <p:cNvGrpSpPr/>
          <p:nvPr/>
        </p:nvGrpSpPr>
        <p:grpSpPr>
          <a:xfrm>
            <a:off x="6234968" y="3206898"/>
            <a:ext cx="2442202" cy="2638123"/>
            <a:chOff x="6234968" y="3206898"/>
            <a:chExt cx="2442202" cy="263812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2B0F45E-4CB5-17B0-FF20-32684DAF1DDD}"/>
                </a:ext>
              </a:extLst>
            </p:cNvPr>
            <p:cNvGrpSpPr/>
            <p:nvPr/>
          </p:nvGrpSpPr>
          <p:grpSpPr>
            <a:xfrm>
              <a:off x="6234968" y="3206898"/>
              <a:ext cx="2442202" cy="1219200"/>
              <a:chOff x="6772595" y="3206898"/>
              <a:chExt cx="2442202" cy="1219200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CCC977B9-1E19-8BF2-AE9A-E7DBDB01E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5597" y="3206898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EE737F2-4F7F-28FA-C7B7-75857A3ECBBB}"/>
                  </a:ext>
                </a:extLst>
              </p:cNvPr>
              <p:cNvSpPr txBox="1"/>
              <p:nvPr/>
            </p:nvSpPr>
            <p:spPr>
              <a:xfrm>
                <a:off x="6772595" y="3620233"/>
                <a:ext cx="10864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MOVi-D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74AAC03-DA9D-CDCA-CAC1-11D90C84983F}"/>
                </a:ext>
              </a:extLst>
            </p:cNvPr>
            <p:cNvGrpSpPr/>
            <p:nvPr/>
          </p:nvGrpSpPr>
          <p:grpSpPr>
            <a:xfrm>
              <a:off x="6234968" y="4625821"/>
              <a:ext cx="2442202" cy="1219200"/>
              <a:chOff x="6772595" y="4625821"/>
              <a:chExt cx="2442202" cy="1219200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9836DF6-90E2-7BEA-2D60-1FA31C052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5597" y="4625821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3CA69477-4821-1DE0-256F-80673BE325F7}"/>
                  </a:ext>
                </a:extLst>
              </p:cNvPr>
              <p:cNvSpPr txBox="1"/>
              <p:nvPr/>
            </p:nvSpPr>
            <p:spPr>
              <a:xfrm>
                <a:off x="6772595" y="5035366"/>
                <a:ext cx="10864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MOVi-E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AFFE02B-BA4A-9209-F5CA-68B21DE2E2CA}"/>
              </a:ext>
            </a:extLst>
          </p:cNvPr>
          <p:cNvGrpSpPr/>
          <p:nvPr/>
        </p:nvGrpSpPr>
        <p:grpSpPr>
          <a:xfrm>
            <a:off x="8961967" y="3206898"/>
            <a:ext cx="2830271" cy="2638123"/>
            <a:chOff x="8961967" y="3206898"/>
            <a:chExt cx="2830271" cy="2638123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24A20C7E-33DD-4508-AAE6-4FB22F9EDA31}"/>
                </a:ext>
              </a:extLst>
            </p:cNvPr>
            <p:cNvGrpSpPr/>
            <p:nvPr/>
          </p:nvGrpSpPr>
          <p:grpSpPr>
            <a:xfrm>
              <a:off x="8961967" y="3206898"/>
              <a:ext cx="2830271" cy="1219200"/>
              <a:chOff x="8961967" y="3206898"/>
              <a:chExt cx="2830271" cy="1219200"/>
            </a:xfrm>
          </p:grpSpPr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135B6B6-EB44-9E66-996D-6B81CB156B3A}"/>
                  </a:ext>
                </a:extLst>
              </p:cNvPr>
              <p:cNvSpPr txBox="1"/>
              <p:nvPr/>
            </p:nvSpPr>
            <p:spPr>
              <a:xfrm>
                <a:off x="8961967" y="3620233"/>
                <a:ext cx="14745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MOVi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-Solid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96AD2799-D1BC-A995-A833-6F984D47C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73038" y="3206898"/>
                <a:ext cx="1219200" cy="1219200"/>
              </a:xfrm>
              <a:prstGeom prst="rect">
                <a:avLst/>
              </a:prstGeom>
            </p:spPr>
          </p:pic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31147352-1411-CAE5-4A61-560D12B24549}"/>
                </a:ext>
              </a:extLst>
            </p:cNvPr>
            <p:cNvGrpSpPr/>
            <p:nvPr/>
          </p:nvGrpSpPr>
          <p:grpSpPr>
            <a:xfrm>
              <a:off x="9118600" y="4625821"/>
              <a:ext cx="2673638" cy="1219200"/>
              <a:chOff x="9118600" y="4625821"/>
              <a:chExt cx="2673638" cy="1219200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88E86EE-EEED-EE2A-26BD-83AF0CE5FE0A}"/>
                  </a:ext>
                </a:extLst>
              </p:cNvPr>
              <p:cNvSpPr txBox="1"/>
              <p:nvPr/>
            </p:nvSpPr>
            <p:spPr>
              <a:xfrm>
                <a:off x="9118600" y="5035366"/>
                <a:ext cx="13178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MOVi-Tex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8DF0E5C9-7ED1-DD3B-238F-982F26A6D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73038" y="4625821"/>
                <a:ext cx="1219200" cy="1219200"/>
              </a:xfrm>
              <a:prstGeom prst="rect">
                <a:avLst/>
              </a:prstGeom>
            </p:spPr>
          </p:pic>
        </p:grp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6B7B0276-67C8-FB1B-DE8E-8F5B3FDD0FA3}"/>
              </a:ext>
            </a:extLst>
          </p:cNvPr>
          <p:cNvSpPr txBox="1"/>
          <p:nvPr/>
        </p:nvSpPr>
        <p:spPr>
          <a:xfrm>
            <a:off x="415599" y="6131600"/>
            <a:ext cx="1165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Liu,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Ziwei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et al. "Deep learning face attributes in the wild." ICCV. 2015.</a:t>
            </a:r>
          </a:p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Greff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Klaus, et al. "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Kubric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A scalable dataset generator." CVPR. 2022.</a:t>
            </a:r>
          </a:p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Karazija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Laurynas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et al. "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Clevrtex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A texture-rich benchmark for unsupervised multi-object segmentation." NeurIPS D&amp;B Track. 2021.</a:t>
            </a:r>
          </a:p>
        </p:txBody>
      </p:sp>
    </p:spTree>
    <p:extLst>
      <p:ext uri="{BB962C8B-B14F-4D97-AF65-F5344CB8AC3E}">
        <p14:creationId xmlns:p14="http://schemas.microsoft.com/office/powerpoint/2010/main" val="361881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 representation</a:t>
            </a:r>
          </a:p>
          <a:p>
            <a:pPr marL="342900" indent="-342900">
              <a:lnSpc>
                <a:spcPct val="12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Capture objects with separate features (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-Pooling from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bbox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985D4EB-F6D7-A3A9-EBA6-635B351688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7645650-FB37-DC76-C143-F70017144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66" y="354771"/>
            <a:ext cx="3932309" cy="2626403"/>
          </a:xfrm>
          <a:prstGeom prst="rect">
            <a:avLst/>
          </a:prstGeom>
        </p:spPr>
      </p:pic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1628E2F6-52DD-74F4-6CE9-8FA32B61C496}"/>
              </a:ext>
            </a:extLst>
          </p:cNvPr>
          <p:cNvSpPr txBox="1">
            <a:spLocks/>
          </p:cNvSpPr>
          <p:nvPr/>
        </p:nvSpPr>
        <p:spPr>
          <a:xfrm>
            <a:off x="415598" y="251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Object-Centric Learning (OCL)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99769D8-A8C1-1121-786E-0168A97EF918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Locatello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Francesco, et al. "Object-centric learning with slot attention." NeurIPS. 2020.</a:t>
            </a:r>
          </a:p>
        </p:txBody>
      </p:sp>
    </p:spTree>
    <p:extLst>
      <p:ext uri="{BB962C8B-B14F-4D97-AF65-F5344CB8AC3E}">
        <p14:creationId xmlns:p14="http://schemas.microsoft.com/office/powerpoint/2010/main" val="159763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image: CLEVRTex, CelebA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video: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MOVi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-D/E/Solid/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Baselines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Image: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(CNN),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SLATE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(Transformer)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Video: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SAVi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(CNN),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STEVE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(Transformer)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Seg.: FG-ARI,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mIoU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Recon.: MSE, LPIPS (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VGG perceptual distance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Gen.: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FID (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), FVD (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4AB6A1D-2592-9C70-23E4-57ACE7F28990}"/>
              </a:ext>
            </a:extLst>
          </p:cNvPr>
          <p:cNvGrpSpPr/>
          <p:nvPr/>
        </p:nvGrpSpPr>
        <p:grpSpPr>
          <a:xfrm>
            <a:off x="5338148" y="422614"/>
            <a:ext cx="6438252" cy="1175309"/>
            <a:chOff x="5923365" y="1082756"/>
            <a:chExt cx="6438252" cy="11753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6CA2EEE-1E23-E3BC-1176-9752299BA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1183" y="1082756"/>
              <a:ext cx="1170434" cy="117043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4D63018-A3AC-0685-0C3F-F1C056CA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253" y="1082756"/>
              <a:ext cx="1170434" cy="117043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175B74E-BA96-D5BA-DC6B-6566539B2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323" y="1082756"/>
              <a:ext cx="1170434" cy="117043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81DB0EA-AE36-F99B-32A7-16A07B699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3393" y="1087631"/>
              <a:ext cx="1170434" cy="1170434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24AB805-6401-55B7-C720-7464AFBE7FE7}"/>
                </a:ext>
              </a:extLst>
            </p:cNvPr>
            <p:cNvSpPr txBox="1"/>
            <p:nvPr/>
          </p:nvSpPr>
          <p:spPr>
            <a:xfrm>
              <a:off x="5923365" y="1467918"/>
              <a:ext cx="1500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CLEVRTex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040D158-DD2A-C167-9705-CFD316757C63}"/>
              </a:ext>
            </a:extLst>
          </p:cNvPr>
          <p:cNvGrpSpPr/>
          <p:nvPr/>
        </p:nvGrpSpPr>
        <p:grpSpPr>
          <a:xfrm>
            <a:off x="5751722" y="1800111"/>
            <a:ext cx="6024678" cy="1171803"/>
            <a:chOff x="5637733" y="1800111"/>
            <a:chExt cx="6024678" cy="117180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365CBD0-551C-8F29-723B-76354E558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1977" y="1800111"/>
              <a:ext cx="1170434" cy="1170434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C6327AB-2EFF-9ACC-7C43-B88D240C6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6047" y="1800111"/>
              <a:ext cx="1170434" cy="1170434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CDECA2B-7020-FCDE-D730-BCFD27F42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117" y="1800111"/>
              <a:ext cx="1170434" cy="117043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469D702-146B-E902-B558-9EF602AED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187" y="1801480"/>
              <a:ext cx="1170434" cy="1170434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5422C13-6BAE-21D5-2ED9-397AD3F3675F}"/>
                </a:ext>
              </a:extLst>
            </p:cNvPr>
            <p:cNvSpPr txBox="1"/>
            <p:nvPr/>
          </p:nvSpPr>
          <p:spPr>
            <a:xfrm>
              <a:off x="5637733" y="2175432"/>
              <a:ext cx="10864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CelebA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BA8E6E1-42D6-EC08-33EB-55FC3E51150D}"/>
              </a:ext>
            </a:extLst>
          </p:cNvPr>
          <p:cNvGrpSpPr/>
          <p:nvPr/>
        </p:nvGrpSpPr>
        <p:grpSpPr>
          <a:xfrm>
            <a:off x="6234968" y="3206898"/>
            <a:ext cx="2442202" cy="2638123"/>
            <a:chOff x="6234968" y="3206898"/>
            <a:chExt cx="2442202" cy="263812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2B0F45E-4CB5-17B0-FF20-32684DAF1DDD}"/>
                </a:ext>
              </a:extLst>
            </p:cNvPr>
            <p:cNvGrpSpPr/>
            <p:nvPr/>
          </p:nvGrpSpPr>
          <p:grpSpPr>
            <a:xfrm>
              <a:off x="6234968" y="3206898"/>
              <a:ext cx="2442202" cy="1219200"/>
              <a:chOff x="6772595" y="3206898"/>
              <a:chExt cx="2442202" cy="1219200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CCC977B9-1E19-8BF2-AE9A-E7DBDB01E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5597" y="3206898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EE737F2-4F7F-28FA-C7B7-75857A3ECBBB}"/>
                  </a:ext>
                </a:extLst>
              </p:cNvPr>
              <p:cNvSpPr txBox="1"/>
              <p:nvPr/>
            </p:nvSpPr>
            <p:spPr>
              <a:xfrm>
                <a:off x="6772595" y="3620233"/>
                <a:ext cx="10864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MOVi-D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74AAC03-DA9D-CDCA-CAC1-11D90C84983F}"/>
                </a:ext>
              </a:extLst>
            </p:cNvPr>
            <p:cNvGrpSpPr/>
            <p:nvPr/>
          </p:nvGrpSpPr>
          <p:grpSpPr>
            <a:xfrm>
              <a:off x="6234968" y="4625821"/>
              <a:ext cx="2442202" cy="1219200"/>
              <a:chOff x="6772595" y="4625821"/>
              <a:chExt cx="2442202" cy="1219200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9836DF6-90E2-7BEA-2D60-1FA31C052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5597" y="4625821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3CA69477-4821-1DE0-256F-80673BE325F7}"/>
                  </a:ext>
                </a:extLst>
              </p:cNvPr>
              <p:cNvSpPr txBox="1"/>
              <p:nvPr/>
            </p:nvSpPr>
            <p:spPr>
              <a:xfrm>
                <a:off x="6772595" y="5035366"/>
                <a:ext cx="10864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MOVi-E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AFFE02B-BA4A-9209-F5CA-68B21DE2E2CA}"/>
              </a:ext>
            </a:extLst>
          </p:cNvPr>
          <p:cNvGrpSpPr/>
          <p:nvPr/>
        </p:nvGrpSpPr>
        <p:grpSpPr>
          <a:xfrm>
            <a:off x="8961967" y="3206898"/>
            <a:ext cx="2830271" cy="2638123"/>
            <a:chOff x="8961967" y="3206898"/>
            <a:chExt cx="2830271" cy="2638123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24A20C7E-33DD-4508-AAE6-4FB22F9EDA31}"/>
                </a:ext>
              </a:extLst>
            </p:cNvPr>
            <p:cNvGrpSpPr/>
            <p:nvPr/>
          </p:nvGrpSpPr>
          <p:grpSpPr>
            <a:xfrm>
              <a:off x="8961967" y="3206898"/>
              <a:ext cx="2830271" cy="1219200"/>
              <a:chOff x="8961967" y="3206898"/>
              <a:chExt cx="2830271" cy="1219200"/>
            </a:xfrm>
          </p:grpSpPr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135B6B6-EB44-9E66-996D-6B81CB156B3A}"/>
                  </a:ext>
                </a:extLst>
              </p:cNvPr>
              <p:cNvSpPr txBox="1"/>
              <p:nvPr/>
            </p:nvSpPr>
            <p:spPr>
              <a:xfrm>
                <a:off x="8961967" y="3620233"/>
                <a:ext cx="14745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MOVi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-Solid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96AD2799-D1BC-A995-A833-6F984D47C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73038" y="3206898"/>
                <a:ext cx="1219200" cy="1219200"/>
              </a:xfrm>
              <a:prstGeom prst="rect">
                <a:avLst/>
              </a:prstGeom>
            </p:spPr>
          </p:pic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31147352-1411-CAE5-4A61-560D12B24549}"/>
                </a:ext>
              </a:extLst>
            </p:cNvPr>
            <p:cNvGrpSpPr/>
            <p:nvPr/>
          </p:nvGrpSpPr>
          <p:grpSpPr>
            <a:xfrm>
              <a:off x="9118600" y="4625821"/>
              <a:ext cx="2673638" cy="1219200"/>
              <a:chOff x="9118600" y="4625821"/>
              <a:chExt cx="2673638" cy="1219200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88E86EE-EEED-EE2A-26BD-83AF0CE5FE0A}"/>
                  </a:ext>
                </a:extLst>
              </p:cNvPr>
              <p:cNvSpPr txBox="1"/>
              <p:nvPr/>
            </p:nvSpPr>
            <p:spPr>
              <a:xfrm>
                <a:off x="9118600" y="5035366"/>
                <a:ext cx="13178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MOVi-Tex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8DF0E5C9-7ED1-DD3B-238F-982F26A6D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73038" y="4625821"/>
                <a:ext cx="1219200" cy="1219200"/>
              </a:xfrm>
              <a:prstGeom prst="rect">
                <a:avLst/>
              </a:prstGeom>
            </p:spPr>
          </p:pic>
        </p:grp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72B6D5F0-4AE4-7154-6364-FF924151BDAE}"/>
              </a:ext>
            </a:extLst>
          </p:cNvPr>
          <p:cNvSpPr txBox="1"/>
          <p:nvPr/>
        </p:nvSpPr>
        <p:spPr>
          <a:xfrm>
            <a:off x="415599" y="6131600"/>
            <a:ext cx="1165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Liu,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Ziwei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et al. "Deep learning face attributes in the wild." ICCV. 2015.</a:t>
            </a:r>
          </a:p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Greff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Klaus, et al. "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Kubric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A scalable dataset generator." CVPR. 2022.</a:t>
            </a:r>
          </a:p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Karazija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Laurynas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et al. "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Clevrtex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A texture-rich benchmark for unsupervised multi-object segmentation." NeurIPS D&amp;B Track. 2021.</a:t>
            </a:r>
          </a:p>
        </p:txBody>
      </p:sp>
    </p:spTree>
    <p:extLst>
      <p:ext uri="{BB962C8B-B14F-4D97-AF65-F5344CB8AC3E}">
        <p14:creationId xmlns:p14="http://schemas.microsoft.com/office/powerpoint/2010/main" val="2607893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r>
              <a:rPr lang="en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– Quantitative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both metrics across all datasets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CelebA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does not have GT masks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81238C1-E29B-3D83-A254-DC36564F2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8" y="2186033"/>
            <a:ext cx="5545365" cy="36969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E1B2413-2382-691A-783A-ED412BB81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64" y="2186033"/>
            <a:ext cx="5545364" cy="369691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7E4FDAF-8826-D9BD-807C-8D103ED2F77C}"/>
              </a:ext>
            </a:extLst>
          </p:cNvPr>
          <p:cNvSpPr/>
          <p:nvPr/>
        </p:nvSpPr>
        <p:spPr>
          <a:xfrm flipH="1">
            <a:off x="2452643" y="3072213"/>
            <a:ext cx="1704885" cy="209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501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Reconstruction – Quantitative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MSE is 2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clear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LPIPS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MSE is bad – favors blurry results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LPIPS aligns with human perception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47E70DD-93B4-7D7F-D7DB-4194C3455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8" y="2401130"/>
            <a:ext cx="5625974" cy="33755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EEECF9F-025F-2ED4-F53F-A7FDB3CAF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1130"/>
            <a:ext cx="5625973" cy="337558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B21B3C7-2FCC-FE6B-3CB6-4D32ABB066FC}"/>
              </a:ext>
            </a:extLst>
          </p:cNvPr>
          <p:cNvSpPr/>
          <p:nvPr/>
        </p:nvSpPr>
        <p:spPr>
          <a:xfrm flipH="1">
            <a:off x="4292837" y="3181886"/>
            <a:ext cx="1552486" cy="209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8AF9153-6E0D-171F-983F-0027EA9E9907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Zhang, Richard, et al. "The unreasonable effectiveness of deep features as a perceptual metric." CVPR. 2018.</a:t>
            </a:r>
          </a:p>
        </p:txBody>
      </p:sp>
    </p:spTree>
    <p:extLst>
      <p:ext uri="{BB962C8B-B14F-4D97-AF65-F5344CB8AC3E}">
        <p14:creationId xmlns:p14="http://schemas.microsoft.com/office/powerpoint/2010/main" val="1631907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1;p14">
            <a:extLst>
              <a:ext uri="{FF2B5EF4-FFF2-40B4-BE49-F238E27FC236}">
                <a16:creationId xmlns:a16="http://schemas.microsoft.com/office/drawing/2014/main" id="{8CF6E31F-E2C9-1FD0-5D58-F4EE83DB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 – Qualitative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22CE9C-82EF-C804-B0BB-336C04949972}"/>
              </a:ext>
            </a:extLst>
          </p:cNvPr>
          <p:cNvSpPr txBox="1"/>
          <p:nvPr/>
        </p:nvSpPr>
        <p:spPr>
          <a:xfrm>
            <a:off x="2517162" y="5822335"/>
            <a:ext cx="158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CLEVRTex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B4EC96-34E0-EB57-9954-BEBFE40009D2}"/>
              </a:ext>
            </a:extLst>
          </p:cNvPr>
          <p:cNvSpPr txBox="1"/>
          <p:nvPr/>
        </p:nvSpPr>
        <p:spPr>
          <a:xfrm>
            <a:off x="7842695" y="5822335"/>
            <a:ext cx="158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CelebA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05674FD3-4F43-D4C3-DEAE-90320ACAAF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433491-E342-3B65-D8AD-019F2106FE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9"/>
          <a:stretch/>
        </p:blipFill>
        <p:spPr>
          <a:xfrm>
            <a:off x="755456" y="1535666"/>
            <a:ext cx="5192378" cy="4212701"/>
          </a:xfrm>
          <a:prstGeom prst="rect">
            <a:avLst/>
          </a:prstGeom>
        </p:spPr>
      </p:pic>
      <p:sp>
        <p:nvSpPr>
          <p:cNvPr id="8" name="Google Shape;62;p14">
            <a:extLst>
              <a:ext uri="{FF2B5EF4-FFF2-40B4-BE49-F238E27FC236}">
                <a16:creationId xmlns:a16="http://schemas.microsoft.com/office/drawing/2014/main" id="{478A5145-2E9B-3512-655F-7524E1E4F5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Baseline results are blurry, while we preserve details such as textures, hairs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0E42D7A-71F7-6768-4F42-93690E286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9"/>
          <a:stretch/>
        </p:blipFill>
        <p:spPr>
          <a:xfrm>
            <a:off x="5947834" y="1535666"/>
            <a:ext cx="5192378" cy="42127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695B2C4-9FC8-1153-7321-A600D226F87B}"/>
              </a:ext>
            </a:extLst>
          </p:cNvPr>
          <p:cNvSpPr/>
          <p:nvPr/>
        </p:nvSpPr>
        <p:spPr>
          <a:xfrm flipH="1">
            <a:off x="4550697" y="1535666"/>
            <a:ext cx="1243351" cy="42127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4234171-59B6-96C6-1BDA-87F782AC15C1}"/>
              </a:ext>
            </a:extLst>
          </p:cNvPr>
          <p:cNvSpPr/>
          <p:nvPr/>
        </p:nvSpPr>
        <p:spPr>
          <a:xfrm flipH="1">
            <a:off x="9853274" y="1535666"/>
            <a:ext cx="1243351" cy="42127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611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Compositional Generation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56229D62-868F-9FF1-A90E-D38CEA84A6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view object slots as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concepts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and compose them to generate new data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4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Compositional Generation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56229D62-868F-9FF1-A90E-D38CEA84A6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view object slots as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concepts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and compose them to generate new data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B49155F-B7A8-D424-D4CA-5BCE686E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19"/>
          <a:stretch/>
        </p:blipFill>
        <p:spPr>
          <a:xfrm>
            <a:off x="4397051" y="1503165"/>
            <a:ext cx="6183590" cy="236489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482AC3F-E3F2-E956-15ED-C35C857EE4C8}"/>
              </a:ext>
            </a:extLst>
          </p:cNvPr>
          <p:cNvSpPr txBox="1"/>
          <p:nvPr/>
        </p:nvSpPr>
        <p:spPr>
          <a:xfrm>
            <a:off x="447063" y="2516102"/>
            <a:ext cx="4417038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CLEVRTex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 objects, background</a:t>
            </a:r>
          </a:p>
        </p:txBody>
      </p:sp>
    </p:spTree>
    <p:extLst>
      <p:ext uri="{BB962C8B-B14F-4D97-AF65-F5344CB8AC3E}">
        <p14:creationId xmlns:p14="http://schemas.microsoft.com/office/powerpoint/2010/main" val="3366861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Compositional Generation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56229D62-868F-9FF1-A90E-D38CEA84A6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view object slots as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concepts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and compose them to generate new data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B49155F-B7A8-D424-D4CA-5BCE686E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19"/>
          <a:stretch/>
        </p:blipFill>
        <p:spPr>
          <a:xfrm>
            <a:off x="4397051" y="1503165"/>
            <a:ext cx="6183590" cy="23648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4F9DFBE-503D-D617-F847-B906A86C7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7"/>
          <a:stretch/>
        </p:blipFill>
        <p:spPr>
          <a:xfrm>
            <a:off x="5232630" y="4172389"/>
            <a:ext cx="5242178" cy="236489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482AC3F-E3F2-E956-15ED-C35C857EE4C8}"/>
              </a:ext>
            </a:extLst>
          </p:cNvPr>
          <p:cNvSpPr txBox="1"/>
          <p:nvPr/>
        </p:nvSpPr>
        <p:spPr>
          <a:xfrm>
            <a:off x="447063" y="2516102"/>
            <a:ext cx="4417038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CLEVRTex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 objects, background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E6D8D84-8334-5DF9-F5F5-C20E23C39422}"/>
              </a:ext>
            </a:extLst>
          </p:cNvPr>
          <p:cNvSpPr txBox="1"/>
          <p:nvPr/>
        </p:nvSpPr>
        <p:spPr>
          <a:xfrm>
            <a:off x="447063" y="5259305"/>
            <a:ext cx="4814742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CelebA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 face, hair, clothes, background</a:t>
            </a:r>
          </a:p>
        </p:txBody>
      </p:sp>
    </p:spTree>
    <p:extLst>
      <p:ext uri="{BB962C8B-B14F-4D97-AF65-F5344CB8AC3E}">
        <p14:creationId xmlns:p14="http://schemas.microsoft.com/office/powerpoint/2010/main" val="631563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Compositional Generation – Quantitative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F6E969-E25C-7EF8-2B96-0E165F056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21" y="1745751"/>
            <a:ext cx="4979812" cy="37348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8579AE-FAA6-DD34-AC50-EAB680A32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7" y="1745751"/>
            <a:ext cx="2489904" cy="3734858"/>
          </a:xfrm>
          <a:prstGeom prst="rect">
            <a:avLst/>
          </a:prstGeom>
        </p:spPr>
      </p:pic>
      <p:sp>
        <p:nvSpPr>
          <p:cNvPr id="12" name="Google Shape;62;p14">
            <a:extLst>
              <a:ext uri="{FF2B5EF4-FFF2-40B4-BE49-F238E27FC236}">
                <a16:creationId xmlns:a16="http://schemas.microsoft.com/office/drawing/2014/main" id="{288E8A04-8E85-67EB-8FC8-ABE72D328B78}"/>
              </a:ext>
            </a:extLst>
          </p:cNvPr>
          <p:cNvSpPr txBox="1">
            <a:spLocks/>
          </p:cNvSpPr>
          <p:nvPr/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both metrics across all datasets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E6C652C-FF04-037C-5FA0-4E7E3F304D27}"/>
              </a:ext>
            </a:extLst>
          </p:cNvPr>
          <p:cNvSpPr/>
          <p:nvPr/>
        </p:nvSpPr>
        <p:spPr>
          <a:xfrm flipH="1">
            <a:off x="4446661" y="2878509"/>
            <a:ext cx="1719129" cy="209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10D87D5-DE48-2DA7-216A-0157B27F27CF}"/>
              </a:ext>
            </a:extLst>
          </p:cNvPr>
          <p:cNvSpPr txBox="1"/>
          <p:nvPr/>
        </p:nvSpPr>
        <p:spPr>
          <a:xfrm>
            <a:off x="415599" y="6289694"/>
            <a:ext cx="11650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Heusel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Martin, et al. "Gans trained by a two time-scale update rule converge to a local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equilibrium." NeurIPS. 2017.</a:t>
            </a:r>
          </a:p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Unterthiner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Thomas, et al. "Towards accurate generative models of video: A new metric &amp; challenges."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 2018.</a:t>
            </a:r>
          </a:p>
        </p:txBody>
      </p:sp>
    </p:spTree>
    <p:extLst>
      <p:ext uri="{BB962C8B-B14F-4D97-AF65-F5344CB8AC3E}">
        <p14:creationId xmlns:p14="http://schemas.microsoft.com/office/powerpoint/2010/main" val="1044170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1;p14">
            <a:extLst>
              <a:ext uri="{FF2B5EF4-FFF2-40B4-BE49-F238E27FC236}">
                <a16:creationId xmlns:a16="http://schemas.microsoft.com/office/drawing/2014/main" id="{8CF6E31F-E2C9-1FD0-5D58-F4EE83DB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Compositional Generation</a:t>
            </a: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 – Qualitative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22CE9C-82EF-C804-B0BB-336C04949972}"/>
              </a:ext>
            </a:extLst>
          </p:cNvPr>
          <p:cNvSpPr txBox="1"/>
          <p:nvPr/>
        </p:nvSpPr>
        <p:spPr>
          <a:xfrm>
            <a:off x="2517162" y="5822335"/>
            <a:ext cx="158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CLEVRTex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B4EC96-34E0-EB57-9954-BEBFE40009D2}"/>
              </a:ext>
            </a:extLst>
          </p:cNvPr>
          <p:cNvSpPr txBox="1"/>
          <p:nvPr/>
        </p:nvSpPr>
        <p:spPr>
          <a:xfrm>
            <a:off x="7842695" y="5822335"/>
            <a:ext cx="158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CelebA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05674FD3-4F43-D4C3-DEAE-90320ACAAF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  <p:sp>
        <p:nvSpPr>
          <p:cNvPr id="8" name="Google Shape;62;p14">
            <a:extLst>
              <a:ext uri="{FF2B5EF4-FFF2-40B4-BE49-F238E27FC236}">
                <a16:creationId xmlns:a16="http://schemas.microsoft.com/office/drawing/2014/main" id="{478A5145-2E9B-3512-655F-7524E1E4F5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Baseline results are blurry, while we generate details such as textures, hairs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54AF885-9D9A-CCEA-FC07-929A1F040C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4" b="23862"/>
          <a:stretch/>
        </p:blipFill>
        <p:spPr>
          <a:xfrm>
            <a:off x="755454" y="1535666"/>
            <a:ext cx="5058630" cy="41636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1CB6330-0D4C-B5F7-0445-E89EA9A0C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5" b="23862"/>
          <a:stretch/>
        </p:blipFill>
        <p:spPr>
          <a:xfrm>
            <a:off x="6073116" y="1536975"/>
            <a:ext cx="5058630" cy="416366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92041BB-E5B9-9898-4816-C85CACEDAEF3}"/>
              </a:ext>
            </a:extLst>
          </p:cNvPr>
          <p:cNvSpPr/>
          <p:nvPr/>
        </p:nvSpPr>
        <p:spPr>
          <a:xfrm flipH="1">
            <a:off x="4550697" y="1535666"/>
            <a:ext cx="1243351" cy="42127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026C3D0-7F12-053D-86BA-4AE8ADCC98FE}"/>
              </a:ext>
            </a:extLst>
          </p:cNvPr>
          <p:cNvSpPr/>
          <p:nvPr/>
        </p:nvSpPr>
        <p:spPr>
          <a:xfrm flipH="1">
            <a:off x="9863292" y="1535666"/>
            <a:ext cx="1243351" cy="42127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210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1;p14">
            <a:extLst>
              <a:ext uri="{FF2B5EF4-FFF2-40B4-BE49-F238E27FC236}">
                <a16:creationId xmlns:a16="http://schemas.microsoft.com/office/drawing/2014/main" id="{8CF6E31F-E2C9-1FD0-5D58-F4EE83DB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Application – Video Prediction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05674FD3-4F43-D4C3-DEAE-90320ACAAF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  <p:sp>
        <p:nvSpPr>
          <p:cNvPr id="8" name="Google Shape;62;p14">
            <a:extLst>
              <a:ext uri="{FF2B5EF4-FFF2-40B4-BE49-F238E27FC236}">
                <a16:creationId xmlns:a16="http://schemas.microsoft.com/office/drawing/2014/main" id="{478A5145-2E9B-3512-655F-7524E1E4F5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 combine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SlotDiffusion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a dynamics model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SlotFormer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video prediction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Good visual quality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Correct physics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081B96E-C858-0980-8668-44EF03310819}"/>
              </a:ext>
            </a:extLst>
          </p:cNvPr>
          <p:cNvGrpSpPr/>
          <p:nvPr/>
        </p:nvGrpSpPr>
        <p:grpSpPr>
          <a:xfrm>
            <a:off x="3974572" y="1476324"/>
            <a:ext cx="6055252" cy="5136539"/>
            <a:chOff x="2310871" y="1524650"/>
            <a:chExt cx="6055252" cy="513653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89D07B-B26E-FEF0-8DC7-8341F3AF6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872" y="1866406"/>
              <a:ext cx="6016096" cy="4794783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800B38D-EA46-2AEA-AD15-4A845C641837}"/>
                </a:ext>
              </a:extLst>
            </p:cNvPr>
            <p:cNvSpPr txBox="1"/>
            <p:nvPr/>
          </p:nvSpPr>
          <p:spPr>
            <a:xfrm>
              <a:off x="2310871" y="1531416"/>
              <a:ext cx="11943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9314236-0327-9AE4-F7CD-F4CC303BEA6C}"/>
                </a:ext>
              </a:extLst>
            </p:cNvPr>
            <p:cNvSpPr txBox="1"/>
            <p:nvPr/>
          </p:nvSpPr>
          <p:spPr>
            <a:xfrm>
              <a:off x="3450167" y="1531416"/>
              <a:ext cx="1291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PredRNN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33A3A51-23B5-B02B-2C2E-2F7A1305C1D1}"/>
                </a:ext>
              </a:extLst>
            </p:cNvPr>
            <p:cNvSpPr txBox="1"/>
            <p:nvPr/>
          </p:nvSpPr>
          <p:spPr>
            <a:xfrm>
              <a:off x="4721756" y="1528033"/>
              <a:ext cx="11943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VQFormer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6E4A4C9-53FB-2763-0BA1-6AEA32B8F049}"/>
                </a:ext>
              </a:extLst>
            </p:cNvPr>
            <p:cNvSpPr txBox="1"/>
            <p:nvPr/>
          </p:nvSpPr>
          <p:spPr>
            <a:xfrm>
              <a:off x="5880629" y="1524650"/>
              <a:ext cx="1291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STEVE+SF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A028ED2-CEDB-3D87-E9AC-D39E201DFDFD}"/>
                </a:ext>
              </a:extLst>
            </p:cNvPr>
            <p:cNvSpPr txBox="1"/>
            <p:nvPr/>
          </p:nvSpPr>
          <p:spPr>
            <a:xfrm>
              <a:off x="7074957" y="1531416"/>
              <a:ext cx="1291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Ours+SF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817512CC-C8CC-34B2-6C9D-D1B8A7CFC1CE}"/>
              </a:ext>
            </a:extLst>
          </p:cNvPr>
          <p:cNvSpPr/>
          <p:nvPr/>
        </p:nvSpPr>
        <p:spPr>
          <a:xfrm flipH="1">
            <a:off x="8769839" y="1506829"/>
            <a:ext cx="1249700" cy="5137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873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 representation</a:t>
            </a:r>
          </a:p>
          <a:p>
            <a:pPr marL="342900" indent="-342900">
              <a:lnSpc>
                <a:spcPct val="12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Capture objects with separate features (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-Pooling from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bbox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Unsupervised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OCL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emergence of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objectness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9A33FC6-804E-D11B-7F0D-3D4597F31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4574772"/>
            <a:ext cx="9613736" cy="13699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72969DF-6B28-9AAD-848E-088C35C61521}"/>
              </a:ext>
            </a:extLst>
          </p:cNvPr>
          <p:cNvSpPr txBox="1"/>
          <p:nvPr/>
        </p:nvSpPr>
        <p:spPr>
          <a:xfrm>
            <a:off x="415598" y="6126552"/>
            <a:ext cx="1154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Video credit:</a:t>
            </a:r>
          </a:p>
          <a:p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Kipf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Thomas, et al. "Conditional Object-Centric Learning from Video." ICLR. 2022.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985D4EB-F6D7-A3A9-EBA6-635B351688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4BE425-BACF-42BC-CC13-F338D20D6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42" y="3088597"/>
            <a:ext cx="97250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7645650-FB37-DC76-C143-F70017144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66" y="354771"/>
            <a:ext cx="3932309" cy="2626403"/>
          </a:xfrm>
          <a:prstGeom prst="rect">
            <a:avLst/>
          </a:prstGeom>
        </p:spPr>
      </p:pic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1628E2F6-52DD-74F4-6CE9-8FA32B61C496}"/>
              </a:ext>
            </a:extLst>
          </p:cNvPr>
          <p:cNvSpPr txBox="1">
            <a:spLocks/>
          </p:cNvSpPr>
          <p:nvPr/>
        </p:nvSpPr>
        <p:spPr>
          <a:xfrm>
            <a:off x="415598" y="251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Object-Centric Learning (OCL)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19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1;p14">
            <a:extLst>
              <a:ext uri="{FF2B5EF4-FFF2-40B4-BE49-F238E27FC236}">
                <a16:creationId xmlns:a16="http://schemas.microsoft.com/office/drawing/2014/main" id="{8CF6E31F-E2C9-1FD0-5D58-F4EE83DB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Application – Visual Question Answering (VQA)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05674FD3-4F43-D4C3-DEAE-90320ACAAF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  <p:sp>
        <p:nvSpPr>
          <p:cNvPr id="8" name="Google Shape;62;p14">
            <a:extLst>
              <a:ext uri="{FF2B5EF4-FFF2-40B4-BE49-F238E27FC236}">
                <a16:creationId xmlns:a16="http://schemas.microsoft.com/office/drawing/2014/main" id="{478A5145-2E9B-3512-655F-7524E1E4F5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 leverage the video predictor as a world model for question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answering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EF157E7D-8B93-AF2C-20BC-666F862FC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9" y="1519427"/>
            <a:ext cx="7664468" cy="180367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E04F046E-7280-8C2E-5CA9-99B8C7E4E629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Bear, Daniel, et al. "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Physion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Evaluating Physical Prediction from Vision in Humans and Machines."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NeurIPS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D&amp;B Track. 2021.</a:t>
            </a:r>
          </a:p>
        </p:txBody>
      </p:sp>
    </p:spTree>
    <p:extLst>
      <p:ext uri="{BB962C8B-B14F-4D97-AF65-F5344CB8AC3E}">
        <p14:creationId xmlns:p14="http://schemas.microsoft.com/office/powerpoint/2010/main" val="4246379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1;p14">
            <a:extLst>
              <a:ext uri="{FF2B5EF4-FFF2-40B4-BE49-F238E27FC236}">
                <a16:creationId xmlns:a16="http://schemas.microsoft.com/office/drawing/2014/main" id="{8CF6E31F-E2C9-1FD0-5D58-F4EE83DB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Application – Visual Question Answering (VQA)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05674FD3-4F43-D4C3-DEAE-90320ACAAF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sp>
        <p:nvSpPr>
          <p:cNvPr id="8" name="Google Shape;62;p14">
            <a:extLst>
              <a:ext uri="{FF2B5EF4-FFF2-40B4-BE49-F238E27FC236}">
                <a16:creationId xmlns:a16="http://schemas.microsoft.com/office/drawing/2014/main" id="{478A5145-2E9B-3512-655F-7524E1E4F5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 leverage the video predictor as a world model for question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answering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VQA accuracy 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Physion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EF157E7D-8B93-AF2C-20BC-666F862FC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9" y="1519427"/>
            <a:ext cx="7664468" cy="180367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BBE3F8C-F64E-6BD5-8445-C64A549D2B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83"/>
          <a:stretch/>
        </p:blipFill>
        <p:spPr>
          <a:xfrm>
            <a:off x="603231" y="4050047"/>
            <a:ext cx="5214263" cy="180367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E04F046E-7280-8C2E-5CA9-99B8C7E4E629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Bear, Daniel, et al. "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Physion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Evaluating Physical Prediction from Vision in Humans and Machines."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NeurIPS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D&amp;B Track. 2021.</a:t>
            </a:r>
          </a:p>
        </p:txBody>
      </p:sp>
    </p:spTree>
    <p:extLst>
      <p:ext uri="{BB962C8B-B14F-4D97-AF65-F5344CB8AC3E}">
        <p14:creationId xmlns:p14="http://schemas.microsoft.com/office/powerpoint/2010/main" val="3667121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1;p14">
            <a:extLst>
              <a:ext uri="{FF2B5EF4-FFF2-40B4-BE49-F238E27FC236}">
                <a16:creationId xmlns:a16="http://schemas.microsoft.com/office/drawing/2014/main" id="{8CF6E31F-E2C9-1FD0-5D58-F4EE83DB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Scale Up to Real-World Data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05674FD3-4F43-D4C3-DEAE-90320ACAAF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  <p:sp>
        <p:nvSpPr>
          <p:cNvPr id="8" name="Google Shape;62;p14">
            <a:extLst>
              <a:ext uri="{FF2B5EF4-FFF2-40B4-BE49-F238E27FC236}">
                <a16:creationId xmlns:a16="http://schemas.microsoft.com/office/drawing/2014/main" id="{478A5145-2E9B-3512-655F-7524E1E4F5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SlotDiffusion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also be scaled up to real-world datasets!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Replace the image encoder with DINO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422276-5012-5123-E9E9-BA80EAA31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0" y="2297926"/>
            <a:ext cx="9144000" cy="28542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D59364D-EC94-7B60-B323-825F0C352135}"/>
              </a:ext>
            </a:extLst>
          </p:cNvPr>
          <p:cNvSpPr txBox="1"/>
          <p:nvPr/>
        </p:nvSpPr>
        <p:spPr>
          <a:xfrm>
            <a:off x="415599" y="6312762"/>
            <a:ext cx="11650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Seitzer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Maximilian, et al. "Bridging the gap to real-world object-centric learning." ICLR. 2023.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Lin, Tsung-Yi, et al. "Microsoft coco: Common objects in context." ECCV. 2014.</a:t>
            </a:r>
          </a:p>
        </p:txBody>
      </p:sp>
    </p:spTree>
    <p:extLst>
      <p:ext uri="{BB962C8B-B14F-4D97-AF65-F5344CB8AC3E}">
        <p14:creationId xmlns:p14="http://schemas.microsoft.com/office/powerpoint/2010/main" val="300872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SlotDiffusion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Object-centric learning with a diffusion model decoder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Better segmentation &amp; generation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Downstream applications: Editing, VP, VQA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Scale up to real-world data, e.g. COCO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Future directions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Generate photo-realistic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real-world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images/videos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Leverage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pre-trained DM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e.g. Stable Diffusion?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2E2E75E-02AB-ABC0-C76C-710D436E1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41" y="4621533"/>
            <a:ext cx="1716089" cy="171608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FA90B4F-1977-DEE1-C3D5-428C6D414E12}"/>
              </a:ext>
            </a:extLst>
          </p:cNvPr>
          <p:cNvSpPr txBox="1"/>
          <p:nvPr/>
        </p:nvSpPr>
        <p:spPr>
          <a:xfrm>
            <a:off x="447063" y="4135486"/>
            <a:ext cx="7765604" cy="427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50810">
              <a:lnSpc>
                <a:spcPct val="12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More results on our project page: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https://slotdiffusion.github.io/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079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Application – Generation Tasks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530568" cy="11867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342900" indent="-342900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Compositional generation: slots as semantic concepts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32AE5F-2771-0AA6-5AF5-401A575625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A3D50F31-B9FE-ADC9-9B4E-A9C90363B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87" y="2242462"/>
            <a:ext cx="3821984" cy="3821984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A24A4CBB-FDCA-0F3A-83B8-4FFF06BF28B3}"/>
              </a:ext>
            </a:extLst>
          </p:cNvPr>
          <p:cNvSpPr txBox="1"/>
          <p:nvPr/>
        </p:nvSpPr>
        <p:spPr>
          <a:xfrm>
            <a:off x="415599" y="6312762"/>
            <a:ext cx="11650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Singh, Gautam, Fei Deng, and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Sungjin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Ahn. "Illiterate DALL-E Learns to Compose." ICLR. 2022.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Wu, Ziyi, et al. "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SlotFormer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Unsupervised Visual Dynamics Simulation with Object-Centric Models." ICLR. 2023.</a:t>
            </a:r>
          </a:p>
        </p:txBody>
      </p:sp>
    </p:spTree>
    <p:extLst>
      <p:ext uri="{BB962C8B-B14F-4D97-AF65-F5344CB8AC3E}">
        <p14:creationId xmlns:p14="http://schemas.microsoft.com/office/powerpoint/2010/main" val="1146671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Application – Generation Tasks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530568" cy="11867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342900" indent="-342900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Compositional generation: slots as semantic concepts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Video prediction: explicitly reason interactions &amp; preserve object identities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32AE5F-2771-0AA6-5AF5-401A575625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0F18630-AE34-FB89-02D1-C232E205E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t="51486"/>
          <a:stretch/>
        </p:blipFill>
        <p:spPr>
          <a:xfrm>
            <a:off x="6917180" y="4444144"/>
            <a:ext cx="5111030" cy="104165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DEC6110-CCF2-6B85-E7F3-8DA64554B2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t="51485"/>
          <a:stretch/>
        </p:blipFill>
        <p:spPr>
          <a:xfrm>
            <a:off x="6917181" y="3404262"/>
            <a:ext cx="5111029" cy="10416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F59BF56-5EAF-D001-78EF-BA6D1CAF43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" b="51340"/>
          <a:stretch/>
        </p:blipFill>
        <p:spPr>
          <a:xfrm>
            <a:off x="4808959" y="2359350"/>
            <a:ext cx="7219252" cy="104165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3D50F31-B9FE-ADC9-9B4E-A9C90363B2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87" y="2242462"/>
            <a:ext cx="3821984" cy="3821984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A24A4CBB-FDCA-0F3A-83B8-4FFF06BF28B3}"/>
              </a:ext>
            </a:extLst>
          </p:cNvPr>
          <p:cNvSpPr txBox="1"/>
          <p:nvPr/>
        </p:nvSpPr>
        <p:spPr>
          <a:xfrm>
            <a:off x="415599" y="6312762"/>
            <a:ext cx="11650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Singh, Gautam, Fei Deng, and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Sungjin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Ahn. "Illiterate DALL-E Learns to Compose." ICLR. 2022.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Wu, Ziyi, et al. "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SlotFormer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: Unsupervised Visual Dynamics Simulation with Object-Centric Models." ICLR. 2023.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F437C6D-FB13-7C09-54BA-0732B2E8100E}"/>
              </a:ext>
            </a:extLst>
          </p:cNvPr>
          <p:cNvSpPr txBox="1"/>
          <p:nvPr/>
        </p:nvSpPr>
        <p:spPr>
          <a:xfrm>
            <a:off x="4808959" y="3746229"/>
            <a:ext cx="210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ConvLSTM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E669FDF-6C18-2B89-7AB3-47ED29171B50}"/>
              </a:ext>
            </a:extLst>
          </p:cNvPr>
          <p:cNvSpPr txBox="1"/>
          <p:nvPr/>
        </p:nvSpPr>
        <p:spPr>
          <a:xfrm>
            <a:off x="4808959" y="4813853"/>
            <a:ext cx="210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Slot-based</a:t>
            </a: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EA2018BE-B054-EEBF-5510-E4B99667F78E}"/>
              </a:ext>
            </a:extLst>
          </p:cNvPr>
          <p:cNvCxnSpPr>
            <a:cxnSpLocks/>
          </p:cNvCxnSpPr>
          <p:nvPr/>
        </p:nvCxnSpPr>
        <p:spPr>
          <a:xfrm flipV="1">
            <a:off x="11663251" y="3921141"/>
            <a:ext cx="226297" cy="3713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C94FD250-52FE-95FE-8B12-5D2AFE572A64}"/>
              </a:ext>
            </a:extLst>
          </p:cNvPr>
          <p:cNvCxnSpPr>
            <a:cxnSpLocks/>
          </p:cNvCxnSpPr>
          <p:nvPr/>
        </p:nvCxnSpPr>
        <p:spPr>
          <a:xfrm flipH="1" flipV="1">
            <a:off x="11192281" y="3952286"/>
            <a:ext cx="319163" cy="3401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E4542784-CBD7-05DF-A24D-87CAB82DC3A2}"/>
              </a:ext>
            </a:extLst>
          </p:cNvPr>
          <p:cNvSpPr txBox="1"/>
          <p:nvPr/>
        </p:nvSpPr>
        <p:spPr>
          <a:xfrm>
            <a:off x="4808958" y="1995049"/>
            <a:ext cx="210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E97970D-7ACD-247B-1041-446BCE4B3204}"/>
              </a:ext>
            </a:extLst>
          </p:cNvPr>
          <p:cNvSpPr txBox="1"/>
          <p:nvPr/>
        </p:nvSpPr>
        <p:spPr>
          <a:xfrm>
            <a:off x="6917179" y="1995049"/>
            <a:ext cx="511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Future Rollout</a:t>
            </a:r>
          </a:p>
        </p:txBody>
      </p:sp>
    </p:spTree>
    <p:extLst>
      <p:ext uri="{BB962C8B-B14F-4D97-AF65-F5344CB8AC3E}">
        <p14:creationId xmlns:p14="http://schemas.microsoft.com/office/powerpoint/2010/main" val="1800929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Motivation – Data Complexity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Prior works: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Results on simple datasets are good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Cannot scale to complex ones!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3B82FF-8657-EADF-61E1-B575E8AC3B94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Wu, Ziyi, et al. "SlotFormer: Unsupervised Visual Dynamics Simulation with Object-Centric Models." ICLR. 2023.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A1E2CFD-6076-7657-E11F-C3F0BA13F320}"/>
              </a:ext>
            </a:extLst>
          </p:cNvPr>
          <p:cNvGrpSpPr/>
          <p:nvPr/>
        </p:nvGrpSpPr>
        <p:grpSpPr>
          <a:xfrm>
            <a:off x="5313298" y="800689"/>
            <a:ext cx="3579029" cy="1874994"/>
            <a:chOff x="5182166" y="966725"/>
            <a:chExt cx="3579029" cy="1874994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E7CF315A-32AF-3B4E-A880-67C07441A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273" y="1323811"/>
              <a:ext cx="3012815" cy="1517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E34A11E-CF63-5456-D8B4-000B808EDC7C}"/>
                </a:ext>
              </a:extLst>
            </p:cNvPr>
            <p:cNvSpPr txBox="1"/>
            <p:nvPr/>
          </p:nvSpPr>
          <p:spPr>
            <a:xfrm>
              <a:off x="5182166" y="966725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B1C29FD-AF04-FC40-E166-857F13A85DFC}"/>
                </a:ext>
              </a:extLst>
            </p:cNvPr>
            <p:cNvSpPr txBox="1"/>
            <p:nvPr/>
          </p:nvSpPr>
          <p:spPr>
            <a:xfrm>
              <a:off x="6652974" y="966725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119167C-8EB1-064A-C6D2-E1073A3BF37E}"/>
              </a:ext>
            </a:extLst>
          </p:cNvPr>
          <p:cNvGrpSpPr/>
          <p:nvPr/>
        </p:nvGrpSpPr>
        <p:grpSpPr>
          <a:xfrm>
            <a:off x="8544896" y="800689"/>
            <a:ext cx="3579029" cy="1874994"/>
            <a:chOff x="8413764" y="966725"/>
            <a:chExt cx="3579029" cy="1874994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FE22262-9E2E-F7AE-5165-48FC5E22A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425" y="1323811"/>
              <a:ext cx="3012814" cy="1517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1D81F50-9D0A-E225-4DF5-91843F80C34E}"/>
                </a:ext>
              </a:extLst>
            </p:cNvPr>
            <p:cNvSpPr txBox="1"/>
            <p:nvPr/>
          </p:nvSpPr>
          <p:spPr>
            <a:xfrm>
              <a:off x="8413764" y="966725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B633C26-21BB-5F69-9870-233C84DFD98C}"/>
                </a:ext>
              </a:extLst>
            </p:cNvPr>
            <p:cNvSpPr txBox="1"/>
            <p:nvPr/>
          </p:nvSpPr>
          <p:spPr>
            <a:xfrm>
              <a:off x="9884572" y="966725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25C42E6-E1C6-7BFF-AE5A-150474423745}"/>
              </a:ext>
            </a:extLst>
          </p:cNvPr>
          <p:cNvGrpSpPr/>
          <p:nvPr/>
        </p:nvGrpSpPr>
        <p:grpSpPr>
          <a:xfrm>
            <a:off x="4355355" y="3565019"/>
            <a:ext cx="3845111" cy="2112163"/>
            <a:chOff x="4355355" y="3565019"/>
            <a:chExt cx="3845111" cy="2112163"/>
          </a:xfrm>
        </p:grpSpPr>
        <p:pic>
          <p:nvPicPr>
            <p:cNvPr id="1031" name="Picture 7">
              <a:extLst>
                <a:ext uri="{FF2B5EF4-FFF2-40B4-BE49-F238E27FC236}">
                  <a16:creationId xmlns:a16="http://schemas.microsoft.com/office/drawing/2014/main" id="{1FCDEBE1-0ED1-EA03-18E3-C391DAF87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21"/>
            <a:stretch/>
          </p:blipFill>
          <p:spPr bwMode="auto">
            <a:xfrm>
              <a:off x="4544011" y="3944458"/>
              <a:ext cx="3460855" cy="173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D0265B7-CC49-BD7C-BD34-D365EF7FE08B}"/>
                </a:ext>
              </a:extLst>
            </p:cNvPr>
            <p:cNvSpPr txBox="1"/>
            <p:nvPr/>
          </p:nvSpPr>
          <p:spPr>
            <a:xfrm>
              <a:off x="4355355" y="3565019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5AC66F7-0940-F856-3B07-C85641CE1147}"/>
                </a:ext>
              </a:extLst>
            </p:cNvPr>
            <p:cNvSpPr txBox="1"/>
            <p:nvPr/>
          </p:nvSpPr>
          <p:spPr>
            <a:xfrm>
              <a:off x="6092245" y="3565019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B24F446-727C-53B9-CBD4-C0BE7A321684}"/>
              </a:ext>
            </a:extLst>
          </p:cNvPr>
          <p:cNvGrpSpPr/>
          <p:nvPr/>
        </p:nvGrpSpPr>
        <p:grpSpPr>
          <a:xfrm>
            <a:off x="8122233" y="3560940"/>
            <a:ext cx="3845111" cy="2116242"/>
            <a:chOff x="8122233" y="3560940"/>
            <a:chExt cx="3845111" cy="2116242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2A1D2510-304D-EF6C-7F92-3B6398AF77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21"/>
            <a:stretch/>
          </p:blipFill>
          <p:spPr bwMode="auto">
            <a:xfrm>
              <a:off x="8315546" y="3944458"/>
              <a:ext cx="3460854" cy="173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3F429AC-133B-7782-F73B-0DA39F8A0D3A}"/>
                </a:ext>
              </a:extLst>
            </p:cNvPr>
            <p:cNvSpPr txBox="1"/>
            <p:nvPr/>
          </p:nvSpPr>
          <p:spPr>
            <a:xfrm>
              <a:off x="8122233" y="3560940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DD8AB36-1EF4-6C73-0AFC-F0D6513CFF73}"/>
                </a:ext>
              </a:extLst>
            </p:cNvPr>
            <p:cNvSpPr txBox="1"/>
            <p:nvPr/>
          </p:nvSpPr>
          <p:spPr>
            <a:xfrm>
              <a:off x="9859123" y="3560940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003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Motivation – Data Complexity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Prior works: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Results on simple datasets are good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Cannot scale to complex ones!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dynamics (object motion) are okay</a:t>
            </a: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Slot-to-image decoding is weak!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3B82FF-8657-EADF-61E1-B575E8AC3B94}"/>
              </a:ext>
            </a:extLst>
          </p:cNvPr>
          <p:cNvSpPr txBox="1"/>
          <p:nvPr/>
        </p:nvSpPr>
        <p:spPr>
          <a:xfrm>
            <a:off x="415599" y="6477766"/>
            <a:ext cx="10805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Wu, Ziyi, et al. "SlotFormer: Unsupervised Visual Dynamics Simulation with Object-Centric Models." ICLR. 2023.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C5BB1B-98F4-399E-4B41-D02782236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A1E2CFD-6076-7657-E11F-C3F0BA13F320}"/>
              </a:ext>
            </a:extLst>
          </p:cNvPr>
          <p:cNvGrpSpPr/>
          <p:nvPr/>
        </p:nvGrpSpPr>
        <p:grpSpPr>
          <a:xfrm>
            <a:off x="5313298" y="800689"/>
            <a:ext cx="3579029" cy="1874994"/>
            <a:chOff x="5182166" y="966725"/>
            <a:chExt cx="3579029" cy="1874994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E7CF315A-32AF-3B4E-A880-67C07441A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273" y="1323811"/>
              <a:ext cx="3012815" cy="1517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E34A11E-CF63-5456-D8B4-000B808EDC7C}"/>
                </a:ext>
              </a:extLst>
            </p:cNvPr>
            <p:cNvSpPr txBox="1"/>
            <p:nvPr/>
          </p:nvSpPr>
          <p:spPr>
            <a:xfrm>
              <a:off x="5182166" y="966725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B1C29FD-AF04-FC40-E166-857F13A85DFC}"/>
                </a:ext>
              </a:extLst>
            </p:cNvPr>
            <p:cNvSpPr txBox="1"/>
            <p:nvPr/>
          </p:nvSpPr>
          <p:spPr>
            <a:xfrm>
              <a:off x="6652974" y="966725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119167C-8EB1-064A-C6D2-E1073A3BF37E}"/>
              </a:ext>
            </a:extLst>
          </p:cNvPr>
          <p:cNvGrpSpPr/>
          <p:nvPr/>
        </p:nvGrpSpPr>
        <p:grpSpPr>
          <a:xfrm>
            <a:off x="8544896" y="800689"/>
            <a:ext cx="3579029" cy="1874994"/>
            <a:chOff x="8413764" y="966725"/>
            <a:chExt cx="3579029" cy="1874994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FE22262-9E2E-F7AE-5165-48FC5E22A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425" y="1323811"/>
              <a:ext cx="3012814" cy="1517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1D81F50-9D0A-E225-4DF5-91843F80C34E}"/>
                </a:ext>
              </a:extLst>
            </p:cNvPr>
            <p:cNvSpPr txBox="1"/>
            <p:nvPr/>
          </p:nvSpPr>
          <p:spPr>
            <a:xfrm>
              <a:off x="8413764" y="966725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B633C26-21BB-5F69-9870-233C84DFD98C}"/>
                </a:ext>
              </a:extLst>
            </p:cNvPr>
            <p:cNvSpPr txBox="1"/>
            <p:nvPr/>
          </p:nvSpPr>
          <p:spPr>
            <a:xfrm>
              <a:off x="9884572" y="966725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25C42E6-E1C6-7BFF-AE5A-150474423745}"/>
              </a:ext>
            </a:extLst>
          </p:cNvPr>
          <p:cNvGrpSpPr/>
          <p:nvPr/>
        </p:nvGrpSpPr>
        <p:grpSpPr>
          <a:xfrm>
            <a:off x="4355355" y="3565019"/>
            <a:ext cx="3845111" cy="2112163"/>
            <a:chOff x="4355355" y="3565019"/>
            <a:chExt cx="3845111" cy="2112163"/>
          </a:xfrm>
        </p:grpSpPr>
        <p:pic>
          <p:nvPicPr>
            <p:cNvPr id="1031" name="Picture 7">
              <a:extLst>
                <a:ext uri="{FF2B5EF4-FFF2-40B4-BE49-F238E27FC236}">
                  <a16:creationId xmlns:a16="http://schemas.microsoft.com/office/drawing/2014/main" id="{1FCDEBE1-0ED1-EA03-18E3-C391DAF87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21"/>
            <a:stretch/>
          </p:blipFill>
          <p:spPr bwMode="auto">
            <a:xfrm>
              <a:off x="4544011" y="3944458"/>
              <a:ext cx="3460855" cy="173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D0265B7-CC49-BD7C-BD34-D365EF7FE08B}"/>
                </a:ext>
              </a:extLst>
            </p:cNvPr>
            <p:cNvSpPr txBox="1"/>
            <p:nvPr/>
          </p:nvSpPr>
          <p:spPr>
            <a:xfrm>
              <a:off x="4355355" y="3565019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5AC66F7-0940-F856-3B07-C85641CE1147}"/>
                </a:ext>
              </a:extLst>
            </p:cNvPr>
            <p:cNvSpPr txBox="1"/>
            <p:nvPr/>
          </p:nvSpPr>
          <p:spPr>
            <a:xfrm>
              <a:off x="6092245" y="3565019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B24F446-727C-53B9-CBD4-C0BE7A321684}"/>
              </a:ext>
            </a:extLst>
          </p:cNvPr>
          <p:cNvGrpSpPr/>
          <p:nvPr/>
        </p:nvGrpSpPr>
        <p:grpSpPr>
          <a:xfrm>
            <a:off x="8122233" y="3560940"/>
            <a:ext cx="3845111" cy="2116242"/>
            <a:chOff x="8122233" y="3560940"/>
            <a:chExt cx="3845111" cy="2116242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2A1D2510-304D-EF6C-7F92-3B6398AF77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21"/>
            <a:stretch/>
          </p:blipFill>
          <p:spPr bwMode="auto">
            <a:xfrm>
              <a:off x="8315546" y="3944458"/>
              <a:ext cx="3460854" cy="173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3F429AC-133B-7782-F73B-0DA39F8A0D3A}"/>
                </a:ext>
              </a:extLst>
            </p:cNvPr>
            <p:cNvSpPr txBox="1"/>
            <p:nvPr/>
          </p:nvSpPr>
          <p:spPr>
            <a:xfrm>
              <a:off x="8122233" y="3560940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DD8AB36-1EF4-6C73-0AFC-F0D6513CFF73}"/>
                </a:ext>
              </a:extLst>
            </p:cNvPr>
            <p:cNvSpPr txBox="1"/>
            <p:nvPr/>
          </p:nvSpPr>
          <p:spPr>
            <a:xfrm>
              <a:off x="9859123" y="3560940"/>
              <a:ext cx="2108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Prediction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337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Background – Slot Attention for Video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 models: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Encoder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Slot Attention,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Slot Decoder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Predictor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Encoder: extract image features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9740FC-AD4E-3F94-DF98-AE2265FE2911}"/>
              </a:ext>
            </a:extLst>
          </p:cNvPr>
          <p:cNvSpPr/>
          <p:nvPr/>
        </p:nvSpPr>
        <p:spPr>
          <a:xfrm>
            <a:off x="415599" y="2964180"/>
            <a:ext cx="1634181" cy="3118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6866A2-0C2B-2052-2725-88894C90B9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E566B7-C6E4-DEDA-C6DB-942B92F41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1839487"/>
            <a:ext cx="7820131" cy="411414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CB337D9-B261-E6DF-C919-8B03443E91A5}"/>
              </a:ext>
            </a:extLst>
          </p:cNvPr>
          <p:cNvSpPr/>
          <p:nvPr/>
        </p:nvSpPr>
        <p:spPr>
          <a:xfrm>
            <a:off x="2626899" y="3563595"/>
            <a:ext cx="1675908" cy="25190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40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2451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Background – Slot Attention for Video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599" y="904373"/>
            <a:ext cx="10681026" cy="52011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 models: Image Encoder,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 Attention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Slot Decoder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Predictor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Slot Attention: update object slots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9740FC-AD4E-3F94-DF98-AE2265FE2911}"/>
              </a:ext>
            </a:extLst>
          </p:cNvPr>
          <p:cNvSpPr/>
          <p:nvPr/>
        </p:nvSpPr>
        <p:spPr>
          <a:xfrm>
            <a:off x="415599" y="2964180"/>
            <a:ext cx="1634181" cy="3118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6866A2-0C2B-2052-2725-88894C90B9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E566B7-C6E4-DEDA-C6DB-942B92F41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1839487"/>
            <a:ext cx="7820131" cy="411414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CB337D9-B261-E6DF-C919-8B03443E91A5}"/>
              </a:ext>
            </a:extLst>
          </p:cNvPr>
          <p:cNvSpPr/>
          <p:nvPr/>
        </p:nvSpPr>
        <p:spPr>
          <a:xfrm>
            <a:off x="1751888" y="1865125"/>
            <a:ext cx="3670419" cy="17711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977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14736</TotalTime>
  <Words>2392</Words>
  <Application>Microsoft Office PowerPoint</Application>
  <PresentationFormat>宽屏</PresentationFormat>
  <Paragraphs>305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7" baseType="lpstr">
      <vt:lpstr>等线</vt:lpstr>
      <vt:lpstr>等线 Light</vt:lpstr>
      <vt:lpstr>Arial</vt:lpstr>
      <vt:lpstr>Office 主题​​</vt:lpstr>
      <vt:lpstr>SlotDiffusion: Object-Centric Generative Modeling with Diffusion Models    NeurIPS 2023 (Spotlight)   Ziyi Wu, Jingyu Hu*, Wuyue Lu*, Igor Gilitschenski, Animesh Garg</vt:lpstr>
      <vt:lpstr>PowerPoint 演示文稿</vt:lpstr>
      <vt:lpstr>PowerPoint 演示文稿</vt:lpstr>
      <vt:lpstr>Application – Generation Tasks</vt:lpstr>
      <vt:lpstr>Application – Generation Tasks</vt:lpstr>
      <vt:lpstr>Motivation – Data Complexity</vt:lpstr>
      <vt:lpstr>Motivation – Data Complexity</vt:lpstr>
      <vt:lpstr>Background – Slot Attention for Video</vt:lpstr>
      <vt:lpstr>Background – Slot Attention for Video</vt:lpstr>
      <vt:lpstr>Background – Slot Attention for Video</vt:lpstr>
      <vt:lpstr>Prior Works – SAVi</vt:lpstr>
      <vt:lpstr>Prior Works – SAVi</vt:lpstr>
      <vt:lpstr>Prior Works – STEVE</vt:lpstr>
      <vt:lpstr>Prior Works – STEVE</vt:lpstr>
      <vt:lpstr>Prior Works – STEVE</vt:lpstr>
      <vt:lpstr>SlotDiffusion</vt:lpstr>
      <vt:lpstr>SlotDiffusion</vt:lpstr>
      <vt:lpstr>Experiments</vt:lpstr>
      <vt:lpstr>Experiments</vt:lpstr>
      <vt:lpstr>Experiments</vt:lpstr>
      <vt:lpstr>Segmentation – Quantitative</vt:lpstr>
      <vt:lpstr>Reconstruction – Quantitative</vt:lpstr>
      <vt:lpstr>Reconstruction – Qualitative</vt:lpstr>
      <vt:lpstr>Compositional Generation</vt:lpstr>
      <vt:lpstr>Compositional Generation</vt:lpstr>
      <vt:lpstr>Compositional Generation</vt:lpstr>
      <vt:lpstr>Compositional Generation – Quantitative</vt:lpstr>
      <vt:lpstr>Compositional Generation – Qualitative</vt:lpstr>
      <vt:lpstr>Application – Video Prediction</vt:lpstr>
      <vt:lpstr>Application – Visual Question Answering (VQA)</vt:lpstr>
      <vt:lpstr>Application – Visual Question Answering (VQA)</vt:lpstr>
      <vt:lpstr>Scale Up to Real-World Data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SlotFormer: Long-Term Dynamic Modeling in Object-Centric Models   Ziyi Wu, Nikita Dvornik, Klaus Greff, Jiaqi Xi, Thomas Kipf*, Animesh Garg*</dc:title>
  <dc:creator>Wu Ziyi</dc:creator>
  <cp:lastModifiedBy>Ziyi Wu</cp:lastModifiedBy>
  <cp:revision>1468</cp:revision>
  <dcterms:created xsi:type="dcterms:W3CDTF">2022-06-11T22:21:05Z</dcterms:created>
  <dcterms:modified xsi:type="dcterms:W3CDTF">2023-10-27T18:32:53Z</dcterms:modified>
</cp:coreProperties>
</file>