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9" r:id="rId2"/>
    <p:sldId id="305" r:id="rId3"/>
    <p:sldId id="341" r:id="rId4"/>
    <p:sldId id="342" r:id="rId5"/>
    <p:sldId id="299" r:id="rId6"/>
    <p:sldId id="298" r:id="rId7"/>
    <p:sldId id="300" r:id="rId8"/>
    <p:sldId id="306" r:id="rId9"/>
    <p:sldId id="344" r:id="rId10"/>
    <p:sldId id="343" r:id="rId11"/>
    <p:sldId id="345" r:id="rId12"/>
    <p:sldId id="346" r:id="rId13"/>
    <p:sldId id="347" r:id="rId14"/>
    <p:sldId id="348" r:id="rId15"/>
    <p:sldId id="349" r:id="rId16"/>
    <p:sldId id="350" r:id="rId17"/>
    <p:sldId id="351" r:id="rId18"/>
    <p:sldId id="352" r:id="rId19"/>
    <p:sldId id="353" r:id="rId20"/>
    <p:sldId id="354" r:id="rId21"/>
    <p:sldId id="355" r:id="rId22"/>
    <p:sldId id="358" r:id="rId23"/>
    <p:sldId id="357" r:id="rId24"/>
    <p:sldId id="359" r:id="rId25"/>
    <p:sldId id="360" r:id="rId26"/>
    <p:sldId id="361" r:id="rId27"/>
    <p:sldId id="362" r:id="rId28"/>
    <p:sldId id="363"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4F46"/>
    <a:srgbClr val="FAE585"/>
    <a:srgbClr val="F6E87F"/>
    <a:srgbClr val="D51B26"/>
    <a:srgbClr val="FFFFFF"/>
    <a:srgbClr val="00CF01"/>
    <a:srgbClr val="2F5C85"/>
    <a:srgbClr val="182C46"/>
    <a:srgbClr val="1877F2"/>
    <a:srgbClr val="6BC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70" autoAdjust="0"/>
  </p:normalViewPr>
  <p:slideViewPr>
    <p:cSldViewPr snapToGrid="0">
      <p:cViewPr varScale="1">
        <p:scale>
          <a:sx n="150" d="100"/>
          <a:sy n="150" d="100"/>
        </p:scale>
        <p:origin x="58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E3356-9D52-4C03-AC71-2E417C8CCCFE}" type="datetimeFigureOut">
              <a:rPr lang="zh-CN" altLang="en-US" smtClean="0"/>
              <a:t>2024/3/20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408C8-000A-4293-BE49-9AC2657CD33D}" type="slidenum">
              <a:rPr lang="zh-CN" altLang="en-US" smtClean="0"/>
              <a:t>‹#›</a:t>
            </a:fld>
            <a:endParaRPr lang="zh-CN" altLang="en-US"/>
          </a:p>
        </p:txBody>
      </p:sp>
    </p:spTree>
    <p:extLst>
      <p:ext uri="{BB962C8B-B14F-4D97-AF65-F5344CB8AC3E}">
        <p14:creationId xmlns:p14="http://schemas.microsoft.com/office/powerpoint/2010/main" val="342158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691ce86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691ce86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19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6992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72536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944675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21827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430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7885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5502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6823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8011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1844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to begin with, what are event-based cameras? How is it different from conventional RGB cameras? Well, here we have a rotating disk with a black dot. If you put your RGB camera towards to this disk, it will record a video, which contains fixed rate image frames. On the other hand, if you use an event camera, you will get a continuous stream of </a:t>
            </a:r>
            <a:r>
              <a:rPr lang="en-US" altLang="zh-CN" dirty="0" err="1"/>
              <a:t>spatio</a:t>
            </a:r>
            <a:r>
              <a:rPr lang="en-US" altLang="zh-CN" dirty="0"/>
              <a:t>-temporal</a:t>
            </a:r>
            <a:r>
              <a:rPr lang="en-US" dirty="0"/>
              <a:t> points. And we call these points events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02714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83012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79306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546329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75322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16910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98917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14860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6128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2226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Besides, if you don’t move the disk, </a:t>
            </a:r>
            <a:r>
              <a:rPr lang="en-US" altLang="zh-CN" dirty="0"/>
              <a:t>RGB cameras still output static frames</a:t>
            </a:r>
            <a:r>
              <a:rPr lang="en-US" dirty="0"/>
              <a:t>. However, you won’t get any events from the event camera</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4109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Concretely, a conventional RGB camera outputs frames at a fixed time interval. So at every delta t, you capture an image. This process is independent from the target objects. On the other hand, an event camera captures events async. Again in a delta time window, if at a spatial location (x, y), the intensity of that pixel changes over a threshold, then the camera outputs an event, which consist of 4 values, the timestamp t, the location (x, y), and the polarity p, indicating whether the pixel becomes brighter or darker</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55657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what are the </a:t>
            </a:r>
            <a:r>
              <a:rPr lang="en-US" altLang="zh-CN" dirty="0"/>
              <a:t>advantages of </a:t>
            </a:r>
            <a:r>
              <a:rPr lang="en-US" dirty="0"/>
              <a:t>event-based cameras comparing to RGB cameras. Well first, it consumes less energy. Because we don’t need to record every pixel, but only the necessary pixels that have a value change</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0687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Second, event camera works with very high speed. Again with this disk, if you rotate it super fast, RGB cameras suffer from motion blur in each frame, while event cameras still capture continuous events with no noise. They are robust to the speed of the target object</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005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event cameras have a high dynamic range (HDR). They can see in the dark or bright environments. Here is a sidewalk captured by an RGB and an event camera at night. You can hardly see anything in RGB frames, while you still get useful signals in the events output</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2189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Event cameras are first commercialized in 2008. And from 2018, there are lots of research papers coming out applying it to many tasks, such as object recognition, detection, segmentation and so on</a:t>
            </a:r>
          </a:p>
        </p:txBody>
      </p:sp>
    </p:spTree>
    <p:extLst>
      <p:ext uri="{BB962C8B-B14F-4D97-AF65-F5344CB8AC3E}">
        <p14:creationId xmlns:p14="http://schemas.microsoft.com/office/powerpoint/2010/main" val="306999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6239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1D7848-7957-EFB1-6255-2451F9BAABA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302123F-A123-F62B-3D65-3BB00B45D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DB033AA-A6B0-D9AF-7AC3-8CDA4C3F2CC9}"/>
              </a:ext>
            </a:extLst>
          </p:cNvPr>
          <p:cNvSpPr>
            <a:spLocks noGrp="1"/>
          </p:cNvSpPr>
          <p:nvPr>
            <p:ph type="dt" sz="half" idx="10"/>
          </p:nvPr>
        </p:nvSpPr>
        <p:spPr/>
        <p:txBody>
          <a:bodyPr/>
          <a:lstStyle/>
          <a:p>
            <a:fld id="{21B27FDB-E7EA-482D-8B6C-D7EE1B547CA1}" type="datetime1">
              <a:rPr lang="zh-CN" altLang="en-US" smtClean="0"/>
              <a:t>2024/3/20</a:t>
            </a:fld>
            <a:endParaRPr lang="zh-CN" altLang="en-US"/>
          </a:p>
        </p:txBody>
      </p:sp>
      <p:sp>
        <p:nvSpPr>
          <p:cNvPr id="5" name="页脚占位符 4">
            <a:extLst>
              <a:ext uri="{FF2B5EF4-FFF2-40B4-BE49-F238E27FC236}">
                <a16:creationId xmlns:a16="http://schemas.microsoft.com/office/drawing/2014/main" id="{2A0919BC-159C-08A7-3939-C8662D7785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FF6DDF-BB53-A916-86A9-5CC62BB8D758}"/>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217299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853F38-B9F1-D392-3A9C-E226067D30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0DAC74-8497-645D-229A-7C373509529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7D46C9-DCED-C77E-D395-2F82E3855DE5}"/>
              </a:ext>
            </a:extLst>
          </p:cNvPr>
          <p:cNvSpPr>
            <a:spLocks noGrp="1"/>
          </p:cNvSpPr>
          <p:nvPr>
            <p:ph type="dt" sz="half" idx="10"/>
          </p:nvPr>
        </p:nvSpPr>
        <p:spPr/>
        <p:txBody>
          <a:bodyPr/>
          <a:lstStyle/>
          <a:p>
            <a:fld id="{1F34E4DC-E3D9-452B-A8B2-E008D592D4A2}" type="datetime1">
              <a:rPr lang="zh-CN" altLang="en-US" smtClean="0"/>
              <a:t>2024/3/20</a:t>
            </a:fld>
            <a:endParaRPr lang="zh-CN" altLang="en-US"/>
          </a:p>
        </p:txBody>
      </p:sp>
      <p:sp>
        <p:nvSpPr>
          <p:cNvPr id="5" name="页脚占位符 4">
            <a:extLst>
              <a:ext uri="{FF2B5EF4-FFF2-40B4-BE49-F238E27FC236}">
                <a16:creationId xmlns:a16="http://schemas.microsoft.com/office/drawing/2014/main" id="{4AF0EA93-5C31-E5F1-E84B-6D6D89A29E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00F46D8-D97F-266F-6D2B-750D2A68B800}"/>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86701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74F185E-42AF-6AB3-E118-B4DB718AEAB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D40BD4-62A3-224E-9EE4-2A467D431B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9C578D-37A9-68B6-FD42-3DB0F5DDF601}"/>
              </a:ext>
            </a:extLst>
          </p:cNvPr>
          <p:cNvSpPr>
            <a:spLocks noGrp="1"/>
          </p:cNvSpPr>
          <p:nvPr>
            <p:ph type="dt" sz="half" idx="10"/>
          </p:nvPr>
        </p:nvSpPr>
        <p:spPr/>
        <p:txBody>
          <a:bodyPr/>
          <a:lstStyle/>
          <a:p>
            <a:fld id="{19FF2C7A-F858-4BB6-9A4B-F724D7068453}" type="datetime1">
              <a:rPr lang="zh-CN" altLang="en-US" smtClean="0"/>
              <a:t>2024/3/20</a:t>
            </a:fld>
            <a:endParaRPr lang="zh-CN" altLang="en-US"/>
          </a:p>
        </p:txBody>
      </p:sp>
      <p:sp>
        <p:nvSpPr>
          <p:cNvPr id="5" name="页脚占位符 4">
            <a:extLst>
              <a:ext uri="{FF2B5EF4-FFF2-40B4-BE49-F238E27FC236}">
                <a16:creationId xmlns:a16="http://schemas.microsoft.com/office/drawing/2014/main" id="{F1B365A4-30FE-F686-D60C-A6D4278C95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763213-CB9A-6742-745A-84F58207CC9D}"/>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252019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sz="1400" b="1">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2176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C42D8-E02F-954D-1F2B-198EA300F4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2D36A4-15CA-6870-A495-5767F190F23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530187-BB0C-20E3-D10F-5602FB9C3C2D}"/>
              </a:ext>
            </a:extLst>
          </p:cNvPr>
          <p:cNvSpPr>
            <a:spLocks noGrp="1"/>
          </p:cNvSpPr>
          <p:nvPr>
            <p:ph type="dt" sz="half" idx="10"/>
          </p:nvPr>
        </p:nvSpPr>
        <p:spPr/>
        <p:txBody>
          <a:bodyPr/>
          <a:lstStyle/>
          <a:p>
            <a:fld id="{4606A8E9-80D7-4369-AD9A-43480E95073C}" type="datetime1">
              <a:rPr lang="zh-CN" altLang="en-US" smtClean="0"/>
              <a:t>2024/3/20</a:t>
            </a:fld>
            <a:endParaRPr lang="zh-CN" altLang="en-US"/>
          </a:p>
        </p:txBody>
      </p:sp>
      <p:sp>
        <p:nvSpPr>
          <p:cNvPr id="5" name="页脚占位符 4">
            <a:extLst>
              <a:ext uri="{FF2B5EF4-FFF2-40B4-BE49-F238E27FC236}">
                <a16:creationId xmlns:a16="http://schemas.microsoft.com/office/drawing/2014/main" id="{9D3D2403-62B4-F372-924E-9CEB707AA4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036B86-0A8E-325A-D64D-246F82F98362}"/>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88295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EB0BA-CF48-F3EF-D1BE-C3EBF0B5424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4EBAE4-D55B-0FFC-9ECB-BC0113166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4641E-180C-4B68-2E62-8E59235666F6}"/>
              </a:ext>
            </a:extLst>
          </p:cNvPr>
          <p:cNvSpPr>
            <a:spLocks noGrp="1"/>
          </p:cNvSpPr>
          <p:nvPr>
            <p:ph type="dt" sz="half" idx="10"/>
          </p:nvPr>
        </p:nvSpPr>
        <p:spPr/>
        <p:txBody>
          <a:bodyPr/>
          <a:lstStyle/>
          <a:p>
            <a:fld id="{86747A91-6365-48D9-A796-213DEC901C00}" type="datetime1">
              <a:rPr lang="zh-CN" altLang="en-US" smtClean="0"/>
              <a:t>2024/3/20</a:t>
            </a:fld>
            <a:endParaRPr lang="zh-CN" altLang="en-US"/>
          </a:p>
        </p:txBody>
      </p:sp>
      <p:sp>
        <p:nvSpPr>
          <p:cNvPr id="5" name="页脚占位符 4">
            <a:extLst>
              <a:ext uri="{FF2B5EF4-FFF2-40B4-BE49-F238E27FC236}">
                <a16:creationId xmlns:a16="http://schemas.microsoft.com/office/drawing/2014/main" id="{DCC81741-97BD-0B5D-36AD-DA3CB97D52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C9149C-29A0-3FC5-BDE4-5965AD63FABB}"/>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77584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0DA02-57EB-A539-719B-151895D07C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0A292B-EFC9-3119-0871-A3E80CE8A61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E07E235-8A7B-DAE7-DCEB-CE13B22F42B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A68CD15-4F43-CFEC-90A4-B441A565C73B}"/>
              </a:ext>
            </a:extLst>
          </p:cNvPr>
          <p:cNvSpPr>
            <a:spLocks noGrp="1"/>
          </p:cNvSpPr>
          <p:nvPr>
            <p:ph type="dt" sz="half" idx="10"/>
          </p:nvPr>
        </p:nvSpPr>
        <p:spPr/>
        <p:txBody>
          <a:bodyPr/>
          <a:lstStyle/>
          <a:p>
            <a:fld id="{C3693D2F-4F1F-46E3-AFC2-075E7674B17F}" type="datetime1">
              <a:rPr lang="zh-CN" altLang="en-US" smtClean="0"/>
              <a:t>2024/3/20</a:t>
            </a:fld>
            <a:endParaRPr lang="zh-CN" altLang="en-US"/>
          </a:p>
        </p:txBody>
      </p:sp>
      <p:sp>
        <p:nvSpPr>
          <p:cNvPr id="6" name="页脚占位符 5">
            <a:extLst>
              <a:ext uri="{FF2B5EF4-FFF2-40B4-BE49-F238E27FC236}">
                <a16:creationId xmlns:a16="http://schemas.microsoft.com/office/drawing/2014/main" id="{0960FC6E-C05E-0190-12BA-59B1E67B7D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F604485-9C9C-B9E6-3B79-2D9E37CDD27E}"/>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327417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0E0C75-DCB1-ACF3-D045-AA256E8DF75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218401-E885-1179-13D6-E89898817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43BD01F-20C4-69D1-9240-469BEA9205E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C9D4C7D-1E7F-B33D-952E-5046988F6F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76A239B-F510-D918-483E-D441AB7C7D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39A381-831A-B248-5320-ACA5753B9B84}"/>
              </a:ext>
            </a:extLst>
          </p:cNvPr>
          <p:cNvSpPr>
            <a:spLocks noGrp="1"/>
          </p:cNvSpPr>
          <p:nvPr>
            <p:ph type="dt" sz="half" idx="10"/>
          </p:nvPr>
        </p:nvSpPr>
        <p:spPr/>
        <p:txBody>
          <a:bodyPr/>
          <a:lstStyle/>
          <a:p>
            <a:fld id="{1607B3E7-1BF1-4724-A0D5-3A13B5106F05}" type="datetime1">
              <a:rPr lang="zh-CN" altLang="en-US" smtClean="0"/>
              <a:t>2024/3/20</a:t>
            </a:fld>
            <a:endParaRPr lang="zh-CN" altLang="en-US"/>
          </a:p>
        </p:txBody>
      </p:sp>
      <p:sp>
        <p:nvSpPr>
          <p:cNvPr id="8" name="页脚占位符 7">
            <a:extLst>
              <a:ext uri="{FF2B5EF4-FFF2-40B4-BE49-F238E27FC236}">
                <a16:creationId xmlns:a16="http://schemas.microsoft.com/office/drawing/2014/main" id="{58C7F706-6890-82C0-D2BB-04297167296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6309E6A-A7BB-8CF3-F2CC-F38932BB516D}"/>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4570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75779-D0F6-5B75-D95F-E5B00DD9AC4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85FB7E-991A-76B8-9CF9-EFFEAD54EC9C}"/>
              </a:ext>
            </a:extLst>
          </p:cNvPr>
          <p:cNvSpPr>
            <a:spLocks noGrp="1"/>
          </p:cNvSpPr>
          <p:nvPr>
            <p:ph type="dt" sz="half" idx="10"/>
          </p:nvPr>
        </p:nvSpPr>
        <p:spPr/>
        <p:txBody>
          <a:bodyPr/>
          <a:lstStyle/>
          <a:p>
            <a:fld id="{6F023423-1F9E-4F45-8726-5E829404C087}" type="datetime1">
              <a:rPr lang="zh-CN" altLang="en-US" smtClean="0"/>
              <a:t>2024/3/20</a:t>
            </a:fld>
            <a:endParaRPr lang="zh-CN" altLang="en-US"/>
          </a:p>
        </p:txBody>
      </p:sp>
      <p:sp>
        <p:nvSpPr>
          <p:cNvPr id="4" name="页脚占位符 3">
            <a:extLst>
              <a:ext uri="{FF2B5EF4-FFF2-40B4-BE49-F238E27FC236}">
                <a16:creationId xmlns:a16="http://schemas.microsoft.com/office/drawing/2014/main" id="{4A28B357-F626-BD28-A540-7EABEC37D72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90B682-1279-C121-F478-F3B4A6BAC93A}"/>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353257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247F35-4A13-D025-1690-EF57B8541680}"/>
              </a:ext>
            </a:extLst>
          </p:cNvPr>
          <p:cNvSpPr>
            <a:spLocks noGrp="1"/>
          </p:cNvSpPr>
          <p:nvPr>
            <p:ph type="dt" sz="half" idx="10"/>
          </p:nvPr>
        </p:nvSpPr>
        <p:spPr/>
        <p:txBody>
          <a:bodyPr/>
          <a:lstStyle/>
          <a:p>
            <a:fld id="{9961FFA6-684E-4D35-A30D-FBAEBE2E1CA9}" type="datetime1">
              <a:rPr lang="zh-CN" altLang="en-US" smtClean="0"/>
              <a:t>2024/3/20</a:t>
            </a:fld>
            <a:endParaRPr lang="zh-CN" altLang="en-US"/>
          </a:p>
        </p:txBody>
      </p:sp>
      <p:sp>
        <p:nvSpPr>
          <p:cNvPr id="3" name="页脚占位符 2">
            <a:extLst>
              <a:ext uri="{FF2B5EF4-FFF2-40B4-BE49-F238E27FC236}">
                <a16:creationId xmlns:a16="http://schemas.microsoft.com/office/drawing/2014/main" id="{90BB11FC-3743-75D5-747A-16D398D4ECD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1783846-71D5-39E3-13D0-73309B2978D6}"/>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22866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C03554-E528-4CC9-8CBE-F0A79AC7C8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1C783E7-3310-5765-9DE6-125DFD3CBA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6FC7562-E963-477F-DF72-28B9AF5A3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2842F4-5DBB-3C6F-E4FB-C2CDE2688375}"/>
              </a:ext>
            </a:extLst>
          </p:cNvPr>
          <p:cNvSpPr>
            <a:spLocks noGrp="1"/>
          </p:cNvSpPr>
          <p:nvPr>
            <p:ph type="dt" sz="half" idx="10"/>
          </p:nvPr>
        </p:nvSpPr>
        <p:spPr/>
        <p:txBody>
          <a:bodyPr/>
          <a:lstStyle/>
          <a:p>
            <a:fld id="{5D876DB6-4DB0-45D9-8FC2-092588F81D6B}" type="datetime1">
              <a:rPr lang="zh-CN" altLang="en-US" smtClean="0"/>
              <a:t>2024/3/20</a:t>
            </a:fld>
            <a:endParaRPr lang="zh-CN" altLang="en-US"/>
          </a:p>
        </p:txBody>
      </p:sp>
      <p:sp>
        <p:nvSpPr>
          <p:cNvPr id="6" name="页脚占位符 5">
            <a:extLst>
              <a:ext uri="{FF2B5EF4-FFF2-40B4-BE49-F238E27FC236}">
                <a16:creationId xmlns:a16="http://schemas.microsoft.com/office/drawing/2014/main" id="{9C89CF62-98D8-7DAD-FFF0-141D65DA0E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45CA0F-81B9-6FF9-1568-B1D312D74F44}"/>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84477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9A24FD-49B8-9582-9035-1BFE435D24A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FD8A7FE-E444-D514-2A3E-85B5EB8FB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3AFE0F-8F69-A524-BD23-283AFC4A0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2D9C507-FCA9-A35D-6ECD-D7C2E1154139}"/>
              </a:ext>
            </a:extLst>
          </p:cNvPr>
          <p:cNvSpPr>
            <a:spLocks noGrp="1"/>
          </p:cNvSpPr>
          <p:nvPr>
            <p:ph type="dt" sz="half" idx="10"/>
          </p:nvPr>
        </p:nvSpPr>
        <p:spPr/>
        <p:txBody>
          <a:bodyPr/>
          <a:lstStyle/>
          <a:p>
            <a:fld id="{E6017894-5B50-425A-89BE-042C99F72E0E}" type="datetime1">
              <a:rPr lang="zh-CN" altLang="en-US" smtClean="0"/>
              <a:t>2024/3/20</a:t>
            </a:fld>
            <a:endParaRPr lang="zh-CN" altLang="en-US"/>
          </a:p>
        </p:txBody>
      </p:sp>
      <p:sp>
        <p:nvSpPr>
          <p:cNvPr id="6" name="页脚占位符 5">
            <a:extLst>
              <a:ext uri="{FF2B5EF4-FFF2-40B4-BE49-F238E27FC236}">
                <a16:creationId xmlns:a16="http://schemas.microsoft.com/office/drawing/2014/main" id="{1404C916-7C73-B1AF-0B20-E6AFFA1DA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C313AD-4ADA-A09E-C4FA-6561004366D2}"/>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52028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38D85FD-8CDC-673F-51B1-37825EEFE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C7E938-4F3C-8065-33DF-33DE5FC08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9DE236-FBB3-0B3C-860E-D621302EA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1A741-7BC3-4025-9074-632DA20D2F5D}" type="datetime1">
              <a:rPr lang="zh-CN" altLang="en-US" smtClean="0"/>
              <a:t>2024/3/20</a:t>
            </a:fld>
            <a:endParaRPr lang="zh-CN" altLang="en-US"/>
          </a:p>
        </p:txBody>
      </p:sp>
      <p:sp>
        <p:nvSpPr>
          <p:cNvPr id="5" name="页脚占位符 4">
            <a:extLst>
              <a:ext uri="{FF2B5EF4-FFF2-40B4-BE49-F238E27FC236}">
                <a16:creationId xmlns:a16="http://schemas.microsoft.com/office/drawing/2014/main" id="{6DA5EEF3-4EA9-7D88-78F1-AD32A82FB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FAB2BBC-1661-2D2D-5339-38BE8CFCD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811582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5.mp4"/><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video" Target="../media/media5.mp4"/></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dioramslam.com/2021/10/08/event-camera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dioramslam.com/2021/10/08/event-cameras/"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youtu.be/cFQRFRULCs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dioramslam.com/2021/10/08/event-camera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dioramslam.com/2021/10/08/event-cameras/" TargetMode="Externa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2.mp4"/><Relationship Id="rId7"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0" Type="http://schemas.openxmlformats.org/officeDocument/2006/relationships/image" Target="../media/image10.png"/><Relationship Id="rId4" Type="http://schemas.openxmlformats.org/officeDocument/2006/relationships/video" Target="../media/media2.mp4"/><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272192"/>
            <a:ext cx="11360800" cy="3563208"/>
          </a:xfrm>
          <a:prstGeom prst="rect">
            <a:avLst/>
          </a:prstGeom>
        </p:spPr>
        <p:txBody>
          <a:bodyPr spcFirstLastPara="1" vert="horz" wrap="square" lIns="121900" tIns="121900" rIns="121900" bIns="121900" rtlCol="0" anchor="b" anchorCtr="0">
            <a:normAutofit/>
          </a:bodyPr>
          <a:lstStyle/>
          <a:p>
            <a:pPr lvl="0">
              <a:lnSpc>
                <a:spcPct val="105000"/>
              </a:lnSpc>
            </a:pPr>
            <a:r>
              <a:rPr lang="en-US" sz="3000" b="1" dirty="0">
                <a:latin typeface="Arial" panose="020B0604020202020204" pitchFamily="34" charset="0"/>
                <a:cs typeface="Arial" panose="020B0604020202020204" pitchFamily="34" charset="0"/>
              </a:rPr>
              <a:t>LEOD: Label-Efficient Object Detection for Event Cameras</a:t>
            </a:r>
            <a:br>
              <a:rPr lang="en" sz="5333" dirty="0">
                <a:latin typeface="Arial" panose="020B0604020202020204" pitchFamily="34" charset="0"/>
                <a:cs typeface="Arial" panose="020B0604020202020204" pitchFamily="34" charset="0"/>
              </a:rPr>
            </a:br>
            <a:r>
              <a:rPr lang="en" sz="1600" dirty="0">
                <a:latin typeface="Arial" panose="020B0604020202020204" pitchFamily="34" charset="0"/>
                <a:cs typeface="Arial" panose="020B0604020202020204" pitchFamily="34" charset="0"/>
              </a:rPr>
              <a:t> </a:t>
            </a:r>
            <a:br>
              <a:rPr lang="en" sz="2000" dirty="0">
                <a:latin typeface="Arial" panose="020B0604020202020204" pitchFamily="34" charset="0"/>
                <a:cs typeface="Arial" panose="020B0604020202020204" pitchFamily="34" charset="0"/>
              </a:rPr>
            </a:br>
            <a:r>
              <a:rPr lang="en" sz="2000" dirty="0">
                <a:latin typeface="Arial" panose="020B0604020202020204" pitchFamily="34" charset="0"/>
                <a:cs typeface="Arial" panose="020B0604020202020204" pitchFamily="34" charset="0"/>
              </a:rPr>
              <a:t>CVPR 2024</a:t>
            </a:r>
            <a:br>
              <a:rPr lang="en" sz="2000" dirty="0">
                <a:latin typeface="Arial" panose="020B0604020202020204" pitchFamily="34" charset="0"/>
                <a:cs typeface="Arial" panose="020B0604020202020204" pitchFamily="34" charset="0"/>
              </a:rPr>
            </a:br>
            <a:r>
              <a:rPr lang="en" sz="1600" dirty="0">
                <a:latin typeface="Arial" panose="020B0604020202020204" pitchFamily="34" charset="0"/>
                <a:cs typeface="Arial" panose="020B0604020202020204" pitchFamily="34" charset="0"/>
              </a:rPr>
              <a:t> </a:t>
            </a:r>
            <a:br>
              <a:rPr lang="en" sz="5333"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Ziyi Wu, Mathias Gehrig, Qing Lyu, </a:t>
            </a:r>
            <a:r>
              <a:rPr lang="en-US" sz="2000" dirty="0" err="1">
                <a:latin typeface="Arial" panose="020B0604020202020204" pitchFamily="34" charset="0"/>
                <a:cs typeface="Arial" panose="020B0604020202020204" pitchFamily="34" charset="0"/>
              </a:rPr>
              <a:t>Xudong</a:t>
            </a:r>
            <a:r>
              <a:rPr lang="en-US" sz="2000" dirty="0">
                <a:latin typeface="Arial" panose="020B0604020202020204" pitchFamily="34" charset="0"/>
                <a:cs typeface="Arial" panose="020B0604020202020204" pitchFamily="34" charset="0"/>
              </a:rPr>
              <a:t> Liu, Igor </a:t>
            </a:r>
            <a:r>
              <a:rPr lang="en-US" sz="2000" dirty="0" err="1">
                <a:latin typeface="Arial" panose="020B0604020202020204" pitchFamily="34" charset="0"/>
                <a:cs typeface="Arial" panose="020B0604020202020204" pitchFamily="34" charset="0"/>
              </a:rPr>
              <a:t>Gilitschenski</a:t>
            </a:r>
            <a:endParaRPr sz="20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07497DC7-20D4-8D52-54AE-C9C6BAD8F245}"/>
              </a:ext>
            </a:extLst>
          </p:cNvPr>
          <p:cNvSpPr>
            <a:spLocks noGrp="1"/>
          </p:cNvSpPr>
          <p:nvPr>
            <p:ph type="sldNum" idx="12"/>
          </p:nvPr>
        </p:nvSpPr>
        <p:spPr>
          <a:xfrm>
            <a:off x="11296611" y="6217623"/>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altLang="zh-CN" sz="1400" b="1"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 altLang="zh-CN" sz="14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4" name="图片 3">
            <a:extLst>
              <a:ext uri="{FF2B5EF4-FFF2-40B4-BE49-F238E27FC236}">
                <a16:creationId xmlns:a16="http://schemas.microsoft.com/office/drawing/2014/main" id="{9B5FC3B4-1401-AC94-F13E-4FE61BCC3B76}"/>
              </a:ext>
            </a:extLst>
          </p:cNvPr>
          <p:cNvPicPr>
            <a:picLocks noChangeAspect="1"/>
          </p:cNvPicPr>
          <p:nvPr/>
        </p:nvPicPr>
        <p:blipFill rotWithShape="1">
          <a:blip r:embed="rId3">
            <a:extLst>
              <a:ext uri="{28A0092B-C50C-407E-A947-70E740481C1C}">
                <a14:useLocalDpi xmlns:a14="http://schemas.microsoft.com/office/drawing/2010/main" val="0"/>
              </a:ext>
            </a:extLst>
          </a:blip>
          <a:srcRect l="6570" t="26494" r="8639" b="25964"/>
          <a:stretch/>
        </p:blipFill>
        <p:spPr>
          <a:xfrm>
            <a:off x="1713419" y="4510928"/>
            <a:ext cx="2617612" cy="978460"/>
          </a:xfrm>
          <a:prstGeom prst="rect">
            <a:avLst/>
          </a:prstGeom>
        </p:spPr>
      </p:pic>
      <p:pic>
        <p:nvPicPr>
          <p:cNvPr id="5" name="图片 4">
            <a:extLst>
              <a:ext uri="{FF2B5EF4-FFF2-40B4-BE49-F238E27FC236}">
                <a16:creationId xmlns:a16="http://schemas.microsoft.com/office/drawing/2014/main" id="{B71087C5-3E29-EFAC-B6FB-5AB3679D9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298" y="4510928"/>
            <a:ext cx="2372282" cy="978460"/>
          </a:xfrm>
          <a:prstGeom prst="rect">
            <a:avLst/>
          </a:prstGeom>
        </p:spPr>
      </p:pic>
      <p:pic>
        <p:nvPicPr>
          <p:cNvPr id="7" name="图片 6" descr="A logo with text on it&#10;&#10;描述已自动生成">
            <a:extLst>
              <a:ext uri="{FF2B5EF4-FFF2-40B4-BE49-F238E27FC236}">
                <a16:creationId xmlns:a16="http://schemas.microsoft.com/office/drawing/2014/main" id="{0946F270-C8AE-98E6-C487-F11BC4ADF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847" y="4352458"/>
            <a:ext cx="3174492" cy="1295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Task: Label-Efficient </a:t>
            </a:r>
            <a:r>
              <a:rPr lang="en-US" altLang="zh-CN" sz="3200" dirty="0" err="1">
                <a:latin typeface="Arial" panose="020B0604020202020204" pitchFamily="34" charset="0"/>
                <a:cs typeface="Arial" panose="020B0604020202020204" pitchFamily="34" charset="0"/>
              </a:rPr>
              <a:t>EvDet</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10</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Supervised methods are great, but it requires labels</a:t>
            </a:r>
          </a:p>
          <a:p>
            <a:pPr marL="104790" indent="-342900">
              <a:lnSpc>
                <a:spcPct val="120000"/>
              </a:lnSpc>
            </a:pPr>
            <a:r>
              <a:rPr lang="en-US" altLang="zh-CN" sz="2400" dirty="0">
                <a:latin typeface="Arial" panose="020B0604020202020204" pitchFamily="34" charset="0"/>
                <a:cs typeface="Arial" panose="020B0604020202020204" pitchFamily="34" charset="0"/>
              </a:rPr>
              <a:t>Labeling ALL events (&gt; 1000FPS) are costly!</a:t>
            </a:r>
          </a:p>
          <a:p>
            <a:pPr marL="714375" lvl="1" indent="-342900">
              <a:lnSpc>
                <a:spcPct val="120000"/>
              </a:lnSpc>
            </a:pPr>
            <a:r>
              <a:rPr lang="en-US" altLang="zh-CN" sz="2200" dirty="0">
                <a:latin typeface="Arial" panose="020B0604020202020204" pitchFamily="34" charset="0"/>
                <a:cs typeface="Arial" panose="020B0604020202020204" pitchFamily="34" charset="0"/>
              </a:rPr>
              <a:t>Current datasets usually label at &lt; 5Hz</a:t>
            </a:r>
          </a:p>
          <a:p>
            <a:pPr marL="104790" indent="-342900">
              <a:lnSpc>
                <a:spcPct val="120000"/>
              </a:lnSpc>
            </a:pPr>
            <a:r>
              <a:rPr lang="en-US" altLang="zh-CN" sz="2400" dirty="0">
                <a:latin typeface="Arial" panose="020B0604020202020204" pitchFamily="34" charset="0"/>
                <a:cs typeface="Arial" panose="020B0604020202020204" pitchFamily="34" charset="0"/>
              </a:rPr>
              <a:t>Can we leverage unlabeled event data to improve performance?</a:t>
            </a:r>
            <a:endParaRPr lang="en-US" altLang="zh-CN" sz="2200" dirty="0">
              <a:latin typeface="Arial" panose="020B0604020202020204" pitchFamily="34" charset="0"/>
              <a:cs typeface="Arial" panose="020B0604020202020204" pitchFamily="34" charset="0"/>
            </a:endParaRPr>
          </a:p>
        </p:txBody>
      </p:sp>
      <p:grpSp>
        <p:nvGrpSpPr>
          <p:cNvPr id="23" name="组合 22">
            <a:extLst>
              <a:ext uri="{FF2B5EF4-FFF2-40B4-BE49-F238E27FC236}">
                <a16:creationId xmlns:a16="http://schemas.microsoft.com/office/drawing/2014/main" id="{8464DBE5-E3C2-7C3E-C7D3-EE542A07DB79}"/>
              </a:ext>
            </a:extLst>
          </p:cNvPr>
          <p:cNvGrpSpPr/>
          <p:nvPr/>
        </p:nvGrpSpPr>
        <p:grpSpPr>
          <a:xfrm>
            <a:off x="158144" y="3439007"/>
            <a:ext cx="11875712" cy="1896560"/>
            <a:chOff x="502710" y="794837"/>
            <a:chExt cx="8929800" cy="1143000"/>
          </a:xfrm>
        </p:grpSpPr>
        <p:pic>
          <p:nvPicPr>
            <p:cNvPr id="24" name="图片 23">
              <a:extLst>
                <a:ext uri="{FF2B5EF4-FFF2-40B4-BE49-F238E27FC236}">
                  <a16:creationId xmlns:a16="http://schemas.microsoft.com/office/drawing/2014/main" id="{711EBDC1-771A-A662-B7A5-1E44CC40C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919" y="794837"/>
              <a:ext cx="1438275" cy="1143000"/>
            </a:xfrm>
            <a:prstGeom prst="rect">
              <a:avLst/>
            </a:prstGeom>
          </p:spPr>
        </p:pic>
        <p:pic>
          <p:nvPicPr>
            <p:cNvPr id="25" name="图片 24">
              <a:extLst>
                <a:ext uri="{FF2B5EF4-FFF2-40B4-BE49-F238E27FC236}">
                  <a16:creationId xmlns:a16="http://schemas.microsoft.com/office/drawing/2014/main" id="{3EA80BBD-770F-FB60-1FE9-1CFDDB858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337" y="794837"/>
              <a:ext cx="1438275" cy="1143000"/>
            </a:xfrm>
            <a:prstGeom prst="rect">
              <a:avLst/>
            </a:prstGeom>
          </p:spPr>
        </p:pic>
        <p:pic>
          <p:nvPicPr>
            <p:cNvPr id="26" name="图片 25">
              <a:extLst>
                <a:ext uri="{FF2B5EF4-FFF2-40B4-BE49-F238E27FC236}">
                  <a16:creationId xmlns:a16="http://schemas.microsoft.com/office/drawing/2014/main" id="{B345C30F-BC16-A4AC-6BAD-5ADD863DB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10" y="794837"/>
              <a:ext cx="1438275" cy="1143000"/>
            </a:xfrm>
            <a:prstGeom prst="rect">
              <a:avLst/>
            </a:prstGeom>
          </p:spPr>
        </p:pic>
        <p:sp>
          <p:nvSpPr>
            <p:cNvPr id="27" name="矩形 26">
              <a:extLst>
                <a:ext uri="{FF2B5EF4-FFF2-40B4-BE49-F238E27FC236}">
                  <a16:creationId xmlns:a16="http://schemas.microsoft.com/office/drawing/2014/main" id="{C4C8175D-48F7-AB57-79AB-084EAE0FB658}"/>
                </a:ext>
              </a:extLst>
            </p:cNvPr>
            <p:cNvSpPr/>
            <p:nvPr/>
          </p:nvSpPr>
          <p:spPr>
            <a:xfrm>
              <a:off x="685719" y="1160718"/>
              <a:ext cx="311150" cy="2667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10BF2AAF-43E0-24E8-9DE7-8D5A252CB1E4}"/>
                </a:ext>
              </a:extLst>
            </p:cNvPr>
            <p:cNvSpPr/>
            <p:nvPr/>
          </p:nvSpPr>
          <p:spPr>
            <a:xfrm>
              <a:off x="1134562" y="1232987"/>
              <a:ext cx="202562" cy="17061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a:extLst>
                <a:ext uri="{FF2B5EF4-FFF2-40B4-BE49-F238E27FC236}">
                  <a16:creationId xmlns:a16="http://schemas.microsoft.com/office/drawing/2014/main" id="{464D83B5-888A-5C68-B7FB-64C65A6DE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128" y="794837"/>
              <a:ext cx="1438275" cy="1143000"/>
            </a:xfrm>
            <a:prstGeom prst="rect">
              <a:avLst/>
            </a:prstGeom>
          </p:spPr>
        </p:pic>
        <p:pic>
          <p:nvPicPr>
            <p:cNvPr id="30" name="图片 29">
              <a:extLst>
                <a:ext uri="{FF2B5EF4-FFF2-40B4-BE49-F238E27FC236}">
                  <a16:creationId xmlns:a16="http://schemas.microsoft.com/office/drawing/2014/main" id="{2E812CB2-BF90-9F69-B1A4-ED65C71C3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786" y="794837"/>
              <a:ext cx="1438275" cy="1143000"/>
            </a:xfrm>
            <a:prstGeom prst="rect">
              <a:avLst/>
            </a:prstGeom>
          </p:spPr>
        </p:pic>
        <p:pic>
          <p:nvPicPr>
            <p:cNvPr id="31" name="图片 30">
              <a:extLst>
                <a:ext uri="{FF2B5EF4-FFF2-40B4-BE49-F238E27FC236}">
                  <a16:creationId xmlns:a16="http://schemas.microsoft.com/office/drawing/2014/main" id="{0886591C-50D9-9FD0-8350-7D5EDA3F45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4235" y="794837"/>
              <a:ext cx="1438275" cy="1143000"/>
            </a:xfrm>
            <a:prstGeom prst="rect">
              <a:avLst/>
            </a:prstGeom>
          </p:spPr>
        </p:pic>
        <p:sp>
          <p:nvSpPr>
            <p:cNvPr id="32" name="矩形 31">
              <a:extLst>
                <a:ext uri="{FF2B5EF4-FFF2-40B4-BE49-F238E27FC236}">
                  <a16:creationId xmlns:a16="http://schemas.microsoft.com/office/drawing/2014/main" id="{FE8BDCEA-35CC-1B3F-9AD4-1576B234750F}"/>
                </a:ext>
              </a:extLst>
            </p:cNvPr>
            <p:cNvSpPr/>
            <p:nvPr/>
          </p:nvSpPr>
          <p:spPr>
            <a:xfrm>
              <a:off x="7996351" y="1136905"/>
              <a:ext cx="457731" cy="3175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E4E4029A-0682-81F6-9C56-5BA16BDB10CE}"/>
                </a:ext>
              </a:extLst>
            </p:cNvPr>
            <p:cNvSpPr/>
            <p:nvPr/>
          </p:nvSpPr>
          <p:spPr>
            <a:xfrm>
              <a:off x="8615477" y="1235328"/>
              <a:ext cx="216432" cy="18574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7F23A846-A9C7-A7B1-63B1-0E9F7B685789}"/>
                </a:ext>
              </a:extLst>
            </p:cNvPr>
            <p:cNvSpPr/>
            <p:nvPr/>
          </p:nvSpPr>
          <p:spPr>
            <a:xfrm>
              <a:off x="509587" y="927888"/>
              <a:ext cx="311151" cy="72600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0986F4F7-DE90-4C4E-EF6B-8F371315A13C}"/>
                </a:ext>
              </a:extLst>
            </p:cNvPr>
            <p:cNvSpPr/>
            <p:nvPr/>
          </p:nvSpPr>
          <p:spPr>
            <a:xfrm>
              <a:off x="1327334" y="1177381"/>
              <a:ext cx="90487" cy="20161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DBCBFD7F-BD30-1FF3-7A95-6DB952960E1C}"/>
                </a:ext>
              </a:extLst>
            </p:cNvPr>
            <p:cNvSpPr/>
            <p:nvPr/>
          </p:nvSpPr>
          <p:spPr>
            <a:xfrm>
              <a:off x="7994236" y="1153099"/>
              <a:ext cx="166128" cy="43948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7C0B9489-00D9-5999-DF18-24C1ADD52C91}"/>
                </a:ext>
              </a:extLst>
            </p:cNvPr>
            <p:cNvSpPr/>
            <p:nvPr/>
          </p:nvSpPr>
          <p:spPr>
            <a:xfrm>
              <a:off x="9334403" y="1232468"/>
              <a:ext cx="90487" cy="20161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a:extLst>
              <a:ext uri="{FF2B5EF4-FFF2-40B4-BE49-F238E27FC236}">
                <a16:creationId xmlns:a16="http://schemas.microsoft.com/office/drawing/2014/main" id="{2D3EA0F4-71E4-D5EF-18A3-FDD2E2B1DE53}"/>
              </a:ext>
            </a:extLst>
          </p:cNvPr>
          <p:cNvGrpSpPr/>
          <p:nvPr/>
        </p:nvGrpSpPr>
        <p:grpSpPr>
          <a:xfrm>
            <a:off x="2150607" y="5382705"/>
            <a:ext cx="7890466" cy="919655"/>
            <a:chOff x="2150607" y="5382705"/>
            <a:chExt cx="7890466" cy="919655"/>
          </a:xfrm>
        </p:grpSpPr>
        <p:sp>
          <p:nvSpPr>
            <p:cNvPr id="38" name="右大括号 37">
              <a:extLst>
                <a:ext uri="{FF2B5EF4-FFF2-40B4-BE49-F238E27FC236}">
                  <a16:creationId xmlns:a16="http://schemas.microsoft.com/office/drawing/2014/main" id="{068F0287-C65A-D33C-CEA4-0B1538F4737B}"/>
                </a:ext>
              </a:extLst>
            </p:cNvPr>
            <p:cNvSpPr/>
            <p:nvPr/>
          </p:nvSpPr>
          <p:spPr>
            <a:xfrm rot="5400000">
              <a:off x="5913333" y="1619979"/>
              <a:ext cx="365014" cy="7890466"/>
            </a:xfrm>
            <a:prstGeom prst="rightBrace">
              <a:avLst>
                <a:gd name="adj1" fmla="val 5684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Google Shape;62;p14">
              <a:extLst>
                <a:ext uri="{FF2B5EF4-FFF2-40B4-BE49-F238E27FC236}">
                  <a16:creationId xmlns:a16="http://schemas.microsoft.com/office/drawing/2014/main" id="{D822B1BC-7D5E-5FBF-C2B9-0A5E1A7A5F55}"/>
                </a:ext>
              </a:extLst>
            </p:cNvPr>
            <p:cNvSpPr txBox="1">
              <a:spLocks/>
            </p:cNvSpPr>
            <p:nvPr/>
          </p:nvSpPr>
          <p:spPr>
            <a:xfrm>
              <a:off x="3738631" y="5691158"/>
              <a:ext cx="4714417"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2000" b="1" dirty="0">
                  <a:solidFill>
                    <a:srgbClr val="FF0000"/>
                  </a:solidFill>
                  <a:latin typeface="Arial" panose="020B0604020202020204" pitchFamily="34" charset="0"/>
                  <a:cs typeface="Arial" panose="020B0604020202020204" pitchFamily="34" charset="0"/>
                </a:rPr>
                <a:t>Not used for training!</a:t>
              </a:r>
            </a:p>
          </p:txBody>
        </p:sp>
      </p:grpSp>
      <p:sp>
        <p:nvSpPr>
          <p:cNvPr id="40" name="文本框 39">
            <a:extLst>
              <a:ext uri="{FF2B5EF4-FFF2-40B4-BE49-F238E27FC236}">
                <a16:creationId xmlns:a16="http://schemas.microsoft.com/office/drawing/2014/main" id="{07E9568E-93B5-1DC3-545B-686DD6675A44}"/>
              </a:ext>
            </a:extLst>
          </p:cNvPr>
          <p:cNvSpPr txBox="1"/>
          <p:nvPr/>
        </p:nvSpPr>
        <p:spPr>
          <a:xfrm>
            <a:off x="766044" y="6491869"/>
            <a:ext cx="10791218" cy="276999"/>
          </a:xfrm>
          <a:prstGeom prst="rect">
            <a:avLst/>
          </a:prstGeom>
          <a:noFill/>
        </p:spPr>
        <p:txBody>
          <a:bodyPr wrap="square" rtlCol="0">
            <a:spAutoFit/>
          </a:bodyPr>
          <a:lstStyle/>
          <a:p>
            <a:r>
              <a:rPr lang="fr-FR" altLang="zh-CN" sz="1200" dirty="0">
                <a:latin typeface="Arial" panose="020B0604020202020204" pitchFamily="34" charset="0"/>
                <a:cs typeface="Arial" panose="020B0604020202020204" pitchFamily="34" charset="0"/>
              </a:rPr>
              <a:t>De Tournemire, Pierre, et al. "A large </a:t>
            </a:r>
            <a:r>
              <a:rPr lang="fr-FR" altLang="zh-CN" sz="1200" dirty="0" err="1">
                <a:latin typeface="Arial" panose="020B0604020202020204" pitchFamily="34" charset="0"/>
                <a:cs typeface="Arial" panose="020B0604020202020204" pitchFamily="34" charset="0"/>
              </a:rPr>
              <a:t>scale</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event-based</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detection</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dataset</a:t>
            </a:r>
            <a:r>
              <a:rPr lang="fr-FR" altLang="zh-CN" sz="1200" dirty="0">
                <a:latin typeface="Arial" panose="020B0604020202020204" pitchFamily="34" charset="0"/>
                <a:cs typeface="Arial" panose="020B0604020202020204" pitchFamily="34" charset="0"/>
              </a:rPr>
              <a:t> for automotive." </a:t>
            </a:r>
            <a:r>
              <a:rPr lang="fr-FR" altLang="zh-CN" sz="1200" dirty="0" err="1">
                <a:latin typeface="Arial" panose="020B0604020202020204" pitchFamily="34" charset="0"/>
                <a:cs typeface="Arial" panose="020B0604020202020204" pitchFamily="34" charset="0"/>
              </a:rPr>
              <a:t>arXiv</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preprint</a:t>
            </a:r>
            <a:r>
              <a:rPr lang="fr-FR" altLang="zh-CN" sz="1200" dirty="0">
                <a:latin typeface="Arial" panose="020B0604020202020204" pitchFamily="34" charset="0"/>
                <a:cs typeface="Arial" panose="020B0604020202020204" pitchFamily="34" charset="0"/>
              </a:rPr>
              <a:t> arXiv:2001.08499 (2020).</a:t>
            </a:r>
            <a:endParaRPr lang="en-US" altLang="zh-C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Related Work: Image Semi-supervised Detection</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11</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Setting: a small portion (5%) of images are labeled, while others are not</a:t>
            </a:r>
          </a:p>
          <a:p>
            <a:pPr marL="104790" indent="-342900">
              <a:lnSpc>
                <a:spcPct val="120000"/>
              </a:lnSpc>
            </a:pPr>
            <a:r>
              <a:rPr lang="en-US" altLang="zh-CN" sz="2400" dirty="0">
                <a:latin typeface="Arial" panose="020B0604020202020204" pitchFamily="34" charset="0"/>
                <a:cs typeface="Arial" panose="020B0604020202020204" pitchFamily="34" charset="0"/>
              </a:rPr>
              <a:t>Common approach: online student-teacher learning</a:t>
            </a:r>
          </a:p>
        </p:txBody>
      </p:sp>
      <p:sp>
        <p:nvSpPr>
          <p:cNvPr id="4" name="文本框 3">
            <a:extLst>
              <a:ext uri="{FF2B5EF4-FFF2-40B4-BE49-F238E27FC236}">
                <a16:creationId xmlns:a16="http://schemas.microsoft.com/office/drawing/2014/main" id="{994CB24A-84ED-8836-D3C8-565A145E5C5E}"/>
              </a:ext>
            </a:extLst>
          </p:cNvPr>
          <p:cNvSpPr txBox="1"/>
          <p:nvPr/>
        </p:nvSpPr>
        <p:spPr>
          <a:xfrm>
            <a:off x="766044" y="6491869"/>
            <a:ext cx="1079121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Xu, </a:t>
            </a:r>
            <a:r>
              <a:rPr lang="en-US" altLang="zh-CN" sz="1200" dirty="0" err="1">
                <a:latin typeface="Arial" panose="020B0604020202020204" pitchFamily="34" charset="0"/>
                <a:cs typeface="Arial" panose="020B0604020202020204" pitchFamily="34" charset="0"/>
              </a:rPr>
              <a:t>Mengde</a:t>
            </a:r>
            <a:r>
              <a:rPr lang="en-US" altLang="zh-CN" sz="1200" dirty="0">
                <a:latin typeface="Arial" panose="020B0604020202020204" pitchFamily="34" charset="0"/>
                <a:cs typeface="Arial" panose="020B0604020202020204" pitchFamily="34" charset="0"/>
              </a:rPr>
              <a:t>, et al. "End-to-end semi-supervised object detection with soft teacher." CVPR. 2021.</a:t>
            </a:r>
          </a:p>
        </p:txBody>
      </p:sp>
      <p:pic>
        <p:nvPicPr>
          <p:cNvPr id="6" name="图片 5">
            <a:extLst>
              <a:ext uri="{FF2B5EF4-FFF2-40B4-BE49-F238E27FC236}">
                <a16:creationId xmlns:a16="http://schemas.microsoft.com/office/drawing/2014/main" id="{AA0241F9-FDC2-98E0-8C0F-3E4825F874C4}"/>
              </a:ext>
            </a:extLst>
          </p:cNvPr>
          <p:cNvPicPr>
            <a:picLocks noChangeAspect="1"/>
          </p:cNvPicPr>
          <p:nvPr/>
        </p:nvPicPr>
        <p:blipFill>
          <a:blip r:embed="rId3"/>
          <a:stretch>
            <a:fillRect/>
          </a:stretch>
        </p:blipFill>
        <p:spPr>
          <a:xfrm>
            <a:off x="238125" y="2251450"/>
            <a:ext cx="11715750" cy="3829050"/>
          </a:xfrm>
          <a:prstGeom prst="rect">
            <a:avLst/>
          </a:prstGeom>
        </p:spPr>
      </p:pic>
    </p:spTree>
    <p:extLst>
      <p:ext uri="{BB962C8B-B14F-4D97-AF65-F5344CB8AC3E}">
        <p14:creationId xmlns:p14="http://schemas.microsoft.com/office/powerpoint/2010/main" val="75067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Related Work: Video Semi-supervised Detection</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12</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Event-based detection is closer to RGB video detection</a:t>
            </a:r>
          </a:p>
          <a:p>
            <a:pPr marL="104790" indent="-342900">
              <a:lnSpc>
                <a:spcPct val="120000"/>
              </a:lnSpc>
            </a:pPr>
            <a:r>
              <a:rPr lang="en-US" altLang="zh-CN" sz="2400" dirty="0">
                <a:latin typeface="Arial" panose="020B0604020202020204" pitchFamily="34" charset="0"/>
                <a:cs typeface="Arial" panose="020B0604020202020204" pitchFamily="34" charset="0"/>
              </a:rPr>
              <a:t>Leverage temporal information to propagate labels</a:t>
            </a:r>
          </a:p>
        </p:txBody>
      </p:sp>
      <p:sp>
        <p:nvSpPr>
          <p:cNvPr id="4" name="文本框 3">
            <a:extLst>
              <a:ext uri="{FF2B5EF4-FFF2-40B4-BE49-F238E27FC236}">
                <a16:creationId xmlns:a16="http://schemas.microsoft.com/office/drawing/2014/main" id="{994CB24A-84ED-8836-D3C8-565A145E5C5E}"/>
              </a:ext>
            </a:extLst>
          </p:cNvPr>
          <p:cNvSpPr txBox="1"/>
          <p:nvPr/>
        </p:nvSpPr>
        <p:spPr>
          <a:xfrm>
            <a:off x="766044" y="6491869"/>
            <a:ext cx="1079121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Yan, </a:t>
            </a:r>
            <a:r>
              <a:rPr lang="en-US" altLang="zh-CN" sz="1200" dirty="0" err="1">
                <a:latin typeface="Arial" panose="020B0604020202020204" pitchFamily="34" charset="0"/>
                <a:cs typeface="Arial" panose="020B0604020202020204" pitchFamily="34" charset="0"/>
              </a:rPr>
              <a:t>Pengxiang</a:t>
            </a:r>
            <a:r>
              <a:rPr lang="en-US" altLang="zh-CN" sz="1200" dirty="0">
                <a:latin typeface="Arial" panose="020B0604020202020204" pitchFamily="34" charset="0"/>
                <a:cs typeface="Arial" panose="020B0604020202020204" pitchFamily="34" charset="0"/>
              </a:rPr>
              <a:t>, et al. "Semi-supervised video salient object detection using pseudo-labels." ICCV. 2019.</a:t>
            </a:r>
          </a:p>
        </p:txBody>
      </p:sp>
      <p:pic>
        <p:nvPicPr>
          <p:cNvPr id="9" name="图片 8">
            <a:extLst>
              <a:ext uri="{FF2B5EF4-FFF2-40B4-BE49-F238E27FC236}">
                <a16:creationId xmlns:a16="http://schemas.microsoft.com/office/drawing/2014/main" id="{69C8F893-B9FC-71D5-5E7F-BAE0BAE136A7}"/>
              </a:ext>
            </a:extLst>
          </p:cNvPr>
          <p:cNvPicPr>
            <a:picLocks noChangeAspect="1"/>
          </p:cNvPicPr>
          <p:nvPr/>
        </p:nvPicPr>
        <p:blipFill>
          <a:blip r:embed="rId3"/>
          <a:stretch>
            <a:fillRect/>
          </a:stretch>
        </p:blipFill>
        <p:spPr>
          <a:xfrm>
            <a:off x="294222" y="2271860"/>
            <a:ext cx="11733989" cy="3799213"/>
          </a:xfrm>
          <a:prstGeom prst="rect">
            <a:avLst/>
          </a:prstGeom>
        </p:spPr>
      </p:pic>
    </p:spTree>
    <p:extLst>
      <p:ext uri="{BB962C8B-B14F-4D97-AF65-F5344CB8AC3E}">
        <p14:creationId xmlns:p14="http://schemas.microsoft.com/office/powerpoint/2010/main" val="9560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Task: Label-Efficient </a:t>
            </a:r>
            <a:r>
              <a:rPr lang="en-US" altLang="zh-CN" sz="3200" dirty="0" err="1">
                <a:latin typeface="Arial" panose="020B0604020202020204" pitchFamily="34" charset="0"/>
                <a:cs typeface="Arial" panose="020B0604020202020204" pitchFamily="34" charset="0"/>
              </a:rPr>
              <a:t>EvDet</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13</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We propose two settings:</a:t>
            </a:r>
          </a:p>
          <a:p>
            <a:pPr marL="714375" lvl="1" indent="-342900">
              <a:lnSpc>
                <a:spcPct val="120000"/>
              </a:lnSpc>
            </a:pPr>
            <a:r>
              <a:rPr lang="en-US" altLang="zh-CN" sz="2200" dirty="0">
                <a:solidFill>
                  <a:srgbClr val="FF0000"/>
                </a:solidFill>
                <a:latin typeface="Arial" panose="020B0604020202020204" pitchFamily="34" charset="0"/>
                <a:cs typeface="Arial" panose="020B0604020202020204" pitchFamily="34" charset="0"/>
              </a:rPr>
              <a:t>WSOD</a:t>
            </a:r>
            <a:r>
              <a:rPr lang="en-US" altLang="zh-CN" sz="2200" dirty="0">
                <a:latin typeface="Arial" panose="020B0604020202020204" pitchFamily="34" charset="0"/>
                <a:cs typeface="Arial" panose="020B0604020202020204" pitchFamily="34" charset="0"/>
              </a:rPr>
              <a:t>: all event streams are sparsely labeled (e.g. 1Hz)</a:t>
            </a:r>
          </a:p>
          <a:p>
            <a:pPr marL="714375" lvl="1" indent="-342900">
              <a:lnSpc>
                <a:spcPct val="120000"/>
              </a:lnSpc>
            </a:pPr>
            <a:r>
              <a:rPr lang="en-US" altLang="zh-CN" sz="2200" dirty="0">
                <a:solidFill>
                  <a:srgbClr val="FF0000"/>
                </a:solidFill>
                <a:latin typeface="Arial" panose="020B0604020202020204" pitchFamily="34" charset="0"/>
                <a:cs typeface="Arial" panose="020B0604020202020204" pitchFamily="34" charset="0"/>
              </a:rPr>
              <a:t>SSOD</a:t>
            </a:r>
            <a:r>
              <a:rPr lang="en-US" altLang="zh-CN" sz="2200" dirty="0">
                <a:latin typeface="Arial" panose="020B0604020202020204" pitchFamily="34" charset="0"/>
                <a:cs typeface="Arial" panose="020B0604020202020204" pitchFamily="34" charset="0"/>
              </a:rPr>
              <a:t>: some are densely labeled (e.g. 10Hz), some are fully unlabeled</a:t>
            </a:r>
          </a:p>
          <a:p>
            <a:pPr marL="104790" indent="-342900">
              <a:lnSpc>
                <a:spcPct val="120000"/>
              </a:lnSpc>
            </a:pPr>
            <a:r>
              <a:rPr lang="en-US" altLang="zh-CN" sz="2400" dirty="0">
                <a:latin typeface="Arial" panose="020B0604020202020204" pitchFamily="34" charset="0"/>
                <a:cs typeface="Arial" panose="020B0604020202020204" pitchFamily="34" charset="0"/>
              </a:rPr>
              <a:t>Current supervised </a:t>
            </a:r>
            <a:r>
              <a:rPr lang="en-US" altLang="zh-CN" sz="2400" dirty="0" err="1">
                <a:latin typeface="Arial" panose="020B0604020202020204" pitchFamily="34" charset="0"/>
                <a:cs typeface="Arial" panose="020B0604020202020204" pitchFamily="34" charset="0"/>
              </a:rPr>
              <a:t>EvDet</a:t>
            </a:r>
            <a:r>
              <a:rPr lang="en-US" altLang="zh-CN" sz="2400" dirty="0">
                <a:latin typeface="Arial" panose="020B0604020202020204" pitchFamily="34" charset="0"/>
                <a:cs typeface="Arial" panose="020B0604020202020204" pitchFamily="34" charset="0"/>
              </a:rPr>
              <a:t> actually belongs to WSOD</a:t>
            </a:r>
          </a:p>
        </p:txBody>
      </p:sp>
      <p:grpSp>
        <p:nvGrpSpPr>
          <p:cNvPr id="11" name="组合 10">
            <a:extLst>
              <a:ext uri="{FF2B5EF4-FFF2-40B4-BE49-F238E27FC236}">
                <a16:creationId xmlns:a16="http://schemas.microsoft.com/office/drawing/2014/main" id="{F10C264C-383D-2914-6BF0-F4C8489AC272}"/>
              </a:ext>
            </a:extLst>
          </p:cNvPr>
          <p:cNvGrpSpPr/>
          <p:nvPr/>
        </p:nvGrpSpPr>
        <p:grpSpPr>
          <a:xfrm>
            <a:off x="452991" y="3089632"/>
            <a:ext cx="5482753" cy="3356623"/>
            <a:chOff x="452991" y="3089632"/>
            <a:chExt cx="5482753" cy="3356623"/>
          </a:xfrm>
        </p:grpSpPr>
        <p:pic>
          <p:nvPicPr>
            <p:cNvPr id="6" name="图片 5">
              <a:extLst>
                <a:ext uri="{FF2B5EF4-FFF2-40B4-BE49-F238E27FC236}">
                  <a16:creationId xmlns:a16="http://schemas.microsoft.com/office/drawing/2014/main" id="{269852D1-43CA-A230-276E-404120D4C6A6}"/>
                </a:ext>
              </a:extLst>
            </p:cNvPr>
            <p:cNvPicPr>
              <a:picLocks noChangeAspect="1"/>
            </p:cNvPicPr>
            <p:nvPr/>
          </p:nvPicPr>
          <p:blipFill rotWithShape="1">
            <a:blip r:embed="rId3"/>
            <a:srcRect b="53127"/>
            <a:stretch/>
          </p:blipFill>
          <p:spPr>
            <a:xfrm>
              <a:off x="452991" y="3089632"/>
              <a:ext cx="5482753" cy="2784625"/>
            </a:xfrm>
            <a:prstGeom prst="rect">
              <a:avLst/>
            </a:prstGeom>
          </p:spPr>
        </p:pic>
        <p:sp>
          <p:nvSpPr>
            <p:cNvPr id="8" name="Google Shape;62;p14">
              <a:extLst>
                <a:ext uri="{FF2B5EF4-FFF2-40B4-BE49-F238E27FC236}">
                  <a16:creationId xmlns:a16="http://schemas.microsoft.com/office/drawing/2014/main" id="{46B60269-C59E-446B-ED01-F2DD4A0125CB}"/>
                </a:ext>
              </a:extLst>
            </p:cNvPr>
            <p:cNvSpPr txBox="1">
              <a:spLocks/>
            </p:cNvSpPr>
            <p:nvPr/>
          </p:nvSpPr>
          <p:spPr>
            <a:xfrm>
              <a:off x="837158" y="5835053"/>
              <a:ext cx="4714417"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Weakly-supervised object detection (WSOD)</a:t>
              </a:r>
            </a:p>
          </p:txBody>
        </p:sp>
      </p:grpSp>
      <p:grpSp>
        <p:nvGrpSpPr>
          <p:cNvPr id="12" name="组合 11">
            <a:extLst>
              <a:ext uri="{FF2B5EF4-FFF2-40B4-BE49-F238E27FC236}">
                <a16:creationId xmlns:a16="http://schemas.microsoft.com/office/drawing/2014/main" id="{4185F527-41A2-63B3-19FA-1436D67CFFE7}"/>
              </a:ext>
            </a:extLst>
          </p:cNvPr>
          <p:cNvGrpSpPr/>
          <p:nvPr/>
        </p:nvGrpSpPr>
        <p:grpSpPr>
          <a:xfrm>
            <a:off x="6153213" y="3089631"/>
            <a:ext cx="5482753" cy="3356624"/>
            <a:chOff x="6153213" y="3089631"/>
            <a:chExt cx="5482753" cy="3356624"/>
          </a:xfrm>
        </p:grpSpPr>
        <p:pic>
          <p:nvPicPr>
            <p:cNvPr id="7" name="图片 6">
              <a:extLst>
                <a:ext uri="{FF2B5EF4-FFF2-40B4-BE49-F238E27FC236}">
                  <a16:creationId xmlns:a16="http://schemas.microsoft.com/office/drawing/2014/main" id="{8D7AF312-513D-F7A8-B934-4D5CDEE0E69B}"/>
                </a:ext>
              </a:extLst>
            </p:cNvPr>
            <p:cNvPicPr>
              <a:picLocks noChangeAspect="1"/>
            </p:cNvPicPr>
            <p:nvPr/>
          </p:nvPicPr>
          <p:blipFill rotWithShape="1">
            <a:blip r:embed="rId3"/>
            <a:srcRect t="53127"/>
            <a:stretch/>
          </p:blipFill>
          <p:spPr>
            <a:xfrm>
              <a:off x="6153213" y="3089631"/>
              <a:ext cx="5482753" cy="2784626"/>
            </a:xfrm>
            <a:prstGeom prst="rect">
              <a:avLst/>
            </a:prstGeom>
          </p:spPr>
        </p:pic>
        <p:sp>
          <p:nvSpPr>
            <p:cNvPr id="10" name="Google Shape;62;p14">
              <a:extLst>
                <a:ext uri="{FF2B5EF4-FFF2-40B4-BE49-F238E27FC236}">
                  <a16:creationId xmlns:a16="http://schemas.microsoft.com/office/drawing/2014/main" id="{06161F0A-2907-4A33-1627-C99EEB59655D}"/>
                </a:ext>
              </a:extLst>
            </p:cNvPr>
            <p:cNvSpPr txBox="1">
              <a:spLocks/>
            </p:cNvSpPr>
            <p:nvPr/>
          </p:nvSpPr>
          <p:spPr>
            <a:xfrm>
              <a:off x="6666139" y="5835053"/>
              <a:ext cx="445689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Semi-supervised object detection (SSOD)</a:t>
              </a:r>
            </a:p>
          </p:txBody>
        </p:sp>
      </p:grpSp>
    </p:spTree>
    <p:extLst>
      <p:ext uri="{BB962C8B-B14F-4D97-AF65-F5344CB8AC3E}">
        <p14:creationId xmlns:p14="http://schemas.microsoft.com/office/powerpoint/2010/main" val="169426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LEOD: </a:t>
            </a:r>
            <a:r>
              <a:rPr lang="en-US" altLang="zh-CN" sz="3200" b="1" dirty="0">
                <a:solidFill>
                  <a:srgbClr val="FF0000"/>
                </a:solidFill>
                <a:latin typeface="Arial" panose="020B0604020202020204" pitchFamily="34" charset="0"/>
                <a:cs typeface="Arial" panose="020B0604020202020204" pitchFamily="34" charset="0"/>
              </a:rPr>
              <a:t>L</a:t>
            </a:r>
            <a:r>
              <a:rPr lang="en-US" altLang="zh-CN" sz="3200" dirty="0">
                <a:latin typeface="Arial" panose="020B0604020202020204" pitchFamily="34" charset="0"/>
                <a:cs typeface="Arial" panose="020B0604020202020204" pitchFamily="34" charset="0"/>
              </a:rPr>
              <a:t>abel-efficient </a:t>
            </a:r>
            <a:r>
              <a:rPr lang="en-US" altLang="zh-CN" sz="3200" b="1" dirty="0">
                <a:solidFill>
                  <a:srgbClr val="FF0000"/>
                </a:solidFill>
                <a:latin typeface="Arial" panose="020B0604020202020204" pitchFamily="34" charset="0"/>
                <a:cs typeface="Arial" panose="020B0604020202020204" pitchFamily="34" charset="0"/>
              </a:rPr>
              <a:t>E</a:t>
            </a:r>
            <a:r>
              <a:rPr lang="en-US" altLang="zh-CN" sz="3200" dirty="0">
                <a:latin typeface="Arial" panose="020B0604020202020204" pitchFamily="34" charset="0"/>
                <a:cs typeface="Arial" panose="020B0604020202020204" pitchFamily="34" charset="0"/>
              </a:rPr>
              <a:t>vent-based </a:t>
            </a:r>
            <a:r>
              <a:rPr lang="en-US" altLang="zh-CN" sz="3200" b="1" dirty="0">
                <a:solidFill>
                  <a:srgbClr val="FF0000"/>
                </a:solidFill>
                <a:latin typeface="Arial" panose="020B0604020202020204" pitchFamily="34" charset="0"/>
                <a:cs typeface="Arial" panose="020B0604020202020204" pitchFamily="34" charset="0"/>
              </a:rPr>
              <a:t>O</a:t>
            </a:r>
            <a:r>
              <a:rPr lang="en-US" altLang="zh-CN" sz="3200" dirty="0">
                <a:latin typeface="Arial" panose="020B0604020202020204" pitchFamily="34" charset="0"/>
                <a:cs typeface="Arial" panose="020B0604020202020204" pitchFamily="34" charset="0"/>
              </a:rPr>
              <a:t>bject </a:t>
            </a:r>
            <a:r>
              <a:rPr lang="en-US" altLang="zh-CN" sz="3200" b="1" dirty="0">
                <a:solidFill>
                  <a:srgbClr val="FF0000"/>
                </a:solidFill>
                <a:latin typeface="Arial" panose="020B0604020202020204" pitchFamily="34" charset="0"/>
                <a:cs typeface="Arial" panose="020B0604020202020204" pitchFamily="34" charset="0"/>
              </a:rPr>
              <a:t>D</a:t>
            </a:r>
            <a:r>
              <a:rPr lang="en-US" altLang="zh-CN" sz="3200" dirty="0">
                <a:latin typeface="Arial" panose="020B0604020202020204" pitchFamily="34" charset="0"/>
                <a:cs typeface="Arial" panose="020B0604020202020204" pitchFamily="34" charset="0"/>
              </a:rPr>
              <a:t>etection</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14</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LEOD: a unified self-training framework for both settings</a:t>
            </a:r>
          </a:p>
          <a:p>
            <a:pPr marL="104790" indent="-342900">
              <a:lnSpc>
                <a:spcPct val="120000"/>
              </a:lnSpc>
            </a:pPr>
            <a:r>
              <a:rPr lang="en-US" altLang="zh-CN" sz="2400" dirty="0">
                <a:solidFill>
                  <a:srgbClr val="FF0000"/>
                </a:solidFill>
                <a:latin typeface="Arial" panose="020B0604020202020204" pitchFamily="34" charset="0"/>
                <a:cs typeface="Arial" panose="020B0604020202020204" pitchFamily="34" charset="0"/>
              </a:rPr>
              <a:t>Key: how to obtain reliable pseudo labels?</a:t>
            </a:r>
          </a:p>
        </p:txBody>
      </p:sp>
      <p:grpSp>
        <p:nvGrpSpPr>
          <p:cNvPr id="413" name="组合 412">
            <a:extLst>
              <a:ext uri="{FF2B5EF4-FFF2-40B4-BE49-F238E27FC236}">
                <a16:creationId xmlns:a16="http://schemas.microsoft.com/office/drawing/2014/main" id="{CF457949-67D1-EF28-886D-E32DB821DF8C}"/>
              </a:ext>
            </a:extLst>
          </p:cNvPr>
          <p:cNvGrpSpPr/>
          <p:nvPr/>
        </p:nvGrpSpPr>
        <p:grpSpPr>
          <a:xfrm>
            <a:off x="6392261" y="4502386"/>
            <a:ext cx="5626670" cy="1728733"/>
            <a:chOff x="6392261" y="4247862"/>
            <a:chExt cx="5626670" cy="1728733"/>
          </a:xfrm>
        </p:grpSpPr>
        <p:grpSp>
          <p:nvGrpSpPr>
            <p:cNvPr id="226" name="组合 225">
              <a:extLst>
                <a:ext uri="{FF2B5EF4-FFF2-40B4-BE49-F238E27FC236}">
                  <a16:creationId xmlns:a16="http://schemas.microsoft.com/office/drawing/2014/main" id="{E17784BD-2481-E5B4-9C26-EB013E206385}"/>
                </a:ext>
              </a:extLst>
            </p:cNvPr>
            <p:cNvGrpSpPr/>
            <p:nvPr/>
          </p:nvGrpSpPr>
          <p:grpSpPr>
            <a:xfrm>
              <a:off x="7034419" y="4310493"/>
              <a:ext cx="4984512" cy="1666102"/>
              <a:chOff x="6523200" y="2867308"/>
              <a:chExt cx="4568866" cy="1527171"/>
            </a:xfrm>
          </p:grpSpPr>
          <p:grpSp>
            <p:nvGrpSpPr>
              <p:cNvPr id="227" name="组合 226">
                <a:extLst>
                  <a:ext uri="{FF2B5EF4-FFF2-40B4-BE49-F238E27FC236}">
                    <a16:creationId xmlns:a16="http://schemas.microsoft.com/office/drawing/2014/main" id="{18C9047E-5DE6-0E23-6AAB-9860168B5969}"/>
                  </a:ext>
                </a:extLst>
              </p:cNvPr>
              <p:cNvGrpSpPr/>
              <p:nvPr/>
            </p:nvGrpSpPr>
            <p:grpSpPr>
              <a:xfrm>
                <a:off x="6523200" y="2946810"/>
                <a:ext cx="1526835" cy="937590"/>
                <a:chOff x="6523200" y="2946810"/>
                <a:chExt cx="1526835" cy="937590"/>
              </a:xfrm>
              <a:scene3d>
                <a:camera prst="orthographicFront">
                  <a:rot lat="1080000" lon="17760000" rev="0"/>
                </a:camera>
                <a:lightRig rig="threePt" dir="t"/>
              </a:scene3d>
            </p:grpSpPr>
            <p:pic>
              <p:nvPicPr>
                <p:cNvPr id="292" name="图片 291">
                  <a:extLst>
                    <a:ext uri="{FF2B5EF4-FFF2-40B4-BE49-F238E27FC236}">
                      <a16:creationId xmlns:a16="http://schemas.microsoft.com/office/drawing/2014/main" id="{2818186C-BAC0-3CE2-9A58-A285A0522AA6}"/>
                    </a:ext>
                  </a:extLst>
                </p:cNvPr>
                <p:cNvPicPr>
                  <a:picLocks noChangeAspect="1"/>
                </p:cNvPicPr>
                <p:nvPr/>
              </p:nvPicPr>
              <p:blipFill rotWithShape="1">
                <a:blip r:embed="rId3">
                  <a:extLst>
                    <a:ext uri="{28A0092B-C50C-407E-A947-70E740481C1C}">
                      <a14:useLocalDpi xmlns:a14="http://schemas.microsoft.com/office/drawing/2010/main" val="0"/>
                    </a:ext>
                  </a:extLst>
                </a:blip>
                <a:srcRect b="26112"/>
                <a:stretch/>
              </p:blipFill>
              <p:spPr>
                <a:xfrm>
                  <a:off x="6523485" y="2946810"/>
                  <a:ext cx="1526550" cy="936000"/>
                </a:xfrm>
                <a:prstGeom prst="rect">
                  <a:avLst/>
                </a:prstGeom>
              </p:spPr>
            </p:pic>
            <p:sp>
              <p:nvSpPr>
                <p:cNvPr id="293" name="矩形 292">
                  <a:extLst>
                    <a:ext uri="{FF2B5EF4-FFF2-40B4-BE49-F238E27FC236}">
                      <a16:creationId xmlns:a16="http://schemas.microsoft.com/office/drawing/2014/main" id="{8F212C1A-C189-008A-809C-B6B35694888F}"/>
                    </a:ext>
                  </a:extLst>
                </p:cNvPr>
                <p:cNvSpPr/>
                <p:nvPr/>
              </p:nvSpPr>
              <p:spPr>
                <a:xfrm>
                  <a:off x="6523484" y="3227990"/>
                  <a:ext cx="340356" cy="583538"/>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3">
                  <a:extLst>
                    <a:ext uri="{FF2B5EF4-FFF2-40B4-BE49-F238E27FC236}">
                      <a16:creationId xmlns:a16="http://schemas.microsoft.com/office/drawing/2014/main" id="{AA9798F1-909C-3E8E-8D43-667ACFD0667D}"/>
                    </a:ext>
                  </a:extLst>
                </p:cNvPr>
                <p:cNvSpPr/>
                <p:nvPr/>
              </p:nvSpPr>
              <p:spPr>
                <a:xfrm>
                  <a:off x="6759377" y="3440292"/>
                  <a:ext cx="228014" cy="223448"/>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矩形 294">
                  <a:extLst>
                    <a:ext uri="{FF2B5EF4-FFF2-40B4-BE49-F238E27FC236}">
                      <a16:creationId xmlns:a16="http://schemas.microsoft.com/office/drawing/2014/main" id="{B6843BD7-1668-5A5A-5362-74258A1DDDDE}"/>
                    </a:ext>
                  </a:extLst>
                </p:cNvPr>
                <p:cNvSpPr/>
                <p:nvPr/>
              </p:nvSpPr>
              <p:spPr>
                <a:xfrm>
                  <a:off x="7114309" y="3427973"/>
                  <a:ext cx="324093" cy="314942"/>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6" name="矩形 295">
                  <a:extLst>
                    <a:ext uri="{FF2B5EF4-FFF2-40B4-BE49-F238E27FC236}">
                      <a16:creationId xmlns:a16="http://schemas.microsoft.com/office/drawing/2014/main" id="{880AB747-0CBC-4547-55BC-72F4634B9627}"/>
                    </a:ext>
                  </a:extLst>
                </p:cNvPr>
                <p:cNvSpPr/>
                <p:nvPr/>
              </p:nvSpPr>
              <p:spPr>
                <a:xfrm>
                  <a:off x="7237110" y="2982847"/>
                  <a:ext cx="319936" cy="201162"/>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矩形 296">
                  <a:extLst>
                    <a:ext uri="{FF2B5EF4-FFF2-40B4-BE49-F238E27FC236}">
                      <a16:creationId xmlns:a16="http://schemas.microsoft.com/office/drawing/2014/main" id="{8472D105-1D62-7F66-DDAD-F62BD33E8063}"/>
                    </a:ext>
                  </a:extLst>
                </p:cNvPr>
                <p:cNvSpPr/>
                <p:nvPr/>
              </p:nvSpPr>
              <p:spPr>
                <a:xfrm>
                  <a:off x="7695564" y="3525332"/>
                  <a:ext cx="93032" cy="275646"/>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297">
                  <a:extLst>
                    <a:ext uri="{FF2B5EF4-FFF2-40B4-BE49-F238E27FC236}">
                      <a16:creationId xmlns:a16="http://schemas.microsoft.com/office/drawing/2014/main" id="{027CDD55-8436-C293-C56D-F0C32FE9827E}"/>
                    </a:ext>
                  </a:extLst>
                </p:cNvPr>
                <p:cNvSpPr/>
                <p:nvPr/>
              </p:nvSpPr>
              <p:spPr>
                <a:xfrm>
                  <a:off x="7386115" y="3409220"/>
                  <a:ext cx="96041" cy="223453"/>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9" name="矩形 298">
                  <a:extLst>
                    <a:ext uri="{FF2B5EF4-FFF2-40B4-BE49-F238E27FC236}">
                      <a16:creationId xmlns:a16="http://schemas.microsoft.com/office/drawing/2014/main" id="{283E6F3E-F053-9B65-5662-9CB1B4D7A49B}"/>
                    </a:ext>
                  </a:extLst>
                </p:cNvPr>
                <p:cNvSpPr/>
                <p:nvPr/>
              </p:nvSpPr>
              <p:spPr>
                <a:xfrm>
                  <a:off x="6523200" y="2948400"/>
                  <a:ext cx="152640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8" name="组合 227">
                <a:extLst>
                  <a:ext uri="{FF2B5EF4-FFF2-40B4-BE49-F238E27FC236}">
                    <a16:creationId xmlns:a16="http://schemas.microsoft.com/office/drawing/2014/main" id="{21DF2B60-1F42-E7E2-A1B3-2C5EE1A13A68}"/>
                  </a:ext>
                </a:extLst>
              </p:cNvPr>
              <p:cNvGrpSpPr/>
              <p:nvPr/>
            </p:nvGrpSpPr>
            <p:grpSpPr>
              <a:xfrm>
                <a:off x="7278403" y="2940221"/>
                <a:ext cx="1527197" cy="936979"/>
                <a:chOff x="7278403" y="2940221"/>
                <a:chExt cx="1527197" cy="936979"/>
              </a:xfrm>
              <a:scene3d>
                <a:camera prst="orthographicFront">
                  <a:rot lat="1080000" lon="17760000" rev="0"/>
                </a:camera>
                <a:lightRig rig="threePt" dir="t"/>
              </a:scene3d>
            </p:grpSpPr>
            <p:pic>
              <p:nvPicPr>
                <p:cNvPr id="284" name="图片 283">
                  <a:extLst>
                    <a:ext uri="{FF2B5EF4-FFF2-40B4-BE49-F238E27FC236}">
                      <a16:creationId xmlns:a16="http://schemas.microsoft.com/office/drawing/2014/main" id="{7D5B33B7-FC1A-1468-FDB4-DC9FDDD54CA4}"/>
                    </a:ext>
                  </a:extLst>
                </p:cNvPr>
                <p:cNvPicPr>
                  <a:picLocks noChangeAspect="1"/>
                </p:cNvPicPr>
                <p:nvPr/>
              </p:nvPicPr>
              <p:blipFill rotWithShape="1">
                <a:blip r:embed="rId4">
                  <a:extLst>
                    <a:ext uri="{28A0092B-C50C-407E-A947-70E740481C1C}">
                      <a14:useLocalDpi xmlns:a14="http://schemas.microsoft.com/office/drawing/2010/main" val="0"/>
                    </a:ext>
                  </a:extLst>
                </a:blip>
                <a:srcRect b="26112"/>
                <a:stretch/>
              </p:blipFill>
              <p:spPr>
                <a:xfrm>
                  <a:off x="7278403" y="2940221"/>
                  <a:ext cx="1526549" cy="936000"/>
                </a:xfrm>
                <a:prstGeom prst="rect">
                  <a:avLst/>
                </a:prstGeom>
              </p:spPr>
            </p:pic>
            <p:sp>
              <p:nvSpPr>
                <p:cNvPr id="285" name="矩形 284">
                  <a:extLst>
                    <a:ext uri="{FF2B5EF4-FFF2-40B4-BE49-F238E27FC236}">
                      <a16:creationId xmlns:a16="http://schemas.microsoft.com/office/drawing/2014/main" id="{7C7651A3-2DC0-1615-76B5-2EAE2246285B}"/>
                    </a:ext>
                  </a:extLst>
                </p:cNvPr>
                <p:cNvSpPr/>
                <p:nvPr/>
              </p:nvSpPr>
              <p:spPr>
                <a:xfrm>
                  <a:off x="7867628" y="3428422"/>
                  <a:ext cx="324093" cy="314942"/>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5">
                  <a:extLst>
                    <a:ext uri="{FF2B5EF4-FFF2-40B4-BE49-F238E27FC236}">
                      <a16:creationId xmlns:a16="http://schemas.microsoft.com/office/drawing/2014/main" id="{212E7CAA-068E-C191-7FC0-5AFEFB617099}"/>
                    </a:ext>
                  </a:extLst>
                </p:cNvPr>
                <p:cNvSpPr/>
                <p:nvPr/>
              </p:nvSpPr>
              <p:spPr>
                <a:xfrm>
                  <a:off x="7283685" y="3217882"/>
                  <a:ext cx="324094" cy="583539"/>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6">
                  <a:extLst>
                    <a:ext uri="{FF2B5EF4-FFF2-40B4-BE49-F238E27FC236}">
                      <a16:creationId xmlns:a16="http://schemas.microsoft.com/office/drawing/2014/main" id="{95E90902-DC82-F835-71A1-04E9C771B15E}"/>
                    </a:ext>
                  </a:extLst>
                </p:cNvPr>
                <p:cNvSpPr/>
                <p:nvPr/>
              </p:nvSpPr>
              <p:spPr>
                <a:xfrm>
                  <a:off x="7509689" y="3433703"/>
                  <a:ext cx="249649" cy="239283"/>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7">
                  <a:extLst>
                    <a:ext uri="{FF2B5EF4-FFF2-40B4-BE49-F238E27FC236}">
                      <a16:creationId xmlns:a16="http://schemas.microsoft.com/office/drawing/2014/main" id="{619CC00B-D36B-4E03-09C9-BE6935F54FB8}"/>
                    </a:ext>
                  </a:extLst>
                </p:cNvPr>
                <p:cNvSpPr/>
                <p:nvPr/>
              </p:nvSpPr>
              <p:spPr>
                <a:xfrm>
                  <a:off x="8470697" y="3518740"/>
                  <a:ext cx="108291" cy="276518"/>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8">
                  <a:extLst>
                    <a:ext uri="{FF2B5EF4-FFF2-40B4-BE49-F238E27FC236}">
                      <a16:creationId xmlns:a16="http://schemas.microsoft.com/office/drawing/2014/main" id="{87C1BA5B-C5C0-26CB-07B0-18CB8CD48DCD}"/>
                    </a:ext>
                  </a:extLst>
                </p:cNvPr>
                <p:cNvSpPr/>
                <p:nvPr/>
              </p:nvSpPr>
              <p:spPr>
                <a:xfrm>
                  <a:off x="8146605" y="3394988"/>
                  <a:ext cx="96041" cy="223452"/>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89">
                  <a:extLst>
                    <a:ext uri="{FF2B5EF4-FFF2-40B4-BE49-F238E27FC236}">
                      <a16:creationId xmlns:a16="http://schemas.microsoft.com/office/drawing/2014/main" id="{B936C6C6-18A5-E182-76E7-118F0FAC1E2F}"/>
                    </a:ext>
                  </a:extLst>
                </p:cNvPr>
                <p:cNvSpPr/>
                <p:nvPr/>
              </p:nvSpPr>
              <p:spPr>
                <a:xfrm>
                  <a:off x="7477302" y="2989158"/>
                  <a:ext cx="277078" cy="18853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0">
                  <a:extLst>
                    <a:ext uri="{FF2B5EF4-FFF2-40B4-BE49-F238E27FC236}">
                      <a16:creationId xmlns:a16="http://schemas.microsoft.com/office/drawing/2014/main" id="{9C6FC1CF-615A-A08B-12E8-8C68A339FB12}"/>
                    </a:ext>
                  </a:extLst>
                </p:cNvPr>
                <p:cNvSpPr/>
                <p:nvPr/>
              </p:nvSpPr>
              <p:spPr>
                <a:xfrm>
                  <a:off x="7279200" y="2941200"/>
                  <a:ext cx="152640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9" name="组合 228">
                <a:extLst>
                  <a:ext uri="{FF2B5EF4-FFF2-40B4-BE49-F238E27FC236}">
                    <a16:creationId xmlns:a16="http://schemas.microsoft.com/office/drawing/2014/main" id="{7651B1AF-65DF-CFEC-F267-34E916E6DF3F}"/>
                  </a:ext>
                </a:extLst>
              </p:cNvPr>
              <p:cNvGrpSpPr/>
              <p:nvPr/>
            </p:nvGrpSpPr>
            <p:grpSpPr>
              <a:xfrm>
                <a:off x="8038800" y="2933625"/>
                <a:ext cx="1527009" cy="936375"/>
                <a:chOff x="8038800" y="2933625"/>
                <a:chExt cx="1527009" cy="936375"/>
              </a:xfrm>
              <a:scene3d>
                <a:camera prst="orthographicFront">
                  <a:rot lat="1080000" lon="17760000" rev="0"/>
                </a:camera>
                <a:lightRig rig="threePt" dir="t"/>
              </a:scene3d>
            </p:grpSpPr>
            <p:pic>
              <p:nvPicPr>
                <p:cNvPr id="276" name="图片 275">
                  <a:extLst>
                    <a:ext uri="{FF2B5EF4-FFF2-40B4-BE49-F238E27FC236}">
                      <a16:creationId xmlns:a16="http://schemas.microsoft.com/office/drawing/2014/main" id="{963A35AB-C7E1-09A7-174C-AE8905F3D947}"/>
                    </a:ext>
                  </a:extLst>
                </p:cNvPr>
                <p:cNvPicPr>
                  <a:picLocks noChangeAspect="1"/>
                </p:cNvPicPr>
                <p:nvPr/>
              </p:nvPicPr>
              <p:blipFill rotWithShape="1">
                <a:blip r:embed="rId5">
                  <a:extLst>
                    <a:ext uri="{28A0092B-C50C-407E-A947-70E740481C1C}">
                      <a14:useLocalDpi xmlns:a14="http://schemas.microsoft.com/office/drawing/2010/main" val="0"/>
                    </a:ext>
                  </a:extLst>
                </a:blip>
                <a:srcRect b="26112"/>
                <a:stretch/>
              </p:blipFill>
              <p:spPr>
                <a:xfrm>
                  <a:off x="8039260" y="2933625"/>
                  <a:ext cx="1526549" cy="936000"/>
                </a:xfrm>
                <a:prstGeom prst="rect">
                  <a:avLst/>
                </a:prstGeom>
              </p:spPr>
            </p:pic>
            <p:sp>
              <p:nvSpPr>
                <p:cNvPr id="277" name="矩形 276">
                  <a:extLst>
                    <a:ext uri="{FF2B5EF4-FFF2-40B4-BE49-F238E27FC236}">
                      <a16:creationId xmlns:a16="http://schemas.microsoft.com/office/drawing/2014/main" id="{574D6BC4-19F8-E1F3-615F-57BD8B8EACBF}"/>
                    </a:ext>
                  </a:extLst>
                </p:cNvPr>
                <p:cNvSpPr/>
                <p:nvPr/>
              </p:nvSpPr>
              <p:spPr>
                <a:xfrm>
                  <a:off x="8042631" y="3208937"/>
                  <a:ext cx="326410" cy="587648"/>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7">
                  <a:extLst>
                    <a:ext uri="{FF2B5EF4-FFF2-40B4-BE49-F238E27FC236}">
                      <a16:creationId xmlns:a16="http://schemas.microsoft.com/office/drawing/2014/main" id="{13B68BFD-138D-B6D6-EE43-B02EAD071D38}"/>
                    </a:ext>
                  </a:extLst>
                </p:cNvPr>
                <p:cNvSpPr/>
                <p:nvPr/>
              </p:nvSpPr>
              <p:spPr>
                <a:xfrm>
                  <a:off x="8652577" y="3420068"/>
                  <a:ext cx="299451" cy="277993"/>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8">
                  <a:extLst>
                    <a:ext uri="{FF2B5EF4-FFF2-40B4-BE49-F238E27FC236}">
                      <a16:creationId xmlns:a16="http://schemas.microsoft.com/office/drawing/2014/main" id="{D5458F9E-55A0-7F91-D48B-94DC1D10D89A}"/>
                    </a:ext>
                  </a:extLst>
                </p:cNvPr>
                <p:cNvSpPr/>
                <p:nvPr/>
              </p:nvSpPr>
              <p:spPr>
                <a:xfrm>
                  <a:off x="8235183" y="3425345"/>
                  <a:ext cx="277078" cy="241046"/>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79">
                  <a:extLst>
                    <a:ext uri="{FF2B5EF4-FFF2-40B4-BE49-F238E27FC236}">
                      <a16:creationId xmlns:a16="http://schemas.microsoft.com/office/drawing/2014/main" id="{5E4E047C-7707-CFF4-322A-F1251EAD48D6}"/>
                    </a:ext>
                  </a:extLst>
                </p:cNvPr>
                <p:cNvSpPr/>
                <p:nvPr/>
              </p:nvSpPr>
              <p:spPr>
                <a:xfrm>
                  <a:off x="8936864" y="3388395"/>
                  <a:ext cx="96041" cy="223453"/>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0">
                  <a:extLst>
                    <a:ext uri="{FF2B5EF4-FFF2-40B4-BE49-F238E27FC236}">
                      <a16:creationId xmlns:a16="http://schemas.microsoft.com/office/drawing/2014/main" id="{57FBEC5E-7FB6-FEDE-0A19-0E1B369A7C58}"/>
                    </a:ext>
                  </a:extLst>
                </p:cNvPr>
                <p:cNvSpPr/>
                <p:nvPr/>
              </p:nvSpPr>
              <p:spPr>
                <a:xfrm>
                  <a:off x="9333856" y="3515372"/>
                  <a:ext cx="93032" cy="292386"/>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1">
                  <a:extLst>
                    <a:ext uri="{FF2B5EF4-FFF2-40B4-BE49-F238E27FC236}">
                      <a16:creationId xmlns:a16="http://schemas.microsoft.com/office/drawing/2014/main" id="{FCA5B476-E858-DDC2-87A5-684ECA22E2CA}"/>
                    </a:ext>
                  </a:extLst>
                </p:cNvPr>
                <p:cNvSpPr/>
                <p:nvPr/>
              </p:nvSpPr>
              <p:spPr>
                <a:xfrm>
                  <a:off x="8245839" y="2980339"/>
                  <a:ext cx="277078" cy="18853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2">
                  <a:extLst>
                    <a:ext uri="{FF2B5EF4-FFF2-40B4-BE49-F238E27FC236}">
                      <a16:creationId xmlns:a16="http://schemas.microsoft.com/office/drawing/2014/main" id="{B5400261-3590-BC65-55ED-910D228C6481}"/>
                    </a:ext>
                  </a:extLst>
                </p:cNvPr>
                <p:cNvSpPr/>
                <p:nvPr/>
              </p:nvSpPr>
              <p:spPr>
                <a:xfrm>
                  <a:off x="8038800" y="2934000"/>
                  <a:ext cx="152640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0" name="组合 229">
                <a:extLst>
                  <a:ext uri="{FF2B5EF4-FFF2-40B4-BE49-F238E27FC236}">
                    <a16:creationId xmlns:a16="http://schemas.microsoft.com/office/drawing/2014/main" id="{14C840EB-E142-C6AA-DD61-478EDB3427C1}"/>
                  </a:ext>
                </a:extLst>
              </p:cNvPr>
              <p:cNvGrpSpPr/>
              <p:nvPr/>
            </p:nvGrpSpPr>
            <p:grpSpPr>
              <a:xfrm>
                <a:off x="8812800" y="2940223"/>
                <a:ext cx="1530152" cy="936977"/>
                <a:chOff x="8812800" y="2940223"/>
                <a:chExt cx="1530152" cy="936977"/>
              </a:xfrm>
              <a:scene3d>
                <a:camera prst="orthographicFront">
                  <a:rot lat="1080000" lon="17760000" rev="0"/>
                </a:camera>
                <a:lightRig rig="threePt" dir="t"/>
              </a:scene3d>
            </p:grpSpPr>
            <p:pic>
              <p:nvPicPr>
                <p:cNvPr id="267" name="图片 266">
                  <a:extLst>
                    <a:ext uri="{FF2B5EF4-FFF2-40B4-BE49-F238E27FC236}">
                      <a16:creationId xmlns:a16="http://schemas.microsoft.com/office/drawing/2014/main" id="{B1969F73-7010-97C6-B6FF-6FC094D3B1CB}"/>
                    </a:ext>
                  </a:extLst>
                </p:cNvPr>
                <p:cNvPicPr>
                  <a:picLocks noChangeAspect="1"/>
                </p:cNvPicPr>
                <p:nvPr/>
              </p:nvPicPr>
              <p:blipFill rotWithShape="1">
                <a:blip r:embed="rId6">
                  <a:extLst>
                    <a:ext uri="{28A0092B-C50C-407E-A947-70E740481C1C}">
                      <a14:useLocalDpi xmlns:a14="http://schemas.microsoft.com/office/drawing/2010/main" val="0"/>
                    </a:ext>
                  </a:extLst>
                </a:blip>
                <a:srcRect b="26112"/>
                <a:stretch/>
              </p:blipFill>
              <p:spPr>
                <a:xfrm>
                  <a:off x="8816403" y="2940223"/>
                  <a:ext cx="1526549" cy="936000"/>
                </a:xfrm>
                <a:prstGeom prst="rect">
                  <a:avLst/>
                </a:prstGeom>
              </p:spPr>
            </p:pic>
            <p:sp>
              <p:nvSpPr>
                <p:cNvPr id="268" name="矩形 267">
                  <a:extLst>
                    <a:ext uri="{FF2B5EF4-FFF2-40B4-BE49-F238E27FC236}">
                      <a16:creationId xmlns:a16="http://schemas.microsoft.com/office/drawing/2014/main" id="{1470B940-82CB-1CBA-93F0-E0F5CDDB6E16}"/>
                    </a:ext>
                  </a:extLst>
                </p:cNvPr>
                <p:cNvSpPr/>
                <p:nvPr/>
              </p:nvSpPr>
              <p:spPr>
                <a:xfrm>
                  <a:off x="8813033" y="3252488"/>
                  <a:ext cx="326410" cy="554219"/>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8">
                  <a:extLst>
                    <a:ext uri="{FF2B5EF4-FFF2-40B4-BE49-F238E27FC236}">
                      <a16:creationId xmlns:a16="http://schemas.microsoft.com/office/drawing/2014/main" id="{A78BE514-AEAF-0B9F-2163-E2CEF96DE2BF}"/>
                    </a:ext>
                  </a:extLst>
                </p:cNvPr>
                <p:cNvSpPr/>
                <p:nvPr/>
              </p:nvSpPr>
              <p:spPr>
                <a:xfrm>
                  <a:off x="9422979" y="3430188"/>
                  <a:ext cx="299451" cy="295611"/>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69">
                  <a:extLst>
                    <a:ext uri="{FF2B5EF4-FFF2-40B4-BE49-F238E27FC236}">
                      <a16:creationId xmlns:a16="http://schemas.microsoft.com/office/drawing/2014/main" id="{8E27B516-E23A-B778-CDFA-9D77709C75D6}"/>
                    </a:ext>
                  </a:extLst>
                </p:cNvPr>
                <p:cNvSpPr/>
                <p:nvPr/>
              </p:nvSpPr>
              <p:spPr>
                <a:xfrm>
                  <a:off x="9005586" y="3468896"/>
                  <a:ext cx="277078" cy="227334"/>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0">
                  <a:extLst>
                    <a:ext uri="{FF2B5EF4-FFF2-40B4-BE49-F238E27FC236}">
                      <a16:creationId xmlns:a16="http://schemas.microsoft.com/office/drawing/2014/main" id="{C9C441BD-A254-7247-D794-4008CF231704}"/>
                    </a:ext>
                  </a:extLst>
                </p:cNvPr>
                <p:cNvSpPr/>
                <p:nvPr/>
              </p:nvSpPr>
              <p:spPr>
                <a:xfrm>
                  <a:off x="9707266" y="3416113"/>
                  <a:ext cx="72359" cy="223056"/>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矩形 271">
                  <a:extLst>
                    <a:ext uri="{FF2B5EF4-FFF2-40B4-BE49-F238E27FC236}">
                      <a16:creationId xmlns:a16="http://schemas.microsoft.com/office/drawing/2014/main" id="{5A48B691-62EF-B4C8-B5AA-01B1FAC87ED1}"/>
                    </a:ext>
                  </a:extLst>
                </p:cNvPr>
                <p:cNvSpPr/>
                <p:nvPr/>
              </p:nvSpPr>
              <p:spPr>
                <a:xfrm>
                  <a:off x="10060268" y="3516990"/>
                  <a:ext cx="131485" cy="295611"/>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2">
                  <a:extLst>
                    <a:ext uri="{FF2B5EF4-FFF2-40B4-BE49-F238E27FC236}">
                      <a16:creationId xmlns:a16="http://schemas.microsoft.com/office/drawing/2014/main" id="{8AFD9A44-9892-F86C-D049-2168B9263BE7}"/>
                    </a:ext>
                  </a:extLst>
                </p:cNvPr>
                <p:cNvSpPr/>
                <p:nvPr/>
              </p:nvSpPr>
              <p:spPr>
                <a:xfrm>
                  <a:off x="9831614" y="3161881"/>
                  <a:ext cx="207356" cy="239279"/>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3">
                  <a:extLst>
                    <a:ext uri="{FF2B5EF4-FFF2-40B4-BE49-F238E27FC236}">
                      <a16:creationId xmlns:a16="http://schemas.microsoft.com/office/drawing/2014/main" id="{784656E1-D695-ABC5-807B-4C95D3678045}"/>
                    </a:ext>
                  </a:extLst>
                </p:cNvPr>
                <p:cNvSpPr/>
                <p:nvPr/>
              </p:nvSpPr>
              <p:spPr>
                <a:xfrm>
                  <a:off x="9036012" y="2980344"/>
                  <a:ext cx="277078" cy="18853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4">
                  <a:extLst>
                    <a:ext uri="{FF2B5EF4-FFF2-40B4-BE49-F238E27FC236}">
                      <a16:creationId xmlns:a16="http://schemas.microsoft.com/office/drawing/2014/main" id="{EA9EFF1E-93EA-9366-74D3-E0DA0668A6FC}"/>
                    </a:ext>
                  </a:extLst>
                </p:cNvPr>
                <p:cNvSpPr/>
                <p:nvPr/>
              </p:nvSpPr>
              <p:spPr>
                <a:xfrm>
                  <a:off x="8812800" y="2941200"/>
                  <a:ext cx="152640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 name="组合 230">
                <a:extLst>
                  <a:ext uri="{FF2B5EF4-FFF2-40B4-BE49-F238E27FC236}">
                    <a16:creationId xmlns:a16="http://schemas.microsoft.com/office/drawing/2014/main" id="{473938FC-9F86-25AB-F6D3-07BC4288F751}"/>
                  </a:ext>
                </a:extLst>
              </p:cNvPr>
              <p:cNvGrpSpPr/>
              <p:nvPr/>
            </p:nvGrpSpPr>
            <p:grpSpPr>
              <a:xfrm>
                <a:off x="9565200" y="2933629"/>
                <a:ext cx="1526866" cy="936371"/>
                <a:chOff x="9565200" y="2933629"/>
                <a:chExt cx="1526866" cy="936371"/>
              </a:xfrm>
              <a:scene3d>
                <a:camera prst="orthographicFront">
                  <a:rot lat="1080000" lon="17760000" rev="0"/>
                </a:camera>
                <a:lightRig rig="threePt" dir="t"/>
              </a:scene3d>
            </p:grpSpPr>
            <p:pic>
              <p:nvPicPr>
                <p:cNvPr id="259" name="图片 258">
                  <a:extLst>
                    <a:ext uri="{FF2B5EF4-FFF2-40B4-BE49-F238E27FC236}">
                      <a16:creationId xmlns:a16="http://schemas.microsoft.com/office/drawing/2014/main" id="{10B16AE8-3132-DB94-06D7-D73CE58835C6}"/>
                    </a:ext>
                  </a:extLst>
                </p:cNvPr>
                <p:cNvPicPr>
                  <a:picLocks noChangeAspect="1"/>
                </p:cNvPicPr>
                <p:nvPr/>
              </p:nvPicPr>
              <p:blipFill rotWithShape="1">
                <a:blip r:embed="rId7">
                  <a:extLst>
                    <a:ext uri="{28A0092B-C50C-407E-A947-70E740481C1C}">
                      <a14:useLocalDpi xmlns:a14="http://schemas.microsoft.com/office/drawing/2010/main" val="0"/>
                    </a:ext>
                  </a:extLst>
                </a:blip>
                <a:srcRect b="26112"/>
                <a:stretch/>
              </p:blipFill>
              <p:spPr>
                <a:xfrm>
                  <a:off x="9565517" y="2933629"/>
                  <a:ext cx="1526549" cy="936000"/>
                </a:xfrm>
                <a:prstGeom prst="rect">
                  <a:avLst/>
                </a:prstGeom>
              </p:spPr>
            </p:pic>
            <p:sp>
              <p:nvSpPr>
                <p:cNvPr id="260" name="矩形 259">
                  <a:extLst>
                    <a:ext uri="{FF2B5EF4-FFF2-40B4-BE49-F238E27FC236}">
                      <a16:creationId xmlns:a16="http://schemas.microsoft.com/office/drawing/2014/main" id="{61DF6E8D-02F7-625E-4691-98F9EF8FC6D8}"/>
                    </a:ext>
                  </a:extLst>
                </p:cNvPr>
                <p:cNvSpPr/>
                <p:nvPr/>
              </p:nvSpPr>
              <p:spPr>
                <a:xfrm>
                  <a:off x="9570574" y="3249409"/>
                  <a:ext cx="316114" cy="538388"/>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0">
                  <a:extLst>
                    <a:ext uri="{FF2B5EF4-FFF2-40B4-BE49-F238E27FC236}">
                      <a16:creationId xmlns:a16="http://schemas.microsoft.com/office/drawing/2014/main" id="{6E5A1437-8669-92B7-BAA8-E1C24B12001C}"/>
                    </a:ext>
                  </a:extLst>
                </p:cNvPr>
                <p:cNvSpPr/>
                <p:nvPr/>
              </p:nvSpPr>
              <p:spPr>
                <a:xfrm>
                  <a:off x="10211691" y="3427112"/>
                  <a:ext cx="244503" cy="235763"/>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1">
                  <a:extLst>
                    <a:ext uri="{FF2B5EF4-FFF2-40B4-BE49-F238E27FC236}">
                      <a16:creationId xmlns:a16="http://schemas.microsoft.com/office/drawing/2014/main" id="{91D13098-049D-8F64-749C-531ACB7B19E8}"/>
                    </a:ext>
                  </a:extLst>
                </p:cNvPr>
                <p:cNvSpPr/>
                <p:nvPr/>
              </p:nvSpPr>
              <p:spPr>
                <a:xfrm>
                  <a:off x="9761814" y="3414795"/>
                  <a:ext cx="286626" cy="248079"/>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2">
                  <a:extLst>
                    <a:ext uri="{FF2B5EF4-FFF2-40B4-BE49-F238E27FC236}">
                      <a16:creationId xmlns:a16="http://schemas.microsoft.com/office/drawing/2014/main" id="{76E52119-C206-F1BA-F4D0-2F08F71DF393}"/>
                    </a:ext>
                  </a:extLst>
                </p:cNvPr>
                <p:cNvSpPr/>
                <p:nvPr/>
              </p:nvSpPr>
              <p:spPr>
                <a:xfrm>
                  <a:off x="10503373" y="3374329"/>
                  <a:ext cx="80877" cy="221688"/>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3">
                  <a:extLst>
                    <a:ext uri="{FF2B5EF4-FFF2-40B4-BE49-F238E27FC236}">
                      <a16:creationId xmlns:a16="http://schemas.microsoft.com/office/drawing/2014/main" id="{C583DD2C-2057-3EE2-5A01-EB7B8A39916B}"/>
                    </a:ext>
                  </a:extLst>
                </p:cNvPr>
                <p:cNvSpPr/>
                <p:nvPr/>
              </p:nvSpPr>
              <p:spPr>
                <a:xfrm>
                  <a:off x="10937993" y="3515376"/>
                  <a:ext cx="93032" cy="292386"/>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4">
                  <a:extLst>
                    <a:ext uri="{FF2B5EF4-FFF2-40B4-BE49-F238E27FC236}">
                      <a16:creationId xmlns:a16="http://schemas.microsoft.com/office/drawing/2014/main" id="{7C8AEC12-B2B0-97C4-5290-FB33D8F2C0A6}"/>
                    </a:ext>
                  </a:extLst>
                </p:cNvPr>
                <p:cNvSpPr/>
                <p:nvPr/>
              </p:nvSpPr>
              <p:spPr>
                <a:xfrm>
                  <a:off x="10660914" y="3472758"/>
                  <a:ext cx="80877" cy="256977"/>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5">
                  <a:extLst>
                    <a:ext uri="{FF2B5EF4-FFF2-40B4-BE49-F238E27FC236}">
                      <a16:creationId xmlns:a16="http://schemas.microsoft.com/office/drawing/2014/main" id="{173BCB0D-9664-1704-5F2C-47D2848ACF58}"/>
                    </a:ext>
                  </a:extLst>
                </p:cNvPr>
                <p:cNvSpPr/>
                <p:nvPr/>
              </p:nvSpPr>
              <p:spPr>
                <a:xfrm>
                  <a:off x="9565200" y="2934000"/>
                  <a:ext cx="152640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2" name="组合 231">
                <a:extLst>
                  <a:ext uri="{FF2B5EF4-FFF2-40B4-BE49-F238E27FC236}">
                    <a16:creationId xmlns:a16="http://schemas.microsoft.com/office/drawing/2014/main" id="{49230B67-648D-C9C7-2C05-D4C5D7E26385}"/>
                  </a:ext>
                </a:extLst>
              </p:cNvPr>
              <p:cNvGrpSpPr/>
              <p:nvPr/>
            </p:nvGrpSpPr>
            <p:grpSpPr>
              <a:xfrm>
                <a:off x="6996288" y="3866447"/>
                <a:ext cx="3091322" cy="122604"/>
                <a:chOff x="732126" y="3280603"/>
                <a:chExt cx="2912564" cy="110623"/>
              </a:xfrm>
            </p:grpSpPr>
            <p:pic>
              <p:nvPicPr>
                <p:cNvPr id="252" name="图片 251">
                  <a:extLst>
                    <a:ext uri="{FF2B5EF4-FFF2-40B4-BE49-F238E27FC236}">
                      <a16:creationId xmlns:a16="http://schemas.microsoft.com/office/drawing/2014/main" id="{618F713C-5142-0050-07A5-1A3CDA84F3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2239" y="3280603"/>
                  <a:ext cx="108164" cy="108164"/>
                </a:xfrm>
                <a:prstGeom prst="rect">
                  <a:avLst/>
                </a:prstGeom>
              </p:spPr>
            </p:pic>
            <p:sp>
              <p:nvSpPr>
                <p:cNvPr id="253" name="任意多边形: 形状 252">
                  <a:extLst>
                    <a:ext uri="{FF2B5EF4-FFF2-40B4-BE49-F238E27FC236}">
                      <a16:creationId xmlns:a16="http://schemas.microsoft.com/office/drawing/2014/main" id="{134BCD1C-434E-4DAE-BCDC-4EB811043EE7}"/>
                    </a:ext>
                  </a:extLst>
                </p:cNvPr>
                <p:cNvSpPr/>
                <p:nvPr/>
              </p:nvSpPr>
              <p:spPr>
                <a:xfrm>
                  <a:off x="740833" y="3306076"/>
                  <a:ext cx="2878095" cy="85150"/>
                </a:xfrm>
                <a:custGeom>
                  <a:avLst/>
                  <a:gdLst>
                    <a:gd name="connsiteX0" fmla="*/ 0 w 2878667"/>
                    <a:gd name="connsiteY0" fmla="*/ 53072 h 85150"/>
                    <a:gd name="connsiteX1" fmla="*/ 357717 w 2878667"/>
                    <a:gd name="connsiteY1" fmla="*/ 155 h 85150"/>
                    <a:gd name="connsiteX2" fmla="*/ 719667 w 2878667"/>
                    <a:gd name="connsiteY2" fmla="*/ 38255 h 85150"/>
                    <a:gd name="connsiteX3" fmla="*/ 1039283 w 2878667"/>
                    <a:gd name="connsiteY3" fmla="*/ 78472 h 85150"/>
                    <a:gd name="connsiteX4" fmla="*/ 1449917 w 2878667"/>
                    <a:gd name="connsiteY4" fmla="*/ 38255 h 85150"/>
                    <a:gd name="connsiteX5" fmla="*/ 1797050 w 2878667"/>
                    <a:gd name="connsiteY5" fmla="*/ 2272 h 85150"/>
                    <a:gd name="connsiteX6" fmla="*/ 2169583 w 2878667"/>
                    <a:gd name="connsiteY6" fmla="*/ 48839 h 85150"/>
                    <a:gd name="connsiteX7" fmla="*/ 2518833 w 2878667"/>
                    <a:gd name="connsiteY7" fmla="*/ 84822 h 85150"/>
                    <a:gd name="connsiteX8" fmla="*/ 2878667 w 2878667"/>
                    <a:gd name="connsiteY8" fmla="*/ 27672 h 8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667" h="85150">
                      <a:moveTo>
                        <a:pt x="0" y="53072"/>
                      </a:moveTo>
                      <a:cubicBezTo>
                        <a:pt x="118886" y="27848"/>
                        <a:pt x="237773" y="2624"/>
                        <a:pt x="357717" y="155"/>
                      </a:cubicBezTo>
                      <a:cubicBezTo>
                        <a:pt x="477661" y="-2314"/>
                        <a:pt x="606073" y="25202"/>
                        <a:pt x="719667" y="38255"/>
                      </a:cubicBezTo>
                      <a:cubicBezTo>
                        <a:pt x="833261" y="51308"/>
                        <a:pt x="917575" y="78472"/>
                        <a:pt x="1039283" y="78472"/>
                      </a:cubicBezTo>
                      <a:cubicBezTo>
                        <a:pt x="1160991" y="78472"/>
                        <a:pt x="1449917" y="38255"/>
                        <a:pt x="1449917" y="38255"/>
                      </a:cubicBezTo>
                      <a:cubicBezTo>
                        <a:pt x="1576211" y="25555"/>
                        <a:pt x="1677106" y="508"/>
                        <a:pt x="1797050" y="2272"/>
                      </a:cubicBezTo>
                      <a:cubicBezTo>
                        <a:pt x="1916994" y="4036"/>
                        <a:pt x="2049286" y="35081"/>
                        <a:pt x="2169583" y="48839"/>
                      </a:cubicBezTo>
                      <a:cubicBezTo>
                        <a:pt x="2289880" y="62597"/>
                        <a:pt x="2400652" y="88350"/>
                        <a:pt x="2518833" y="84822"/>
                      </a:cubicBezTo>
                      <a:cubicBezTo>
                        <a:pt x="2637014" y="81294"/>
                        <a:pt x="2850798" y="32964"/>
                        <a:pt x="2878667" y="27672"/>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椭圆 253">
                  <a:extLst>
                    <a:ext uri="{FF2B5EF4-FFF2-40B4-BE49-F238E27FC236}">
                      <a16:creationId xmlns:a16="http://schemas.microsoft.com/office/drawing/2014/main" id="{8EF7D18F-3A3B-B736-DE87-D7B48DD83E7A}"/>
                    </a:ext>
                  </a:extLst>
                </p:cNvPr>
                <p:cNvSpPr/>
                <p:nvPr/>
              </p:nvSpPr>
              <p:spPr>
                <a:xfrm>
                  <a:off x="732126" y="3328967"/>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椭圆 254">
                  <a:extLst>
                    <a:ext uri="{FF2B5EF4-FFF2-40B4-BE49-F238E27FC236}">
                      <a16:creationId xmlns:a16="http://schemas.microsoft.com/office/drawing/2014/main" id="{AAD04F84-CF8C-C0C3-CA52-60ECEA4774A8}"/>
                    </a:ext>
                  </a:extLst>
                </p:cNvPr>
                <p:cNvSpPr/>
                <p:nvPr/>
              </p:nvSpPr>
              <p:spPr>
                <a:xfrm>
                  <a:off x="1445036" y="3319172"/>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椭圆 255">
                  <a:extLst>
                    <a:ext uri="{FF2B5EF4-FFF2-40B4-BE49-F238E27FC236}">
                      <a16:creationId xmlns:a16="http://schemas.microsoft.com/office/drawing/2014/main" id="{2D755AF2-7209-28C4-DE76-EADFB56F3174}"/>
                    </a:ext>
                  </a:extLst>
                </p:cNvPr>
                <p:cNvSpPr/>
                <p:nvPr/>
              </p:nvSpPr>
              <p:spPr>
                <a:xfrm>
                  <a:off x="2160858" y="3319171"/>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椭圆 256">
                  <a:extLst>
                    <a:ext uri="{FF2B5EF4-FFF2-40B4-BE49-F238E27FC236}">
                      <a16:creationId xmlns:a16="http://schemas.microsoft.com/office/drawing/2014/main" id="{73B82F55-6262-9544-F0BD-2C9D6A1C361B}"/>
                    </a:ext>
                  </a:extLst>
                </p:cNvPr>
                <p:cNvSpPr/>
                <p:nvPr/>
              </p:nvSpPr>
              <p:spPr>
                <a:xfrm>
                  <a:off x="2886305" y="3328894"/>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椭圆 257">
                  <a:extLst>
                    <a:ext uri="{FF2B5EF4-FFF2-40B4-BE49-F238E27FC236}">
                      <a16:creationId xmlns:a16="http://schemas.microsoft.com/office/drawing/2014/main" id="{DCB69FD7-A961-3ADB-3C60-BEC2D58293FE}"/>
                    </a:ext>
                  </a:extLst>
                </p:cNvPr>
                <p:cNvSpPr/>
                <p:nvPr/>
              </p:nvSpPr>
              <p:spPr>
                <a:xfrm>
                  <a:off x="3598971" y="3311328"/>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3" name="组合 232">
                <a:extLst>
                  <a:ext uri="{FF2B5EF4-FFF2-40B4-BE49-F238E27FC236}">
                    <a16:creationId xmlns:a16="http://schemas.microsoft.com/office/drawing/2014/main" id="{6D2F23F8-D0B5-4667-4C57-FE9D5AFF4F06}"/>
                  </a:ext>
                </a:extLst>
              </p:cNvPr>
              <p:cNvGrpSpPr/>
              <p:nvPr/>
            </p:nvGrpSpPr>
            <p:grpSpPr>
              <a:xfrm>
                <a:off x="7463801" y="3533562"/>
                <a:ext cx="3175864" cy="223170"/>
                <a:chOff x="1172602" y="2980247"/>
                <a:chExt cx="2992215" cy="201362"/>
              </a:xfrm>
            </p:grpSpPr>
            <p:sp>
              <p:nvSpPr>
                <p:cNvPr id="245" name="任意多边形: 形状 244">
                  <a:extLst>
                    <a:ext uri="{FF2B5EF4-FFF2-40B4-BE49-F238E27FC236}">
                      <a16:creationId xmlns:a16="http://schemas.microsoft.com/office/drawing/2014/main" id="{B03B3E8B-CB07-FFFA-9924-8F18DDFE56A9}"/>
                    </a:ext>
                  </a:extLst>
                </p:cNvPr>
                <p:cNvSpPr/>
                <p:nvPr/>
              </p:nvSpPr>
              <p:spPr>
                <a:xfrm>
                  <a:off x="1193799" y="2980247"/>
                  <a:ext cx="2948517" cy="123985"/>
                </a:xfrm>
                <a:custGeom>
                  <a:avLst/>
                  <a:gdLst>
                    <a:gd name="connsiteX0" fmla="*/ 0 w 2940050"/>
                    <a:gd name="connsiteY0" fmla="*/ 80453 h 123985"/>
                    <a:gd name="connsiteX1" fmla="*/ 387350 w 2940050"/>
                    <a:gd name="connsiteY1" fmla="*/ 20 h 123985"/>
                    <a:gd name="connsiteX2" fmla="*/ 723900 w 2940050"/>
                    <a:gd name="connsiteY2" fmla="*/ 86803 h 123985"/>
                    <a:gd name="connsiteX3" fmla="*/ 1073150 w 2940050"/>
                    <a:gd name="connsiteY3" fmla="*/ 116436 h 123985"/>
                    <a:gd name="connsiteX4" fmla="*/ 1483783 w 2940050"/>
                    <a:gd name="connsiteY4" fmla="*/ 71986 h 123985"/>
                    <a:gd name="connsiteX5" fmla="*/ 1782233 w 2940050"/>
                    <a:gd name="connsiteY5" fmla="*/ 12720 h 123985"/>
                    <a:gd name="connsiteX6" fmla="*/ 2199217 w 2940050"/>
                    <a:gd name="connsiteY6" fmla="*/ 80453 h 123985"/>
                    <a:gd name="connsiteX7" fmla="*/ 2535767 w 2940050"/>
                    <a:gd name="connsiteY7" fmla="*/ 122786 h 123985"/>
                    <a:gd name="connsiteX8" fmla="*/ 2940050 w 2940050"/>
                    <a:gd name="connsiteY8" fmla="*/ 33886 h 12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0050" h="123985">
                      <a:moveTo>
                        <a:pt x="0" y="80453"/>
                      </a:moveTo>
                      <a:cubicBezTo>
                        <a:pt x="133350" y="39707"/>
                        <a:pt x="266700" y="-1038"/>
                        <a:pt x="387350" y="20"/>
                      </a:cubicBezTo>
                      <a:cubicBezTo>
                        <a:pt x="508000" y="1078"/>
                        <a:pt x="609600" y="67400"/>
                        <a:pt x="723900" y="86803"/>
                      </a:cubicBezTo>
                      <a:cubicBezTo>
                        <a:pt x="838200" y="106206"/>
                        <a:pt x="946503" y="118905"/>
                        <a:pt x="1073150" y="116436"/>
                      </a:cubicBezTo>
                      <a:cubicBezTo>
                        <a:pt x="1199797" y="113967"/>
                        <a:pt x="1365603" y="89272"/>
                        <a:pt x="1483783" y="71986"/>
                      </a:cubicBezTo>
                      <a:cubicBezTo>
                        <a:pt x="1601963" y="54700"/>
                        <a:pt x="1662994" y="11309"/>
                        <a:pt x="1782233" y="12720"/>
                      </a:cubicBezTo>
                      <a:cubicBezTo>
                        <a:pt x="1901472" y="14131"/>
                        <a:pt x="2073628" y="62109"/>
                        <a:pt x="2199217" y="80453"/>
                      </a:cubicBezTo>
                      <a:cubicBezTo>
                        <a:pt x="2324806" y="98797"/>
                        <a:pt x="2412295" y="130547"/>
                        <a:pt x="2535767" y="122786"/>
                      </a:cubicBezTo>
                      <a:cubicBezTo>
                        <a:pt x="2659239" y="115025"/>
                        <a:pt x="2868789" y="49408"/>
                        <a:pt x="2940050" y="33886"/>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椭圆 245">
                  <a:extLst>
                    <a:ext uri="{FF2B5EF4-FFF2-40B4-BE49-F238E27FC236}">
                      <a16:creationId xmlns:a16="http://schemas.microsoft.com/office/drawing/2014/main" id="{EB9F1B2E-2CEA-0350-73C4-4291B6DFDE8E}"/>
                    </a:ext>
                  </a:extLst>
                </p:cNvPr>
                <p:cNvSpPr/>
                <p:nvPr/>
              </p:nvSpPr>
              <p:spPr>
                <a:xfrm>
                  <a:off x="1172602" y="3042286"/>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椭圆 246">
                  <a:extLst>
                    <a:ext uri="{FF2B5EF4-FFF2-40B4-BE49-F238E27FC236}">
                      <a16:creationId xmlns:a16="http://schemas.microsoft.com/office/drawing/2014/main" id="{091365A3-78BB-31A3-26F9-975ACC80194A}"/>
                    </a:ext>
                  </a:extLst>
                </p:cNvPr>
                <p:cNvSpPr/>
                <p:nvPr/>
              </p:nvSpPr>
              <p:spPr>
                <a:xfrm>
                  <a:off x="1889591" y="3039922"/>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椭圆 247">
                  <a:extLst>
                    <a:ext uri="{FF2B5EF4-FFF2-40B4-BE49-F238E27FC236}">
                      <a16:creationId xmlns:a16="http://schemas.microsoft.com/office/drawing/2014/main" id="{D0364BE2-5585-A9EE-41FA-06BD325D0132}"/>
                    </a:ext>
                  </a:extLst>
                </p:cNvPr>
                <p:cNvSpPr/>
                <p:nvPr/>
              </p:nvSpPr>
              <p:spPr>
                <a:xfrm>
                  <a:off x="2646896" y="3026089"/>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椭圆 248">
                  <a:extLst>
                    <a:ext uri="{FF2B5EF4-FFF2-40B4-BE49-F238E27FC236}">
                      <a16:creationId xmlns:a16="http://schemas.microsoft.com/office/drawing/2014/main" id="{836FBE4C-B8BA-F0DA-2274-D402650DDF58}"/>
                    </a:ext>
                  </a:extLst>
                </p:cNvPr>
                <p:cNvSpPr/>
                <p:nvPr/>
              </p:nvSpPr>
              <p:spPr>
                <a:xfrm>
                  <a:off x="3360864" y="3030159"/>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a:extLst>
                    <a:ext uri="{FF2B5EF4-FFF2-40B4-BE49-F238E27FC236}">
                      <a16:creationId xmlns:a16="http://schemas.microsoft.com/office/drawing/2014/main" id="{EB1EB797-294D-9F9A-E328-701E87EFFD14}"/>
                    </a:ext>
                  </a:extLst>
                </p:cNvPr>
                <p:cNvSpPr/>
                <p:nvPr/>
              </p:nvSpPr>
              <p:spPr>
                <a:xfrm>
                  <a:off x="4119098" y="3004203"/>
                  <a:ext cx="45719" cy="4571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1" name="图片 250">
                  <a:extLst>
                    <a:ext uri="{FF2B5EF4-FFF2-40B4-BE49-F238E27FC236}">
                      <a16:creationId xmlns:a16="http://schemas.microsoft.com/office/drawing/2014/main" id="{7CE27666-5648-C9D5-9043-2AAA22F85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213" y="3073445"/>
                  <a:ext cx="108164" cy="108164"/>
                </a:xfrm>
                <a:prstGeom prst="rect">
                  <a:avLst/>
                </a:prstGeom>
              </p:spPr>
            </p:pic>
          </p:grpSp>
          <p:grpSp>
            <p:nvGrpSpPr>
              <p:cNvPr id="234" name="组合 233">
                <a:extLst>
                  <a:ext uri="{FF2B5EF4-FFF2-40B4-BE49-F238E27FC236}">
                    <a16:creationId xmlns:a16="http://schemas.microsoft.com/office/drawing/2014/main" id="{8FFF5CB0-9B60-644F-F789-AF1A294685C0}"/>
                  </a:ext>
                </a:extLst>
              </p:cNvPr>
              <p:cNvGrpSpPr/>
              <p:nvPr/>
            </p:nvGrpSpPr>
            <p:grpSpPr>
              <a:xfrm>
                <a:off x="7314899" y="2867308"/>
                <a:ext cx="906465" cy="173339"/>
                <a:chOff x="1032313" y="2379101"/>
                <a:chExt cx="854048" cy="156401"/>
              </a:xfrm>
            </p:grpSpPr>
            <p:sp>
              <p:nvSpPr>
                <p:cNvPr id="242" name="任意多边形: 形状 241">
                  <a:extLst>
                    <a:ext uri="{FF2B5EF4-FFF2-40B4-BE49-F238E27FC236}">
                      <a16:creationId xmlns:a16="http://schemas.microsoft.com/office/drawing/2014/main" id="{678DF01F-8034-719D-75C7-7AE70260C498}"/>
                    </a:ext>
                  </a:extLst>
                </p:cNvPr>
                <p:cNvSpPr/>
                <p:nvPr/>
              </p:nvSpPr>
              <p:spPr>
                <a:xfrm>
                  <a:off x="1043517" y="2413889"/>
                  <a:ext cx="842844" cy="98754"/>
                </a:xfrm>
                <a:custGeom>
                  <a:avLst/>
                  <a:gdLst>
                    <a:gd name="connsiteX0" fmla="*/ 0 w 857250"/>
                    <a:gd name="connsiteY0" fmla="*/ 99907 h 99907"/>
                    <a:gd name="connsiteX1" fmla="*/ 450850 w 857250"/>
                    <a:gd name="connsiteY1" fmla="*/ 423 h 99907"/>
                    <a:gd name="connsiteX2" fmla="*/ 857250 w 857250"/>
                    <a:gd name="connsiteY2" fmla="*/ 59690 h 99907"/>
                  </a:gdLst>
                  <a:ahLst/>
                  <a:cxnLst>
                    <a:cxn ang="0">
                      <a:pos x="connsiteX0" y="connsiteY0"/>
                    </a:cxn>
                    <a:cxn ang="0">
                      <a:pos x="connsiteX1" y="connsiteY1"/>
                    </a:cxn>
                    <a:cxn ang="0">
                      <a:pos x="connsiteX2" y="connsiteY2"/>
                    </a:cxn>
                  </a:cxnLst>
                  <a:rect l="l" t="t" r="r" b="b"/>
                  <a:pathLst>
                    <a:path w="857250" h="99907">
                      <a:moveTo>
                        <a:pt x="0" y="99907"/>
                      </a:moveTo>
                      <a:cubicBezTo>
                        <a:pt x="153987" y="53516"/>
                        <a:pt x="307975" y="7126"/>
                        <a:pt x="450850" y="423"/>
                      </a:cubicBezTo>
                      <a:cubicBezTo>
                        <a:pt x="593725" y="-6280"/>
                        <a:pt x="778228" y="68862"/>
                        <a:pt x="857250" y="59690"/>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乘号 242">
                  <a:extLst>
                    <a:ext uri="{FF2B5EF4-FFF2-40B4-BE49-F238E27FC236}">
                      <a16:creationId xmlns:a16="http://schemas.microsoft.com/office/drawing/2014/main" id="{848D28AF-800F-9B3F-DC20-6C0E39625FC6}"/>
                    </a:ext>
                  </a:extLst>
                </p:cNvPr>
                <p:cNvSpPr>
                  <a:spLocks noChangeAspect="1"/>
                </p:cNvSpPr>
                <p:nvPr/>
              </p:nvSpPr>
              <p:spPr>
                <a:xfrm>
                  <a:off x="1595840" y="2379101"/>
                  <a:ext cx="98690" cy="100800"/>
                </a:xfrm>
                <a:prstGeom prst="mathMultiply">
                  <a:avLst>
                    <a:gd name="adj1"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椭圆 243">
                  <a:extLst>
                    <a:ext uri="{FF2B5EF4-FFF2-40B4-BE49-F238E27FC236}">
                      <a16:creationId xmlns:a16="http://schemas.microsoft.com/office/drawing/2014/main" id="{F76F1D7A-F167-1D8F-1F10-E8AFBF491504}"/>
                    </a:ext>
                  </a:extLst>
                </p:cNvPr>
                <p:cNvSpPr/>
                <p:nvPr/>
              </p:nvSpPr>
              <p:spPr>
                <a:xfrm>
                  <a:off x="1032313" y="2489783"/>
                  <a:ext cx="45719"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5" name="组合 234">
                <a:extLst>
                  <a:ext uri="{FF2B5EF4-FFF2-40B4-BE49-F238E27FC236}">
                    <a16:creationId xmlns:a16="http://schemas.microsoft.com/office/drawing/2014/main" id="{C6E6CA54-A027-935F-41C1-DA813E9BA1AD}"/>
                  </a:ext>
                </a:extLst>
              </p:cNvPr>
              <p:cNvGrpSpPr/>
              <p:nvPr/>
            </p:nvGrpSpPr>
            <p:grpSpPr>
              <a:xfrm>
                <a:off x="7829684" y="3097059"/>
                <a:ext cx="1594562" cy="150369"/>
                <a:chOff x="1517330" y="2586401"/>
                <a:chExt cx="1502355" cy="135675"/>
              </a:xfrm>
            </p:grpSpPr>
            <p:sp>
              <p:nvSpPr>
                <p:cNvPr id="237" name="任意多边形: 形状 236">
                  <a:extLst>
                    <a:ext uri="{FF2B5EF4-FFF2-40B4-BE49-F238E27FC236}">
                      <a16:creationId xmlns:a16="http://schemas.microsoft.com/office/drawing/2014/main" id="{DF2C0560-51EB-8952-9E2D-8B27AD48A6A8}"/>
                    </a:ext>
                  </a:extLst>
                </p:cNvPr>
                <p:cNvSpPr/>
                <p:nvPr/>
              </p:nvSpPr>
              <p:spPr>
                <a:xfrm>
                  <a:off x="1536700" y="2586401"/>
                  <a:ext cx="1464733" cy="91218"/>
                </a:xfrm>
                <a:custGeom>
                  <a:avLst/>
                  <a:gdLst>
                    <a:gd name="connsiteX0" fmla="*/ 0 w 1464733"/>
                    <a:gd name="connsiteY0" fmla="*/ 74249 h 91218"/>
                    <a:gd name="connsiteX1" fmla="*/ 347133 w 1464733"/>
                    <a:gd name="connsiteY1" fmla="*/ 166 h 91218"/>
                    <a:gd name="connsiteX2" fmla="*/ 730250 w 1464733"/>
                    <a:gd name="connsiteY2" fmla="*/ 55199 h 91218"/>
                    <a:gd name="connsiteX3" fmla="*/ 1051983 w 1464733"/>
                    <a:gd name="connsiteY3" fmla="*/ 91182 h 91218"/>
                    <a:gd name="connsiteX4" fmla="*/ 1464733 w 1464733"/>
                    <a:gd name="connsiteY4" fmla="*/ 48849 h 9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733" h="91218">
                      <a:moveTo>
                        <a:pt x="0" y="74249"/>
                      </a:moveTo>
                      <a:cubicBezTo>
                        <a:pt x="112712" y="38795"/>
                        <a:pt x="225425" y="3341"/>
                        <a:pt x="347133" y="166"/>
                      </a:cubicBezTo>
                      <a:cubicBezTo>
                        <a:pt x="468841" y="-3009"/>
                        <a:pt x="612775" y="40030"/>
                        <a:pt x="730250" y="55199"/>
                      </a:cubicBezTo>
                      <a:cubicBezTo>
                        <a:pt x="847725" y="70368"/>
                        <a:pt x="929569" y="92240"/>
                        <a:pt x="1051983" y="91182"/>
                      </a:cubicBezTo>
                      <a:cubicBezTo>
                        <a:pt x="1174397" y="90124"/>
                        <a:pt x="1370189" y="91535"/>
                        <a:pt x="1464733" y="48849"/>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乘号 237">
                  <a:extLst>
                    <a:ext uri="{FF2B5EF4-FFF2-40B4-BE49-F238E27FC236}">
                      <a16:creationId xmlns:a16="http://schemas.microsoft.com/office/drawing/2014/main" id="{87692FC6-4017-5751-B575-57A439541FDD}"/>
                    </a:ext>
                  </a:extLst>
                </p:cNvPr>
                <p:cNvSpPr>
                  <a:spLocks noChangeAspect="1"/>
                </p:cNvSpPr>
                <p:nvPr/>
              </p:nvSpPr>
              <p:spPr>
                <a:xfrm>
                  <a:off x="2763881" y="2621276"/>
                  <a:ext cx="98690" cy="100800"/>
                </a:xfrm>
                <a:prstGeom prst="mathMultiply">
                  <a:avLst>
                    <a:gd name="adj1"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椭圆 238">
                  <a:extLst>
                    <a:ext uri="{FF2B5EF4-FFF2-40B4-BE49-F238E27FC236}">
                      <a16:creationId xmlns:a16="http://schemas.microsoft.com/office/drawing/2014/main" id="{88F78940-8FC5-783E-938B-7A94FC378865}"/>
                    </a:ext>
                  </a:extLst>
                </p:cNvPr>
                <p:cNvSpPr/>
                <p:nvPr/>
              </p:nvSpPr>
              <p:spPr>
                <a:xfrm>
                  <a:off x="1517330" y="2635983"/>
                  <a:ext cx="45719"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a:extLst>
                    <a:ext uri="{FF2B5EF4-FFF2-40B4-BE49-F238E27FC236}">
                      <a16:creationId xmlns:a16="http://schemas.microsoft.com/office/drawing/2014/main" id="{6F4E8B9A-D82B-E14C-6DE4-EEE183AEB0C5}"/>
                    </a:ext>
                  </a:extLst>
                </p:cNvPr>
                <p:cNvSpPr/>
                <p:nvPr/>
              </p:nvSpPr>
              <p:spPr>
                <a:xfrm>
                  <a:off x="2241665" y="2618069"/>
                  <a:ext cx="45719"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椭圆 240">
                  <a:extLst>
                    <a:ext uri="{FF2B5EF4-FFF2-40B4-BE49-F238E27FC236}">
                      <a16:creationId xmlns:a16="http://schemas.microsoft.com/office/drawing/2014/main" id="{615E1B16-0EF5-439C-C2DC-841DCCAE2E1C}"/>
                    </a:ext>
                  </a:extLst>
                </p:cNvPr>
                <p:cNvSpPr/>
                <p:nvPr/>
              </p:nvSpPr>
              <p:spPr>
                <a:xfrm>
                  <a:off x="2973966" y="2618068"/>
                  <a:ext cx="45719"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6" name="文本框 235">
                <a:extLst>
                  <a:ext uri="{FF2B5EF4-FFF2-40B4-BE49-F238E27FC236}">
                    <a16:creationId xmlns:a16="http://schemas.microsoft.com/office/drawing/2014/main" id="{4203942F-179A-7BCF-575B-6D2FA3F21738}"/>
                  </a:ext>
                </a:extLst>
              </p:cNvPr>
              <p:cNvSpPr txBox="1"/>
              <p:nvPr/>
            </p:nvSpPr>
            <p:spPr>
              <a:xfrm>
                <a:off x="7463799" y="4086702"/>
                <a:ext cx="2681673"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Pseudo-Labeled Event Stream</a:t>
                </a:r>
                <a:endParaRPr lang="zh-CN" altLang="en-US" sz="1600" dirty="0">
                  <a:latin typeface="Calibri" panose="020F0502020204030204" pitchFamily="34" charset="0"/>
                  <a:cs typeface="Calibri" panose="020F0502020204030204" pitchFamily="34" charset="0"/>
                </a:endParaRPr>
              </a:p>
            </p:txBody>
          </p:sp>
        </p:grpSp>
        <p:grpSp>
          <p:nvGrpSpPr>
            <p:cNvPr id="310" name="组合 309">
              <a:extLst>
                <a:ext uri="{FF2B5EF4-FFF2-40B4-BE49-F238E27FC236}">
                  <a16:creationId xmlns:a16="http://schemas.microsoft.com/office/drawing/2014/main" id="{60C11DA6-B39A-F330-797B-237CE2FC95AC}"/>
                </a:ext>
              </a:extLst>
            </p:cNvPr>
            <p:cNvGrpSpPr/>
            <p:nvPr/>
          </p:nvGrpSpPr>
          <p:grpSpPr>
            <a:xfrm>
              <a:off x="6392261" y="4247862"/>
              <a:ext cx="1013787" cy="1016310"/>
              <a:chOff x="5934590" y="2809900"/>
              <a:chExt cx="929250" cy="931563"/>
            </a:xfrm>
          </p:grpSpPr>
          <p:cxnSp>
            <p:nvCxnSpPr>
              <p:cNvPr id="311" name="Straight Arrow Connector 121">
                <a:extLst>
                  <a:ext uri="{FF2B5EF4-FFF2-40B4-BE49-F238E27FC236}">
                    <a16:creationId xmlns:a16="http://schemas.microsoft.com/office/drawing/2014/main" id="{B494AA61-DED9-001C-1538-7D5D1C023DFB}"/>
                  </a:ext>
                </a:extLst>
              </p:cNvPr>
              <p:cNvCxnSpPr>
                <a:cxnSpLocks/>
              </p:cNvCxnSpPr>
              <p:nvPr/>
            </p:nvCxnSpPr>
            <p:spPr>
              <a:xfrm>
                <a:off x="6016220" y="3402208"/>
                <a:ext cx="847620" cy="0"/>
              </a:xfrm>
              <a:prstGeom prst="straightConnector1">
                <a:avLst/>
              </a:prstGeom>
              <a:ln w="38100">
                <a:solidFill>
                  <a:schemeClr val="tx1"/>
                </a:solidFill>
                <a:tailEnd type="triangle" w="med" len="med"/>
              </a:ln>
            </p:spPr>
            <p:style>
              <a:lnRef idx="1">
                <a:schemeClr val="dk1"/>
              </a:lnRef>
              <a:fillRef idx="0">
                <a:schemeClr val="dk1"/>
              </a:fillRef>
              <a:effectRef idx="0">
                <a:schemeClr val="dk1"/>
              </a:effectRef>
              <a:fontRef idx="minor">
                <a:schemeClr val="tx1"/>
              </a:fontRef>
            </p:style>
          </p:cxnSp>
          <p:sp>
            <p:nvSpPr>
              <p:cNvPr id="312" name="文本框 311">
                <a:extLst>
                  <a:ext uri="{FF2B5EF4-FFF2-40B4-BE49-F238E27FC236}">
                    <a16:creationId xmlns:a16="http://schemas.microsoft.com/office/drawing/2014/main" id="{248B47D0-30D0-CD19-60A0-E186CC26EBAF}"/>
                  </a:ext>
                </a:extLst>
              </p:cNvPr>
              <p:cNvSpPr txBox="1"/>
              <p:nvPr/>
            </p:nvSpPr>
            <p:spPr>
              <a:xfrm>
                <a:off x="5934590" y="3094290"/>
                <a:ext cx="897398"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Filter</a:t>
                </a:r>
                <a:endParaRPr lang="zh-CN" altLang="en-US" sz="1600" dirty="0">
                  <a:latin typeface="Calibri" panose="020F0502020204030204" pitchFamily="34" charset="0"/>
                  <a:cs typeface="Calibri" panose="020F0502020204030204" pitchFamily="34" charset="0"/>
                </a:endParaRPr>
              </a:p>
            </p:txBody>
          </p:sp>
          <p:sp>
            <p:nvSpPr>
              <p:cNvPr id="313" name="文本框 312">
                <a:extLst>
                  <a:ext uri="{FF2B5EF4-FFF2-40B4-BE49-F238E27FC236}">
                    <a16:creationId xmlns:a16="http://schemas.microsoft.com/office/drawing/2014/main" id="{9D054CAF-96C5-2E27-1D64-2F19D76BD65C}"/>
                  </a:ext>
                </a:extLst>
              </p:cNvPr>
              <p:cNvSpPr txBox="1"/>
              <p:nvPr/>
            </p:nvSpPr>
            <p:spPr>
              <a:xfrm>
                <a:off x="5938823" y="3433686"/>
                <a:ext cx="897398"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Track</a:t>
                </a:r>
                <a:endParaRPr lang="zh-CN" altLang="en-US" sz="1600" dirty="0">
                  <a:latin typeface="Calibri" panose="020F0502020204030204" pitchFamily="34" charset="0"/>
                  <a:cs typeface="Calibri" panose="020F0502020204030204" pitchFamily="34" charset="0"/>
                </a:endParaRPr>
              </a:p>
            </p:txBody>
          </p:sp>
          <p:sp>
            <p:nvSpPr>
              <p:cNvPr id="314" name="椭圆 313">
                <a:extLst>
                  <a:ext uri="{FF2B5EF4-FFF2-40B4-BE49-F238E27FC236}">
                    <a16:creationId xmlns:a16="http://schemas.microsoft.com/office/drawing/2014/main" id="{291B4AAC-A620-0458-947C-FD0CD58505DE}"/>
                  </a:ext>
                </a:extLst>
              </p:cNvPr>
              <p:cNvSpPr/>
              <p:nvPr/>
            </p:nvSpPr>
            <p:spPr>
              <a:xfrm>
                <a:off x="6246935" y="2809900"/>
                <a:ext cx="252461" cy="252461"/>
              </a:xfrm>
              <a:prstGeom prst="ellipse">
                <a:avLst/>
              </a:prstGeom>
              <a:solidFill>
                <a:srgbClr val="EAECFE"/>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Calibri" panose="020F0502020204030204" pitchFamily="34" charset="0"/>
                    <a:cs typeface="Calibri" panose="020F0502020204030204" pitchFamily="34" charset="0"/>
                  </a:rPr>
                  <a:t>2</a:t>
                </a:r>
                <a:endParaRPr lang="zh-CN" altLang="en-US" sz="1400" dirty="0">
                  <a:solidFill>
                    <a:schemeClr val="tx1"/>
                  </a:solidFill>
                  <a:latin typeface="Calibri" panose="020F0502020204030204" pitchFamily="34" charset="0"/>
                  <a:cs typeface="Calibri" panose="020F0502020204030204" pitchFamily="34" charset="0"/>
                </a:endParaRPr>
              </a:p>
            </p:txBody>
          </p:sp>
        </p:grpSp>
      </p:grpSp>
      <p:grpSp>
        <p:nvGrpSpPr>
          <p:cNvPr id="319" name="组合 318">
            <a:extLst>
              <a:ext uri="{FF2B5EF4-FFF2-40B4-BE49-F238E27FC236}">
                <a16:creationId xmlns:a16="http://schemas.microsoft.com/office/drawing/2014/main" id="{7021B315-3BB8-B42A-C81D-71F636C1C4A3}"/>
              </a:ext>
            </a:extLst>
          </p:cNvPr>
          <p:cNvGrpSpPr/>
          <p:nvPr/>
        </p:nvGrpSpPr>
        <p:grpSpPr>
          <a:xfrm>
            <a:off x="6505902" y="2768169"/>
            <a:ext cx="982634" cy="624297"/>
            <a:chOff x="6038754" y="1220295"/>
            <a:chExt cx="900695" cy="572239"/>
          </a:xfrm>
        </p:grpSpPr>
        <p:cxnSp>
          <p:nvCxnSpPr>
            <p:cNvPr id="320" name="Straight Arrow Connector 121">
              <a:extLst>
                <a:ext uri="{FF2B5EF4-FFF2-40B4-BE49-F238E27FC236}">
                  <a16:creationId xmlns:a16="http://schemas.microsoft.com/office/drawing/2014/main" id="{130605F3-2AF7-DB27-E388-A64972FF8C42}"/>
                </a:ext>
              </a:extLst>
            </p:cNvPr>
            <p:cNvCxnSpPr>
              <a:cxnSpLocks/>
            </p:cNvCxnSpPr>
            <p:nvPr/>
          </p:nvCxnSpPr>
          <p:spPr>
            <a:xfrm>
              <a:off x="6038754" y="1792534"/>
              <a:ext cx="817793" cy="0"/>
            </a:xfrm>
            <a:prstGeom prst="straightConnector1">
              <a:avLst/>
            </a:prstGeom>
            <a:ln w="38100">
              <a:solidFill>
                <a:schemeClr val="tx1"/>
              </a:solidFill>
              <a:headEnd type="triangle"/>
              <a:tailEnd type="none" w="med" len="med"/>
            </a:ln>
          </p:spPr>
          <p:style>
            <a:lnRef idx="1">
              <a:schemeClr val="dk1"/>
            </a:lnRef>
            <a:fillRef idx="0">
              <a:schemeClr val="dk1"/>
            </a:fillRef>
            <a:effectRef idx="0">
              <a:schemeClr val="dk1"/>
            </a:effectRef>
            <a:fontRef idx="minor">
              <a:schemeClr val="tx1"/>
            </a:fontRef>
          </p:style>
        </p:cxnSp>
        <p:sp>
          <p:nvSpPr>
            <p:cNvPr id="321" name="文本框 320">
              <a:extLst>
                <a:ext uri="{FF2B5EF4-FFF2-40B4-BE49-F238E27FC236}">
                  <a16:creationId xmlns:a16="http://schemas.microsoft.com/office/drawing/2014/main" id="{CB4384B2-130F-409F-61DB-F455013054BB}"/>
                </a:ext>
              </a:extLst>
            </p:cNvPr>
            <p:cNvSpPr txBox="1"/>
            <p:nvPr/>
          </p:nvSpPr>
          <p:spPr>
            <a:xfrm>
              <a:off x="6042051" y="1484616"/>
              <a:ext cx="897398"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Re-train</a:t>
              </a:r>
              <a:endParaRPr lang="zh-CN" altLang="en-US" sz="1600" dirty="0">
                <a:latin typeface="Calibri" panose="020F0502020204030204" pitchFamily="34" charset="0"/>
                <a:cs typeface="Calibri" panose="020F0502020204030204" pitchFamily="34" charset="0"/>
              </a:endParaRPr>
            </a:p>
          </p:txBody>
        </p:sp>
        <p:sp>
          <p:nvSpPr>
            <p:cNvPr id="322" name="椭圆 321">
              <a:extLst>
                <a:ext uri="{FF2B5EF4-FFF2-40B4-BE49-F238E27FC236}">
                  <a16:creationId xmlns:a16="http://schemas.microsoft.com/office/drawing/2014/main" id="{4E09D2B4-31D2-34BC-C980-B133EC018CE4}"/>
                </a:ext>
              </a:extLst>
            </p:cNvPr>
            <p:cNvSpPr/>
            <p:nvPr/>
          </p:nvSpPr>
          <p:spPr>
            <a:xfrm>
              <a:off x="6337819" y="1220295"/>
              <a:ext cx="252461" cy="252461"/>
            </a:xfrm>
            <a:prstGeom prst="ellipse">
              <a:avLst/>
            </a:prstGeom>
            <a:solidFill>
              <a:srgbClr val="EAECFE"/>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Calibri" panose="020F0502020204030204" pitchFamily="34" charset="0"/>
                  <a:cs typeface="Calibri" panose="020F0502020204030204" pitchFamily="34" charset="0"/>
                </a:rPr>
                <a:t>4</a:t>
              </a:r>
              <a:endParaRPr lang="zh-CN" altLang="en-US" sz="1400" dirty="0">
                <a:solidFill>
                  <a:schemeClr val="tx1"/>
                </a:solidFill>
                <a:latin typeface="Calibri" panose="020F0502020204030204" pitchFamily="34" charset="0"/>
                <a:cs typeface="Calibri" panose="020F0502020204030204" pitchFamily="34" charset="0"/>
              </a:endParaRPr>
            </a:p>
          </p:txBody>
        </p:sp>
      </p:grpSp>
      <p:grpSp>
        <p:nvGrpSpPr>
          <p:cNvPr id="412" name="组合 411">
            <a:extLst>
              <a:ext uri="{FF2B5EF4-FFF2-40B4-BE49-F238E27FC236}">
                <a16:creationId xmlns:a16="http://schemas.microsoft.com/office/drawing/2014/main" id="{DED4488A-0A99-642D-4FAA-E8EF07AB15E6}"/>
              </a:ext>
            </a:extLst>
          </p:cNvPr>
          <p:cNvGrpSpPr/>
          <p:nvPr/>
        </p:nvGrpSpPr>
        <p:grpSpPr>
          <a:xfrm>
            <a:off x="183956" y="3894834"/>
            <a:ext cx="6204280" cy="2309058"/>
            <a:chOff x="183956" y="3640310"/>
            <a:chExt cx="6204280" cy="2309058"/>
          </a:xfrm>
        </p:grpSpPr>
        <p:sp>
          <p:nvSpPr>
            <p:cNvPr id="225" name="矩形: 圆角 97">
              <a:extLst>
                <a:ext uri="{FF2B5EF4-FFF2-40B4-BE49-F238E27FC236}">
                  <a16:creationId xmlns:a16="http://schemas.microsoft.com/office/drawing/2014/main" id="{F81E306E-FBA0-51AD-2F3D-960AD1F5BC4F}"/>
                </a:ext>
              </a:extLst>
            </p:cNvPr>
            <p:cNvSpPr/>
            <p:nvPr/>
          </p:nvSpPr>
          <p:spPr>
            <a:xfrm>
              <a:off x="5203528" y="4575750"/>
              <a:ext cx="1184708" cy="638739"/>
            </a:xfrm>
            <a:prstGeom prst="roundRect">
              <a:avLst>
                <a:gd name="adj" fmla="val 13565"/>
              </a:avLst>
            </a:prstGeom>
            <a:solidFill>
              <a:srgbClr val="FFF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ea typeface="微软雅黑" panose="020B0503020204020204" pitchFamily="34" charset="-122"/>
                  <a:cs typeface="Calibri" panose="020F0502020204030204" pitchFamily="34" charset="0"/>
                </a:rPr>
                <a:t>Self-Label</a:t>
              </a:r>
              <a:endParaRPr lang="zh-CN" altLang="en-US" sz="1600" dirty="0">
                <a:solidFill>
                  <a:schemeClr val="accent2">
                    <a:lumMod val="40000"/>
                    <a:lumOff val="60000"/>
                  </a:schemeClr>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300" name="Straight Arrow Connector 121">
              <a:extLst>
                <a:ext uri="{FF2B5EF4-FFF2-40B4-BE49-F238E27FC236}">
                  <a16:creationId xmlns:a16="http://schemas.microsoft.com/office/drawing/2014/main" id="{3CE2F5B7-7DB6-3EBD-B037-9B186A07562B}"/>
                </a:ext>
              </a:extLst>
            </p:cNvPr>
            <p:cNvCxnSpPr>
              <a:cxnSpLocks/>
            </p:cNvCxnSpPr>
            <p:nvPr/>
          </p:nvCxnSpPr>
          <p:spPr>
            <a:xfrm>
              <a:off x="5795882" y="3640310"/>
              <a:ext cx="0" cy="742535"/>
            </a:xfrm>
            <a:prstGeom prst="straightConnector1">
              <a:avLst/>
            </a:prstGeom>
            <a:ln w="38100">
              <a:solidFill>
                <a:schemeClr val="tx1"/>
              </a:solidFill>
              <a:tailEnd type="triangle" w="med" len="med"/>
            </a:ln>
          </p:spPr>
          <p:style>
            <a:lnRef idx="1">
              <a:schemeClr val="dk1"/>
            </a:lnRef>
            <a:fillRef idx="0">
              <a:schemeClr val="dk1"/>
            </a:fillRef>
            <a:effectRef idx="0">
              <a:schemeClr val="dk1"/>
            </a:effectRef>
            <a:fontRef idx="minor">
              <a:schemeClr val="tx1"/>
            </a:fontRef>
          </p:style>
        </p:cxnSp>
        <p:grpSp>
          <p:nvGrpSpPr>
            <p:cNvPr id="305" name="组合 304">
              <a:extLst>
                <a:ext uri="{FF2B5EF4-FFF2-40B4-BE49-F238E27FC236}">
                  <a16:creationId xmlns:a16="http://schemas.microsoft.com/office/drawing/2014/main" id="{9846D1F1-96F7-B3EC-FA28-BD6FF29FD9A5}"/>
                </a:ext>
              </a:extLst>
            </p:cNvPr>
            <p:cNvGrpSpPr/>
            <p:nvPr/>
          </p:nvGrpSpPr>
          <p:grpSpPr>
            <a:xfrm>
              <a:off x="4194532" y="4247860"/>
              <a:ext cx="990679" cy="1020152"/>
              <a:chOff x="3920122" y="2809900"/>
              <a:chExt cx="908068" cy="935085"/>
            </a:xfrm>
          </p:grpSpPr>
          <p:cxnSp>
            <p:nvCxnSpPr>
              <p:cNvPr id="306" name="Straight Arrow Connector 121">
                <a:extLst>
                  <a:ext uri="{FF2B5EF4-FFF2-40B4-BE49-F238E27FC236}">
                    <a16:creationId xmlns:a16="http://schemas.microsoft.com/office/drawing/2014/main" id="{F488699B-626F-AF63-FB4F-8FE6740253D5}"/>
                  </a:ext>
                </a:extLst>
              </p:cNvPr>
              <p:cNvCxnSpPr>
                <a:cxnSpLocks/>
              </p:cNvCxnSpPr>
              <p:nvPr/>
            </p:nvCxnSpPr>
            <p:spPr>
              <a:xfrm>
                <a:off x="3993322" y="3403184"/>
                <a:ext cx="818853" cy="0"/>
              </a:xfrm>
              <a:prstGeom prst="straightConnector1">
                <a:avLst/>
              </a:prstGeom>
              <a:ln w="38100">
                <a:solidFill>
                  <a:schemeClr val="tx1"/>
                </a:solidFill>
                <a:tailEnd type="triangle" w="med" len="med"/>
              </a:ln>
            </p:spPr>
            <p:style>
              <a:lnRef idx="1">
                <a:schemeClr val="dk1"/>
              </a:lnRef>
              <a:fillRef idx="0">
                <a:schemeClr val="dk1"/>
              </a:fillRef>
              <a:effectRef idx="0">
                <a:schemeClr val="dk1"/>
              </a:effectRef>
              <a:fontRef idx="minor">
                <a:schemeClr val="tx1"/>
              </a:fontRef>
            </p:style>
          </p:cxnSp>
          <p:sp>
            <p:nvSpPr>
              <p:cNvPr id="307" name="文本框 306">
                <a:extLst>
                  <a:ext uri="{FF2B5EF4-FFF2-40B4-BE49-F238E27FC236}">
                    <a16:creationId xmlns:a16="http://schemas.microsoft.com/office/drawing/2014/main" id="{70771125-A537-6440-3DE3-8C4CF583734B}"/>
                  </a:ext>
                </a:extLst>
              </p:cNvPr>
              <p:cNvSpPr txBox="1"/>
              <p:nvPr/>
            </p:nvSpPr>
            <p:spPr>
              <a:xfrm>
                <a:off x="3926559" y="3095266"/>
                <a:ext cx="897398"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TTA</a:t>
                </a:r>
                <a:endParaRPr lang="zh-CN" altLang="en-US" sz="1600" dirty="0">
                  <a:latin typeface="Calibri" panose="020F0502020204030204" pitchFamily="34" charset="0"/>
                  <a:cs typeface="Calibri" panose="020F0502020204030204" pitchFamily="34" charset="0"/>
                </a:endParaRPr>
              </a:p>
            </p:txBody>
          </p:sp>
          <p:sp>
            <p:nvSpPr>
              <p:cNvPr id="308" name="文本框 307">
                <a:extLst>
                  <a:ext uri="{FF2B5EF4-FFF2-40B4-BE49-F238E27FC236}">
                    <a16:creationId xmlns:a16="http://schemas.microsoft.com/office/drawing/2014/main" id="{F4E1303C-464D-86E1-74BB-375301FAA189}"/>
                  </a:ext>
                </a:extLst>
              </p:cNvPr>
              <p:cNvSpPr txBox="1"/>
              <p:nvPr/>
            </p:nvSpPr>
            <p:spPr>
              <a:xfrm>
                <a:off x="3920122" y="3434662"/>
                <a:ext cx="908068" cy="310323"/>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Ensemble</a:t>
                </a:r>
                <a:endParaRPr lang="zh-CN" altLang="en-US" sz="1600" dirty="0">
                  <a:latin typeface="Calibri" panose="020F0502020204030204" pitchFamily="34" charset="0"/>
                  <a:cs typeface="Calibri" panose="020F0502020204030204" pitchFamily="34" charset="0"/>
                </a:endParaRPr>
              </a:p>
            </p:txBody>
          </p:sp>
          <p:sp>
            <p:nvSpPr>
              <p:cNvPr id="309" name="椭圆 308">
                <a:extLst>
                  <a:ext uri="{FF2B5EF4-FFF2-40B4-BE49-F238E27FC236}">
                    <a16:creationId xmlns:a16="http://schemas.microsoft.com/office/drawing/2014/main" id="{441477B3-8A0E-E413-FC52-5865C544E3C8}"/>
                  </a:ext>
                </a:extLst>
              </p:cNvPr>
              <p:cNvSpPr/>
              <p:nvPr/>
            </p:nvSpPr>
            <p:spPr>
              <a:xfrm>
                <a:off x="4238044" y="2809900"/>
                <a:ext cx="252461" cy="252461"/>
              </a:xfrm>
              <a:prstGeom prst="ellipse">
                <a:avLst/>
              </a:prstGeom>
              <a:solidFill>
                <a:srgbClr val="EAECFE"/>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Calibri" panose="020F0502020204030204" pitchFamily="34" charset="0"/>
                    <a:cs typeface="Calibri" panose="020F0502020204030204" pitchFamily="34" charset="0"/>
                  </a:rPr>
                  <a:t>1</a:t>
                </a:r>
                <a:endParaRPr lang="zh-CN" altLang="en-US" sz="1400" dirty="0">
                  <a:solidFill>
                    <a:schemeClr val="tx1"/>
                  </a:solidFill>
                  <a:latin typeface="Calibri" panose="020F0502020204030204" pitchFamily="34" charset="0"/>
                  <a:cs typeface="Calibri" panose="020F0502020204030204" pitchFamily="34" charset="0"/>
                </a:endParaRPr>
              </a:p>
            </p:txBody>
          </p:sp>
        </p:grpSp>
        <p:grpSp>
          <p:nvGrpSpPr>
            <p:cNvPr id="323" name="组合 322">
              <a:extLst>
                <a:ext uri="{FF2B5EF4-FFF2-40B4-BE49-F238E27FC236}">
                  <a16:creationId xmlns:a16="http://schemas.microsoft.com/office/drawing/2014/main" id="{A79C127C-07E0-5EC8-7F30-81F2D87FB275}"/>
                </a:ext>
              </a:extLst>
            </p:cNvPr>
            <p:cNvGrpSpPr/>
            <p:nvPr/>
          </p:nvGrpSpPr>
          <p:grpSpPr>
            <a:xfrm>
              <a:off x="183956" y="4402444"/>
              <a:ext cx="4450813" cy="1546924"/>
              <a:chOff x="243979" y="2951592"/>
              <a:chExt cx="4079671" cy="1417930"/>
            </a:xfrm>
          </p:grpSpPr>
          <p:grpSp>
            <p:nvGrpSpPr>
              <p:cNvPr id="324" name="组合 323">
                <a:extLst>
                  <a:ext uri="{FF2B5EF4-FFF2-40B4-BE49-F238E27FC236}">
                    <a16:creationId xmlns:a16="http://schemas.microsoft.com/office/drawing/2014/main" id="{AEE39C4C-EBCA-46C5-D161-E72C74CA1920}"/>
                  </a:ext>
                </a:extLst>
              </p:cNvPr>
              <p:cNvGrpSpPr/>
              <p:nvPr/>
            </p:nvGrpSpPr>
            <p:grpSpPr>
              <a:xfrm>
                <a:off x="243979" y="2951592"/>
                <a:ext cx="1440871" cy="900843"/>
                <a:chOff x="243979" y="2972757"/>
                <a:chExt cx="1440871" cy="900843"/>
              </a:xfrm>
              <a:scene3d>
                <a:camera prst="orthographicFront">
                  <a:rot lat="1080000" lon="17760000" rev="0"/>
                </a:camera>
                <a:lightRig rig="threePt" dir="t"/>
              </a:scene3d>
            </p:grpSpPr>
            <p:pic>
              <p:nvPicPr>
                <p:cNvPr id="338" name="图片 337">
                  <a:extLst>
                    <a:ext uri="{FF2B5EF4-FFF2-40B4-BE49-F238E27FC236}">
                      <a16:creationId xmlns:a16="http://schemas.microsoft.com/office/drawing/2014/main" id="{C1D9FFEE-8277-4C86-9CEB-CD9948A1D868}"/>
                    </a:ext>
                  </a:extLst>
                </p:cNvPr>
                <p:cNvPicPr>
                  <a:picLocks noChangeAspect="1"/>
                </p:cNvPicPr>
                <p:nvPr/>
              </p:nvPicPr>
              <p:blipFill rotWithShape="1">
                <a:blip r:embed="rId9">
                  <a:extLst>
                    <a:ext uri="{28A0092B-C50C-407E-A947-70E740481C1C}">
                      <a14:useLocalDpi xmlns:a14="http://schemas.microsoft.com/office/drawing/2010/main" val="0"/>
                    </a:ext>
                  </a:extLst>
                </a:blip>
                <a:srcRect b="21260"/>
                <a:stretch/>
              </p:blipFill>
              <p:spPr>
                <a:xfrm>
                  <a:off x="243979" y="2972757"/>
                  <a:ext cx="1438275" cy="900000"/>
                </a:xfrm>
                <a:prstGeom prst="rect">
                  <a:avLst/>
                </a:prstGeom>
              </p:spPr>
            </p:pic>
            <p:sp>
              <p:nvSpPr>
                <p:cNvPr id="339" name="矩形 338">
                  <a:extLst>
                    <a:ext uri="{FF2B5EF4-FFF2-40B4-BE49-F238E27FC236}">
                      <a16:creationId xmlns:a16="http://schemas.microsoft.com/office/drawing/2014/main" id="{CBE19905-5644-2BEF-8448-FE2C75BB8F84}"/>
                    </a:ext>
                  </a:extLst>
                </p:cNvPr>
                <p:cNvSpPr/>
                <p:nvPr/>
              </p:nvSpPr>
              <p:spPr>
                <a:xfrm>
                  <a:off x="244800" y="2973600"/>
                  <a:ext cx="144005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5" name="组合 324">
                <a:extLst>
                  <a:ext uri="{FF2B5EF4-FFF2-40B4-BE49-F238E27FC236}">
                    <a16:creationId xmlns:a16="http://schemas.microsoft.com/office/drawing/2014/main" id="{CE9B5B36-ACD5-D48C-BAF2-576E0A334DD6}"/>
                  </a:ext>
                </a:extLst>
              </p:cNvPr>
              <p:cNvGrpSpPr/>
              <p:nvPr/>
            </p:nvGrpSpPr>
            <p:grpSpPr>
              <a:xfrm>
                <a:off x="903600" y="2951592"/>
                <a:ext cx="1440050" cy="900843"/>
                <a:chOff x="903600" y="2972757"/>
                <a:chExt cx="1440050" cy="900843"/>
              </a:xfrm>
              <a:scene3d>
                <a:camera prst="orthographicFront">
                  <a:rot lat="1080000" lon="17760000" rev="0"/>
                </a:camera>
                <a:lightRig rig="threePt" dir="t"/>
              </a:scene3d>
            </p:grpSpPr>
            <p:pic>
              <p:nvPicPr>
                <p:cNvPr id="336" name="图片 335">
                  <a:extLst>
                    <a:ext uri="{FF2B5EF4-FFF2-40B4-BE49-F238E27FC236}">
                      <a16:creationId xmlns:a16="http://schemas.microsoft.com/office/drawing/2014/main" id="{9E67F5C1-8C78-B71E-9F70-BC9D7E1B9D0F}"/>
                    </a:ext>
                  </a:extLst>
                </p:cNvPr>
                <p:cNvPicPr>
                  <a:picLocks noChangeAspect="1"/>
                </p:cNvPicPr>
                <p:nvPr/>
              </p:nvPicPr>
              <p:blipFill rotWithShape="1">
                <a:blip r:embed="rId10">
                  <a:extLst>
                    <a:ext uri="{28A0092B-C50C-407E-A947-70E740481C1C}">
                      <a14:useLocalDpi xmlns:a14="http://schemas.microsoft.com/office/drawing/2010/main" val="0"/>
                    </a:ext>
                  </a:extLst>
                </a:blip>
                <a:srcRect b="21260"/>
                <a:stretch/>
              </p:blipFill>
              <p:spPr>
                <a:xfrm>
                  <a:off x="903925" y="2972757"/>
                  <a:ext cx="1438275" cy="900000"/>
                </a:xfrm>
                <a:prstGeom prst="rect">
                  <a:avLst/>
                </a:prstGeom>
              </p:spPr>
            </p:pic>
            <p:sp>
              <p:nvSpPr>
                <p:cNvPr id="337" name="矩形 336">
                  <a:extLst>
                    <a:ext uri="{FF2B5EF4-FFF2-40B4-BE49-F238E27FC236}">
                      <a16:creationId xmlns:a16="http://schemas.microsoft.com/office/drawing/2014/main" id="{46809A8E-6C9E-B95E-DEB4-788023F6B847}"/>
                    </a:ext>
                  </a:extLst>
                </p:cNvPr>
                <p:cNvSpPr/>
                <p:nvPr/>
              </p:nvSpPr>
              <p:spPr>
                <a:xfrm>
                  <a:off x="903600" y="2973600"/>
                  <a:ext cx="144005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6" name="组合 325">
                <a:extLst>
                  <a:ext uri="{FF2B5EF4-FFF2-40B4-BE49-F238E27FC236}">
                    <a16:creationId xmlns:a16="http://schemas.microsoft.com/office/drawing/2014/main" id="{F56CCA86-2AFE-B53A-0340-9953EEE21B21}"/>
                  </a:ext>
                </a:extLst>
              </p:cNvPr>
              <p:cNvGrpSpPr/>
              <p:nvPr/>
            </p:nvGrpSpPr>
            <p:grpSpPr>
              <a:xfrm>
                <a:off x="1562400" y="2951592"/>
                <a:ext cx="1440050" cy="900843"/>
                <a:chOff x="1562400" y="2972757"/>
                <a:chExt cx="1440050" cy="900843"/>
              </a:xfrm>
              <a:scene3d>
                <a:camera prst="orthographicFront">
                  <a:rot lat="1080000" lon="17760000" rev="0"/>
                </a:camera>
                <a:lightRig rig="threePt" dir="t"/>
              </a:scene3d>
            </p:grpSpPr>
            <p:pic>
              <p:nvPicPr>
                <p:cNvPr id="334" name="图片 333">
                  <a:extLst>
                    <a:ext uri="{FF2B5EF4-FFF2-40B4-BE49-F238E27FC236}">
                      <a16:creationId xmlns:a16="http://schemas.microsoft.com/office/drawing/2014/main" id="{F52A34A1-C614-E42D-7620-61C8184914DA}"/>
                    </a:ext>
                  </a:extLst>
                </p:cNvPr>
                <p:cNvPicPr>
                  <a:picLocks noChangeAspect="1"/>
                </p:cNvPicPr>
                <p:nvPr/>
              </p:nvPicPr>
              <p:blipFill rotWithShape="1">
                <a:blip r:embed="rId11">
                  <a:extLst>
                    <a:ext uri="{28A0092B-C50C-407E-A947-70E740481C1C}">
                      <a14:useLocalDpi xmlns:a14="http://schemas.microsoft.com/office/drawing/2010/main" val="0"/>
                    </a:ext>
                  </a:extLst>
                </a:blip>
                <a:srcRect b="21260"/>
                <a:stretch/>
              </p:blipFill>
              <p:spPr>
                <a:xfrm>
                  <a:off x="1563872" y="2972757"/>
                  <a:ext cx="1438275" cy="900000"/>
                </a:xfrm>
                <a:prstGeom prst="rect">
                  <a:avLst/>
                </a:prstGeom>
              </p:spPr>
            </p:pic>
            <p:sp>
              <p:nvSpPr>
                <p:cNvPr id="335" name="矩形 334">
                  <a:extLst>
                    <a:ext uri="{FF2B5EF4-FFF2-40B4-BE49-F238E27FC236}">
                      <a16:creationId xmlns:a16="http://schemas.microsoft.com/office/drawing/2014/main" id="{2B0DA6A3-0BB3-1727-3C8E-9FF03ED1D952}"/>
                    </a:ext>
                  </a:extLst>
                </p:cNvPr>
                <p:cNvSpPr/>
                <p:nvPr/>
              </p:nvSpPr>
              <p:spPr>
                <a:xfrm>
                  <a:off x="1562400" y="2973600"/>
                  <a:ext cx="144005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7" name="组合 326">
                <a:extLst>
                  <a:ext uri="{FF2B5EF4-FFF2-40B4-BE49-F238E27FC236}">
                    <a16:creationId xmlns:a16="http://schemas.microsoft.com/office/drawing/2014/main" id="{DE64F59E-7800-F312-1666-B836B9D03071}"/>
                  </a:ext>
                </a:extLst>
              </p:cNvPr>
              <p:cNvGrpSpPr/>
              <p:nvPr/>
            </p:nvGrpSpPr>
            <p:grpSpPr>
              <a:xfrm>
                <a:off x="2223818" y="2951592"/>
                <a:ext cx="1441032" cy="900843"/>
                <a:chOff x="2223818" y="2972757"/>
                <a:chExt cx="1441032" cy="900843"/>
              </a:xfrm>
              <a:scene3d>
                <a:camera prst="orthographicFront">
                  <a:rot lat="1080000" lon="17760000" rev="0"/>
                </a:camera>
                <a:lightRig rig="threePt" dir="t"/>
              </a:scene3d>
            </p:grpSpPr>
            <p:pic>
              <p:nvPicPr>
                <p:cNvPr id="332" name="图片 331">
                  <a:extLst>
                    <a:ext uri="{FF2B5EF4-FFF2-40B4-BE49-F238E27FC236}">
                      <a16:creationId xmlns:a16="http://schemas.microsoft.com/office/drawing/2014/main" id="{27576BA8-45DD-EA61-967B-683168D73D1E}"/>
                    </a:ext>
                  </a:extLst>
                </p:cNvPr>
                <p:cNvPicPr>
                  <a:picLocks noChangeAspect="1"/>
                </p:cNvPicPr>
                <p:nvPr/>
              </p:nvPicPr>
              <p:blipFill rotWithShape="1">
                <a:blip r:embed="rId12">
                  <a:extLst>
                    <a:ext uri="{28A0092B-C50C-407E-A947-70E740481C1C}">
                      <a14:useLocalDpi xmlns:a14="http://schemas.microsoft.com/office/drawing/2010/main" val="0"/>
                    </a:ext>
                  </a:extLst>
                </a:blip>
                <a:srcRect b="21260"/>
                <a:stretch/>
              </p:blipFill>
              <p:spPr>
                <a:xfrm>
                  <a:off x="2223818" y="2972757"/>
                  <a:ext cx="1438275" cy="900000"/>
                </a:xfrm>
                <a:prstGeom prst="rect">
                  <a:avLst/>
                </a:prstGeom>
              </p:spPr>
            </p:pic>
            <p:sp>
              <p:nvSpPr>
                <p:cNvPr id="333" name="矩形 332">
                  <a:extLst>
                    <a:ext uri="{FF2B5EF4-FFF2-40B4-BE49-F238E27FC236}">
                      <a16:creationId xmlns:a16="http://schemas.microsoft.com/office/drawing/2014/main" id="{76836D62-7ED9-3024-B521-117AC3450B74}"/>
                    </a:ext>
                  </a:extLst>
                </p:cNvPr>
                <p:cNvSpPr/>
                <p:nvPr/>
              </p:nvSpPr>
              <p:spPr>
                <a:xfrm>
                  <a:off x="2224800" y="2973600"/>
                  <a:ext cx="144005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8" name="组合 327">
                <a:extLst>
                  <a:ext uri="{FF2B5EF4-FFF2-40B4-BE49-F238E27FC236}">
                    <a16:creationId xmlns:a16="http://schemas.microsoft.com/office/drawing/2014/main" id="{BBA2CC11-4C2D-22C4-A0BA-661104A7842A}"/>
                  </a:ext>
                </a:extLst>
              </p:cNvPr>
              <p:cNvGrpSpPr/>
              <p:nvPr/>
            </p:nvGrpSpPr>
            <p:grpSpPr>
              <a:xfrm>
                <a:off x="2883600" y="2951592"/>
                <a:ext cx="1440050" cy="900843"/>
                <a:chOff x="2883600" y="2972757"/>
                <a:chExt cx="1440050" cy="900843"/>
              </a:xfrm>
              <a:scene3d>
                <a:camera prst="orthographicFront">
                  <a:rot lat="1080000" lon="17760000" rev="0"/>
                </a:camera>
                <a:lightRig rig="threePt" dir="t"/>
              </a:scene3d>
            </p:grpSpPr>
            <p:pic>
              <p:nvPicPr>
                <p:cNvPr id="330" name="图片 329">
                  <a:extLst>
                    <a:ext uri="{FF2B5EF4-FFF2-40B4-BE49-F238E27FC236}">
                      <a16:creationId xmlns:a16="http://schemas.microsoft.com/office/drawing/2014/main" id="{EE266E5B-0D37-6C9A-8837-CE38BFB5B87C}"/>
                    </a:ext>
                  </a:extLst>
                </p:cNvPr>
                <p:cNvPicPr>
                  <a:picLocks noChangeAspect="1"/>
                </p:cNvPicPr>
                <p:nvPr/>
              </p:nvPicPr>
              <p:blipFill rotWithShape="1">
                <a:blip r:embed="rId13">
                  <a:extLst>
                    <a:ext uri="{28A0092B-C50C-407E-A947-70E740481C1C}">
                      <a14:useLocalDpi xmlns:a14="http://schemas.microsoft.com/office/drawing/2010/main" val="0"/>
                    </a:ext>
                  </a:extLst>
                </a:blip>
                <a:srcRect b="21260"/>
                <a:stretch/>
              </p:blipFill>
              <p:spPr>
                <a:xfrm>
                  <a:off x="2883764" y="2972757"/>
                  <a:ext cx="1438275" cy="900000"/>
                </a:xfrm>
                <a:prstGeom prst="rect">
                  <a:avLst/>
                </a:prstGeom>
              </p:spPr>
            </p:pic>
            <p:sp>
              <p:nvSpPr>
                <p:cNvPr id="331" name="矩形 330">
                  <a:extLst>
                    <a:ext uri="{FF2B5EF4-FFF2-40B4-BE49-F238E27FC236}">
                      <a16:creationId xmlns:a16="http://schemas.microsoft.com/office/drawing/2014/main" id="{47A650FC-12E1-5099-C092-A97252ED5885}"/>
                    </a:ext>
                  </a:extLst>
                </p:cNvPr>
                <p:cNvSpPr/>
                <p:nvPr/>
              </p:nvSpPr>
              <p:spPr>
                <a:xfrm>
                  <a:off x="2883600" y="2973600"/>
                  <a:ext cx="144005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9" name="文本框 328">
                <a:extLst>
                  <a:ext uri="{FF2B5EF4-FFF2-40B4-BE49-F238E27FC236}">
                    <a16:creationId xmlns:a16="http://schemas.microsoft.com/office/drawing/2014/main" id="{59332715-9452-941B-DE57-4B456E1886E6}"/>
                  </a:ext>
                </a:extLst>
              </p:cNvPr>
              <p:cNvSpPr txBox="1"/>
              <p:nvPr/>
            </p:nvSpPr>
            <p:spPr>
              <a:xfrm>
                <a:off x="606830" y="4061745"/>
                <a:ext cx="3416530"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Unlabeled/Sparely-Labeled Event Stream</a:t>
                </a:r>
                <a:endParaRPr lang="zh-CN" altLang="en-US" sz="1600" dirty="0">
                  <a:latin typeface="Calibri" panose="020F0502020204030204" pitchFamily="34" charset="0"/>
                  <a:cs typeface="Calibri" panose="020F0502020204030204" pitchFamily="34" charset="0"/>
                </a:endParaRPr>
              </a:p>
            </p:txBody>
          </p:sp>
        </p:grpSp>
      </p:grpSp>
      <p:grpSp>
        <p:nvGrpSpPr>
          <p:cNvPr id="411" name="组合 410">
            <a:extLst>
              <a:ext uri="{FF2B5EF4-FFF2-40B4-BE49-F238E27FC236}">
                <a16:creationId xmlns:a16="http://schemas.microsoft.com/office/drawing/2014/main" id="{B4D4CE36-7096-A76B-6787-5BB78BC09DCB}"/>
              </a:ext>
            </a:extLst>
          </p:cNvPr>
          <p:cNvGrpSpPr/>
          <p:nvPr/>
        </p:nvGrpSpPr>
        <p:grpSpPr>
          <a:xfrm>
            <a:off x="173069" y="2376775"/>
            <a:ext cx="6173740" cy="1609035"/>
            <a:chOff x="173069" y="2122251"/>
            <a:chExt cx="6173740" cy="1609035"/>
          </a:xfrm>
        </p:grpSpPr>
        <p:sp>
          <p:nvSpPr>
            <p:cNvPr id="224" name="矩形: 圆角 97">
              <a:extLst>
                <a:ext uri="{FF2B5EF4-FFF2-40B4-BE49-F238E27FC236}">
                  <a16:creationId xmlns:a16="http://schemas.microsoft.com/office/drawing/2014/main" id="{FC1A94B4-4C6C-E6EE-F8B4-DC66C7B468F6}"/>
                </a:ext>
              </a:extLst>
            </p:cNvPr>
            <p:cNvSpPr/>
            <p:nvPr/>
          </p:nvSpPr>
          <p:spPr>
            <a:xfrm>
              <a:off x="5251719" y="2834053"/>
              <a:ext cx="1095090" cy="611756"/>
            </a:xfrm>
            <a:prstGeom prst="roundRect">
              <a:avLst>
                <a:gd name="adj" fmla="val 13565"/>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ea typeface="微软雅黑" panose="020B0503020204020204" pitchFamily="34" charset="-122"/>
                  <a:cs typeface="Calibri" panose="020F0502020204030204" pitchFamily="34" charset="0"/>
                </a:rPr>
                <a:t>Detector</a:t>
              </a:r>
              <a:endParaRPr lang="zh-CN" altLang="en-US" sz="16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301" name="组合 300">
              <a:extLst>
                <a:ext uri="{FF2B5EF4-FFF2-40B4-BE49-F238E27FC236}">
                  <a16:creationId xmlns:a16="http://schemas.microsoft.com/office/drawing/2014/main" id="{B04AD4EB-4FE0-09CD-D0C8-20B05C5FAA03}"/>
                </a:ext>
              </a:extLst>
            </p:cNvPr>
            <p:cNvGrpSpPr/>
            <p:nvPr/>
          </p:nvGrpSpPr>
          <p:grpSpPr>
            <a:xfrm>
              <a:off x="4200396" y="2518193"/>
              <a:ext cx="979037" cy="618023"/>
              <a:chOff x="3925499" y="1224463"/>
              <a:chExt cx="897398" cy="566488"/>
            </a:xfrm>
          </p:grpSpPr>
          <p:cxnSp>
            <p:nvCxnSpPr>
              <p:cNvPr id="302" name="Straight Arrow Connector 121">
                <a:extLst>
                  <a:ext uri="{FF2B5EF4-FFF2-40B4-BE49-F238E27FC236}">
                    <a16:creationId xmlns:a16="http://schemas.microsoft.com/office/drawing/2014/main" id="{C8793E3C-BB47-5992-786C-1BC667E22676}"/>
                  </a:ext>
                </a:extLst>
              </p:cNvPr>
              <p:cNvCxnSpPr>
                <a:cxnSpLocks/>
              </p:cNvCxnSpPr>
              <p:nvPr/>
            </p:nvCxnSpPr>
            <p:spPr>
              <a:xfrm>
                <a:off x="3993322" y="1790951"/>
                <a:ext cx="817793" cy="0"/>
              </a:xfrm>
              <a:prstGeom prst="straightConnector1">
                <a:avLst/>
              </a:prstGeom>
              <a:ln w="38100">
                <a:solidFill>
                  <a:schemeClr val="tx1"/>
                </a:solidFill>
                <a:tailEnd type="triangle" w="med" len="med"/>
              </a:ln>
            </p:spPr>
            <p:style>
              <a:lnRef idx="1">
                <a:schemeClr val="dk1"/>
              </a:lnRef>
              <a:fillRef idx="0">
                <a:schemeClr val="dk1"/>
              </a:fillRef>
              <a:effectRef idx="0">
                <a:schemeClr val="dk1"/>
              </a:effectRef>
              <a:fontRef idx="minor">
                <a:schemeClr val="tx1"/>
              </a:fontRef>
            </p:style>
          </p:cxnSp>
          <p:sp>
            <p:nvSpPr>
              <p:cNvPr id="303" name="文本框 302">
                <a:extLst>
                  <a:ext uri="{FF2B5EF4-FFF2-40B4-BE49-F238E27FC236}">
                    <a16:creationId xmlns:a16="http://schemas.microsoft.com/office/drawing/2014/main" id="{16A40ADF-911C-3177-8FD7-2DA141438838}"/>
                  </a:ext>
                </a:extLst>
              </p:cNvPr>
              <p:cNvSpPr txBox="1"/>
              <p:nvPr/>
            </p:nvSpPr>
            <p:spPr>
              <a:xfrm>
                <a:off x="3925499" y="1483033"/>
                <a:ext cx="897398"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Pre-train</a:t>
                </a:r>
                <a:endParaRPr lang="zh-CN" altLang="en-US" sz="1600" dirty="0">
                  <a:latin typeface="Calibri" panose="020F0502020204030204" pitchFamily="34" charset="0"/>
                  <a:cs typeface="Calibri" panose="020F0502020204030204" pitchFamily="34" charset="0"/>
                </a:endParaRPr>
              </a:p>
            </p:txBody>
          </p:sp>
          <p:sp>
            <p:nvSpPr>
              <p:cNvPr id="304" name="椭圆 303">
                <a:extLst>
                  <a:ext uri="{FF2B5EF4-FFF2-40B4-BE49-F238E27FC236}">
                    <a16:creationId xmlns:a16="http://schemas.microsoft.com/office/drawing/2014/main" id="{E21F380E-A05C-0DF3-6D7E-DFB91F188649}"/>
                  </a:ext>
                </a:extLst>
              </p:cNvPr>
              <p:cNvSpPr/>
              <p:nvPr/>
            </p:nvSpPr>
            <p:spPr>
              <a:xfrm>
                <a:off x="4242276" y="1224463"/>
                <a:ext cx="252461" cy="252461"/>
              </a:xfrm>
              <a:prstGeom prst="ellipse">
                <a:avLst/>
              </a:prstGeom>
              <a:solidFill>
                <a:srgbClr val="EAECFE"/>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Calibri" panose="020F0502020204030204" pitchFamily="34" charset="0"/>
                    <a:cs typeface="Calibri" panose="020F0502020204030204" pitchFamily="34" charset="0"/>
                  </a:rPr>
                  <a:t>0</a:t>
                </a:r>
                <a:endParaRPr lang="zh-CN" altLang="en-US" sz="1400" dirty="0">
                  <a:solidFill>
                    <a:schemeClr val="tx1"/>
                  </a:solidFill>
                  <a:latin typeface="Calibri" panose="020F0502020204030204" pitchFamily="34" charset="0"/>
                  <a:cs typeface="Calibri" panose="020F0502020204030204" pitchFamily="34" charset="0"/>
                </a:endParaRPr>
              </a:p>
            </p:txBody>
          </p:sp>
        </p:grpSp>
        <p:grpSp>
          <p:nvGrpSpPr>
            <p:cNvPr id="340" name="组合 339">
              <a:extLst>
                <a:ext uri="{FF2B5EF4-FFF2-40B4-BE49-F238E27FC236}">
                  <a16:creationId xmlns:a16="http://schemas.microsoft.com/office/drawing/2014/main" id="{AB9A1E71-F16F-3B8C-C573-1A390EFDB943}"/>
                </a:ext>
              </a:extLst>
            </p:cNvPr>
            <p:cNvGrpSpPr/>
            <p:nvPr/>
          </p:nvGrpSpPr>
          <p:grpSpPr>
            <a:xfrm>
              <a:off x="173069" y="2122251"/>
              <a:ext cx="4453845" cy="1609035"/>
              <a:chOff x="234000" y="861538"/>
              <a:chExt cx="4082450" cy="1474862"/>
            </a:xfrm>
          </p:grpSpPr>
          <p:sp>
            <p:nvSpPr>
              <p:cNvPr id="341" name="文本框 340">
                <a:extLst>
                  <a:ext uri="{FF2B5EF4-FFF2-40B4-BE49-F238E27FC236}">
                    <a16:creationId xmlns:a16="http://schemas.microsoft.com/office/drawing/2014/main" id="{B21422D2-335A-8F59-7BA7-40899786D291}"/>
                  </a:ext>
                </a:extLst>
              </p:cNvPr>
              <p:cNvSpPr txBox="1"/>
              <p:nvPr/>
            </p:nvSpPr>
            <p:spPr>
              <a:xfrm>
                <a:off x="606830" y="861538"/>
                <a:ext cx="3318668" cy="310323"/>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Event Stream with Limited Labels</a:t>
                </a:r>
                <a:endParaRPr lang="zh-CN" altLang="en-US" sz="1600" dirty="0">
                  <a:latin typeface="Calibri" panose="020F0502020204030204" pitchFamily="34" charset="0"/>
                  <a:cs typeface="Calibri" panose="020F0502020204030204" pitchFamily="34" charset="0"/>
                </a:endParaRPr>
              </a:p>
            </p:txBody>
          </p:sp>
          <p:grpSp>
            <p:nvGrpSpPr>
              <p:cNvPr id="342" name="组合 341">
                <a:extLst>
                  <a:ext uri="{FF2B5EF4-FFF2-40B4-BE49-F238E27FC236}">
                    <a16:creationId xmlns:a16="http://schemas.microsoft.com/office/drawing/2014/main" id="{C1DB67D0-2006-6570-A5D6-8752B2DB1821}"/>
                  </a:ext>
                </a:extLst>
              </p:cNvPr>
              <p:cNvGrpSpPr/>
              <p:nvPr/>
            </p:nvGrpSpPr>
            <p:grpSpPr>
              <a:xfrm>
                <a:off x="234000" y="1400233"/>
                <a:ext cx="1440050" cy="936167"/>
                <a:chOff x="234000" y="1400233"/>
                <a:chExt cx="1440050" cy="936167"/>
              </a:xfrm>
              <a:scene3d>
                <a:camera prst="orthographicFront">
                  <a:rot lat="1080000" lon="17760000" rev="0"/>
                </a:camera>
                <a:lightRig rig="threePt" dir="t"/>
              </a:scene3d>
            </p:grpSpPr>
            <p:pic>
              <p:nvPicPr>
                <p:cNvPr id="357" name="图片 356">
                  <a:extLst>
                    <a:ext uri="{FF2B5EF4-FFF2-40B4-BE49-F238E27FC236}">
                      <a16:creationId xmlns:a16="http://schemas.microsoft.com/office/drawing/2014/main" id="{9C9B48D5-1C70-6531-131E-5EF506130645}"/>
                    </a:ext>
                  </a:extLst>
                </p:cNvPr>
                <p:cNvPicPr>
                  <a:picLocks noChangeAspect="1"/>
                </p:cNvPicPr>
                <p:nvPr/>
              </p:nvPicPr>
              <p:blipFill rotWithShape="1">
                <a:blip r:embed="rId14">
                  <a:extLst>
                    <a:ext uri="{28A0092B-C50C-407E-A947-70E740481C1C}">
                      <a14:useLocalDpi xmlns:a14="http://schemas.microsoft.com/office/drawing/2010/main" val="0"/>
                    </a:ext>
                  </a:extLst>
                </a:blip>
                <a:srcRect t="-1" b="18110"/>
                <a:stretch/>
              </p:blipFill>
              <p:spPr>
                <a:xfrm>
                  <a:off x="235586" y="1400233"/>
                  <a:ext cx="1438275" cy="936000"/>
                </a:xfrm>
                <a:prstGeom prst="rect">
                  <a:avLst/>
                </a:prstGeom>
              </p:spPr>
            </p:pic>
            <p:sp>
              <p:nvSpPr>
                <p:cNvPr id="358" name="矩形 357">
                  <a:extLst>
                    <a:ext uri="{FF2B5EF4-FFF2-40B4-BE49-F238E27FC236}">
                      <a16:creationId xmlns:a16="http://schemas.microsoft.com/office/drawing/2014/main" id="{6DD03A15-A780-ABA7-A360-16E398E362D5}"/>
                    </a:ext>
                  </a:extLst>
                </p:cNvPr>
                <p:cNvSpPr/>
                <p:nvPr/>
              </p:nvSpPr>
              <p:spPr>
                <a:xfrm>
                  <a:off x="418595" y="1766114"/>
                  <a:ext cx="311150" cy="266700"/>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9" name="矩形 358">
                  <a:extLst>
                    <a:ext uri="{FF2B5EF4-FFF2-40B4-BE49-F238E27FC236}">
                      <a16:creationId xmlns:a16="http://schemas.microsoft.com/office/drawing/2014/main" id="{708D97C3-56F0-B438-93A7-978B345A5418}"/>
                    </a:ext>
                  </a:extLst>
                </p:cNvPr>
                <p:cNvSpPr/>
                <p:nvPr/>
              </p:nvSpPr>
              <p:spPr>
                <a:xfrm>
                  <a:off x="867438" y="1838383"/>
                  <a:ext cx="202562" cy="170618"/>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0" name="矩形 359">
                  <a:extLst>
                    <a:ext uri="{FF2B5EF4-FFF2-40B4-BE49-F238E27FC236}">
                      <a16:creationId xmlns:a16="http://schemas.microsoft.com/office/drawing/2014/main" id="{A81D9A57-5A68-0C00-4317-6B0EC7057957}"/>
                    </a:ext>
                  </a:extLst>
                </p:cNvPr>
                <p:cNvSpPr/>
                <p:nvPr/>
              </p:nvSpPr>
              <p:spPr>
                <a:xfrm>
                  <a:off x="234000" y="1400400"/>
                  <a:ext cx="144005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3" name="组合 342">
                <a:extLst>
                  <a:ext uri="{FF2B5EF4-FFF2-40B4-BE49-F238E27FC236}">
                    <a16:creationId xmlns:a16="http://schemas.microsoft.com/office/drawing/2014/main" id="{CCA7A3FC-E66B-D2A3-01D8-993C3444A482}"/>
                  </a:ext>
                </a:extLst>
              </p:cNvPr>
              <p:cNvGrpSpPr/>
              <p:nvPr/>
            </p:nvGrpSpPr>
            <p:grpSpPr>
              <a:xfrm>
                <a:off x="895532" y="1400233"/>
                <a:ext cx="1440918" cy="936167"/>
                <a:chOff x="895532" y="1400233"/>
                <a:chExt cx="1440918" cy="936167"/>
              </a:xfrm>
              <a:scene3d>
                <a:camera prst="orthographicFront">
                  <a:rot lat="1080000" lon="17760000" rev="0"/>
                </a:camera>
                <a:lightRig rig="threePt" dir="t"/>
              </a:scene3d>
            </p:grpSpPr>
            <p:pic>
              <p:nvPicPr>
                <p:cNvPr id="355" name="图片 354">
                  <a:extLst>
                    <a:ext uri="{FF2B5EF4-FFF2-40B4-BE49-F238E27FC236}">
                      <a16:creationId xmlns:a16="http://schemas.microsoft.com/office/drawing/2014/main" id="{AEAD1A4B-6890-18E4-7D77-3211BD4E7CBD}"/>
                    </a:ext>
                  </a:extLst>
                </p:cNvPr>
                <p:cNvPicPr>
                  <a:picLocks noChangeAspect="1"/>
                </p:cNvPicPr>
                <p:nvPr/>
              </p:nvPicPr>
              <p:blipFill rotWithShape="1">
                <a:blip r:embed="rId15">
                  <a:extLst>
                    <a:ext uri="{28A0092B-C50C-407E-A947-70E740481C1C}">
                      <a14:useLocalDpi xmlns:a14="http://schemas.microsoft.com/office/drawing/2010/main" val="0"/>
                    </a:ext>
                  </a:extLst>
                </a:blip>
                <a:srcRect b="18110"/>
                <a:stretch/>
              </p:blipFill>
              <p:spPr>
                <a:xfrm>
                  <a:off x="895532" y="1400233"/>
                  <a:ext cx="1438275" cy="936000"/>
                </a:xfrm>
                <a:prstGeom prst="rect">
                  <a:avLst/>
                </a:prstGeom>
              </p:spPr>
            </p:pic>
            <p:sp>
              <p:nvSpPr>
                <p:cNvPr id="356" name="矩形 355">
                  <a:extLst>
                    <a:ext uri="{FF2B5EF4-FFF2-40B4-BE49-F238E27FC236}">
                      <a16:creationId xmlns:a16="http://schemas.microsoft.com/office/drawing/2014/main" id="{1E9DF6A3-7B56-CF31-01CA-00B2170D6950}"/>
                    </a:ext>
                  </a:extLst>
                </p:cNvPr>
                <p:cNvSpPr/>
                <p:nvPr/>
              </p:nvSpPr>
              <p:spPr>
                <a:xfrm>
                  <a:off x="896400" y="1400400"/>
                  <a:ext cx="144005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4" name="组合 343">
                <a:extLst>
                  <a:ext uri="{FF2B5EF4-FFF2-40B4-BE49-F238E27FC236}">
                    <a16:creationId xmlns:a16="http://schemas.microsoft.com/office/drawing/2014/main" id="{8E4DFA89-35F6-348E-FCFC-593059463E32}"/>
                  </a:ext>
                </a:extLst>
              </p:cNvPr>
              <p:cNvGrpSpPr/>
              <p:nvPr/>
            </p:nvGrpSpPr>
            <p:grpSpPr>
              <a:xfrm>
                <a:off x="1555200" y="1400233"/>
                <a:ext cx="1440050" cy="936167"/>
                <a:chOff x="1555200" y="1400233"/>
                <a:chExt cx="1440050" cy="936167"/>
              </a:xfrm>
              <a:scene3d>
                <a:camera prst="orthographicFront">
                  <a:rot lat="1080000" lon="17760000" rev="0"/>
                </a:camera>
                <a:lightRig rig="threePt" dir="t"/>
              </a:scene3d>
            </p:grpSpPr>
            <p:pic>
              <p:nvPicPr>
                <p:cNvPr id="353" name="图片 352">
                  <a:extLst>
                    <a:ext uri="{FF2B5EF4-FFF2-40B4-BE49-F238E27FC236}">
                      <a16:creationId xmlns:a16="http://schemas.microsoft.com/office/drawing/2014/main" id="{A274B6C3-F14F-55B3-28FE-A01A14C67A57}"/>
                    </a:ext>
                  </a:extLst>
                </p:cNvPr>
                <p:cNvPicPr>
                  <a:picLocks noChangeAspect="1"/>
                </p:cNvPicPr>
                <p:nvPr/>
              </p:nvPicPr>
              <p:blipFill rotWithShape="1">
                <a:blip r:embed="rId16">
                  <a:extLst>
                    <a:ext uri="{28A0092B-C50C-407E-A947-70E740481C1C}">
                      <a14:useLocalDpi xmlns:a14="http://schemas.microsoft.com/office/drawing/2010/main" val="0"/>
                    </a:ext>
                  </a:extLst>
                </a:blip>
                <a:srcRect b="18110"/>
                <a:stretch/>
              </p:blipFill>
              <p:spPr>
                <a:xfrm>
                  <a:off x="1555478" y="1400233"/>
                  <a:ext cx="1438275" cy="936000"/>
                </a:xfrm>
                <a:prstGeom prst="rect">
                  <a:avLst/>
                </a:prstGeom>
              </p:spPr>
            </p:pic>
            <p:sp>
              <p:nvSpPr>
                <p:cNvPr id="354" name="矩形 353">
                  <a:extLst>
                    <a:ext uri="{FF2B5EF4-FFF2-40B4-BE49-F238E27FC236}">
                      <a16:creationId xmlns:a16="http://schemas.microsoft.com/office/drawing/2014/main" id="{627433D8-D696-2078-95A9-35F154385955}"/>
                    </a:ext>
                  </a:extLst>
                </p:cNvPr>
                <p:cNvSpPr/>
                <p:nvPr/>
              </p:nvSpPr>
              <p:spPr>
                <a:xfrm>
                  <a:off x="1555200" y="1400400"/>
                  <a:ext cx="144005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5" name="组合 344">
                <a:extLst>
                  <a:ext uri="{FF2B5EF4-FFF2-40B4-BE49-F238E27FC236}">
                    <a16:creationId xmlns:a16="http://schemas.microsoft.com/office/drawing/2014/main" id="{F8373ECD-3FAB-10A2-51D7-B69B85B2A9D0}"/>
                  </a:ext>
                </a:extLst>
              </p:cNvPr>
              <p:cNvGrpSpPr/>
              <p:nvPr/>
            </p:nvGrpSpPr>
            <p:grpSpPr>
              <a:xfrm>
                <a:off x="2214000" y="1400233"/>
                <a:ext cx="1440050" cy="936167"/>
                <a:chOff x="2214000" y="1400233"/>
                <a:chExt cx="1440050" cy="936167"/>
              </a:xfrm>
              <a:scene3d>
                <a:camera prst="orthographicFront">
                  <a:rot lat="1080000" lon="17760000" rev="0"/>
                </a:camera>
                <a:lightRig rig="threePt" dir="t"/>
              </a:scene3d>
            </p:grpSpPr>
            <p:pic>
              <p:nvPicPr>
                <p:cNvPr id="351" name="图片 350">
                  <a:extLst>
                    <a:ext uri="{FF2B5EF4-FFF2-40B4-BE49-F238E27FC236}">
                      <a16:creationId xmlns:a16="http://schemas.microsoft.com/office/drawing/2014/main" id="{86305FE3-73D1-B6D3-491C-3989CF0B74BD}"/>
                    </a:ext>
                  </a:extLst>
                </p:cNvPr>
                <p:cNvPicPr>
                  <a:picLocks noChangeAspect="1"/>
                </p:cNvPicPr>
                <p:nvPr/>
              </p:nvPicPr>
              <p:blipFill rotWithShape="1">
                <a:blip r:embed="rId17">
                  <a:extLst>
                    <a:ext uri="{28A0092B-C50C-407E-A947-70E740481C1C}">
                      <a14:useLocalDpi xmlns:a14="http://schemas.microsoft.com/office/drawing/2010/main" val="0"/>
                    </a:ext>
                  </a:extLst>
                </a:blip>
                <a:srcRect b="18110"/>
                <a:stretch/>
              </p:blipFill>
              <p:spPr>
                <a:xfrm>
                  <a:off x="2215424" y="1400233"/>
                  <a:ext cx="1438275" cy="936000"/>
                </a:xfrm>
                <a:prstGeom prst="rect">
                  <a:avLst/>
                </a:prstGeom>
              </p:spPr>
            </p:pic>
            <p:sp>
              <p:nvSpPr>
                <p:cNvPr id="352" name="矩形 351">
                  <a:extLst>
                    <a:ext uri="{FF2B5EF4-FFF2-40B4-BE49-F238E27FC236}">
                      <a16:creationId xmlns:a16="http://schemas.microsoft.com/office/drawing/2014/main" id="{DBB24D48-BE76-FB9C-DD57-103282436A8E}"/>
                    </a:ext>
                  </a:extLst>
                </p:cNvPr>
                <p:cNvSpPr/>
                <p:nvPr/>
              </p:nvSpPr>
              <p:spPr>
                <a:xfrm>
                  <a:off x="2214000" y="1400400"/>
                  <a:ext cx="144005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6" name="组合 345">
                <a:extLst>
                  <a:ext uri="{FF2B5EF4-FFF2-40B4-BE49-F238E27FC236}">
                    <a16:creationId xmlns:a16="http://schemas.microsoft.com/office/drawing/2014/main" id="{125EB764-56AA-D3C2-AAD0-F2DD124BEF32}"/>
                  </a:ext>
                </a:extLst>
              </p:cNvPr>
              <p:cNvGrpSpPr/>
              <p:nvPr/>
            </p:nvGrpSpPr>
            <p:grpSpPr>
              <a:xfrm>
                <a:off x="2875370" y="1400233"/>
                <a:ext cx="1441080" cy="936167"/>
                <a:chOff x="2875370" y="1400233"/>
                <a:chExt cx="1441080" cy="936167"/>
              </a:xfrm>
              <a:scene3d>
                <a:camera prst="orthographicFront">
                  <a:rot lat="1080000" lon="17760000" rev="0"/>
                </a:camera>
                <a:lightRig rig="threePt" dir="t"/>
              </a:scene3d>
            </p:grpSpPr>
            <p:pic>
              <p:nvPicPr>
                <p:cNvPr id="347" name="图片 346">
                  <a:extLst>
                    <a:ext uri="{FF2B5EF4-FFF2-40B4-BE49-F238E27FC236}">
                      <a16:creationId xmlns:a16="http://schemas.microsoft.com/office/drawing/2014/main" id="{DF471316-E744-532B-1F78-3FAB6C003E12}"/>
                    </a:ext>
                  </a:extLst>
                </p:cNvPr>
                <p:cNvPicPr>
                  <a:picLocks noChangeAspect="1"/>
                </p:cNvPicPr>
                <p:nvPr/>
              </p:nvPicPr>
              <p:blipFill rotWithShape="1">
                <a:blip r:embed="rId18">
                  <a:extLst>
                    <a:ext uri="{28A0092B-C50C-407E-A947-70E740481C1C}">
                      <a14:useLocalDpi xmlns:a14="http://schemas.microsoft.com/office/drawing/2010/main" val="0"/>
                    </a:ext>
                  </a:extLst>
                </a:blip>
                <a:srcRect b="18110"/>
                <a:stretch/>
              </p:blipFill>
              <p:spPr>
                <a:xfrm>
                  <a:off x="2875370" y="1400233"/>
                  <a:ext cx="1438275" cy="936000"/>
                </a:xfrm>
                <a:prstGeom prst="rect">
                  <a:avLst/>
                </a:prstGeom>
              </p:spPr>
            </p:pic>
            <p:sp>
              <p:nvSpPr>
                <p:cNvPr id="348" name="矩形 347">
                  <a:extLst>
                    <a:ext uri="{FF2B5EF4-FFF2-40B4-BE49-F238E27FC236}">
                      <a16:creationId xmlns:a16="http://schemas.microsoft.com/office/drawing/2014/main" id="{0113BB32-C228-9714-2B51-5278D1F78766}"/>
                    </a:ext>
                  </a:extLst>
                </p:cNvPr>
                <p:cNvSpPr/>
                <p:nvPr/>
              </p:nvSpPr>
              <p:spPr>
                <a:xfrm>
                  <a:off x="2877486" y="1742301"/>
                  <a:ext cx="457731" cy="317500"/>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矩形 348">
                  <a:extLst>
                    <a:ext uri="{FF2B5EF4-FFF2-40B4-BE49-F238E27FC236}">
                      <a16:creationId xmlns:a16="http://schemas.microsoft.com/office/drawing/2014/main" id="{9F905A1B-E836-E157-108B-BA7C5D9BE11B}"/>
                    </a:ext>
                  </a:extLst>
                </p:cNvPr>
                <p:cNvSpPr/>
                <p:nvPr/>
              </p:nvSpPr>
              <p:spPr>
                <a:xfrm>
                  <a:off x="3496612" y="1840724"/>
                  <a:ext cx="216432" cy="185742"/>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0" name="矩形 349">
                  <a:extLst>
                    <a:ext uri="{FF2B5EF4-FFF2-40B4-BE49-F238E27FC236}">
                      <a16:creationId xmlns:a16="http://schemas.microsoft.com/office/drawing/2014/main" id="{C47CA63E-4C7E-B1F6-E95A-0FAF9E36D3B1}"/>
                    </a:ext>
                  </a:extLst>
                </p:cNvPr>
                <p:cNvSpPr/>
                <p:nvPr/>
              </p:nvSpPr>
              <p:spPr>
                <a:xfrm>
                  <a:off x="2876400" y="1400400"/>
                  <a:ext cx="1440050" cy="93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414" name="组合 413">
            <a:extLst>
              <a:ext uri="{FF2B5EF4-FFF2-40B4-BE49-F238E27FC236}">
                <a16:creationId xmlns:a16="http://schemas.microsoft.com/office/drawing/2014/main" id="{B0B53A21-70DA-1B4E-B743-C821CF432D4D}"/>
              </a:ext>
            </a:extLst>
          </p:cNvPr>
          <p:cNvGrpSpPr/>
          <p:nvPr/>
        </p:nvGrpSpPr>
        <p:grpSpPr>
          <a:xfrm>
            <a:off x="7178023" y="2359371"/>
            <a:ext cx="4832544" cy="2156840"/>
            <a:chOff x="7178023" y="2104847"/>
            <a:chExt cx="4832544" cy="2156840"/>
          </a:xfrm>
        </p:grpSpPr>
        <p:grpSp>
          <p:nvGrpSpPr>
            <p:cNvPr id="315" name="组合 314">
              <a:extLst>
                <a:ext uri="{FF2B5EF4-FFF2-40B4-BE49-F238E27FC236}">
                  <a16:creationId xmlns:a16="http://schemas.microsoft.com/office/drawing/2014/main" id="{5AD26EE7-AF81-10F8-1F94-B12A7D788F58}"/>
                </a:ext>
              </a:extLst>
            </p:cNvPr>
            <p:cNvGrpSpPr/>
            <p:nvPr/>
          </p:nvGrpSpPr>
          <p:grpSpPr>
            <a:xfrm>
              <a:off x="7756129" y="3715111"/>
              <a:ext cx="2878081" cy="546576"/>
              <a:chOff x="7184728" y="2321574"/>
              <a:chExt cx="2638085" cy="500998"/>
            </a:xfrm>
          </p:grpSpPr>
          <p:sp>
            <p:nvSpPr>
              <p:cNvPr id="316" name="文本框 315">
                <a:extLst>
                  <a:ext uri="{FF2B5EF4-FFF2-40B4-BE49-F238E27FC236}">
                    <a16:creationId xmlns:a16="http://schemas.microsoft.com/office/drawing/2014/main" id="{139195FF-711A-354D-C356-843492FF8C2E}"/>
                  </a:ext>
                </a:extLst>
              </p:cNvPr>
              <p:cNvSpPr txBox="1"/>
              <p:nvPr/>
            </p:nvSpPr>
            <p:spPr>
              <a:xfrm>
                <a:off x="7184728" y="2439579"/>
                <a:ext cx="2638085" cy="307777"/>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Soft Anchor Assignment</a:t>
                </a:r>
                <a:endParaRPr lang="zh-CN" altLang="en-US" sz="1600" dirty="0">
                  <a:latin typeface="Calibri" panose="020F0502020204030204" pitchFamily="34" charset="0"/>
                  <a:cs typeface="Calibri" panose="020F0502020204030204" pitchFamily="34" charset="0"/>
                </a:endParaRPr>
              </a:p>
            </p:txBody>
          </p:sp>
          <p:cxnSp>
            <p:nvCxnSpPr>
              <p:cNvPr id="317" name="Straight Arrow Connector 121">
                <a:extLst>
                  <a:ext uri="{FF2B5EF4-FFF2-40B4-BE49-F238E27FC236}">
                    <a16:creationId xmlns:a16="http://schemas.microsoft.com/office/drawing/2014/main" id="{E6A67082-C80B-2600-24BC-818D5237B40F}"/>
                  </a:ext>
                </a:extLst>
              </p:cNvPr>
              <p:cNvCxnSpPr>
                <a:cxnSpLocks/>
              </p:cNvCxnSpPr>
              <p:nvPr/>
            </p:nvCxnSpPr>
            <p:spPr>
              <a:xfrm flipV="1">
                <a:off x="9561662" y="2321574"/>
                <a:ext cx="0" cy="500998"/>
              </a:xfrm>
              <a:prstGeom prst="straightConnector1">
                <a:avLst/>
              </a:prstGeom>
              <a:ln w="38100">
                <a:solidFill>
                  <a:schemeClr val="tx1"/>
                </a:solidFill>
                <a:tailEnd type="triangle" w="med" len="med"/>
              </a:ln>
            </p:spPr>
            <p:style>
              <a:lnRef idx="1">
                <a:schemeClr val="dk1"/>
              </a:lnRef>
              <a:fillRef idx="0">
                <a:schemeClr val="dk1"/>
              </a:fillRef>
              <a:effectRef idx="0">
                <a:schemeClr val="dk1"/>
              </a:effectRef>
              <a:fontRef idx="minor">
                <a:schemeClr val="tx1"/>
              </a:fontRef>
            </p:style>
          </p:cxnSp>
          <p:sp>
            <p:nvSpPr>
              <p:cNvPr id="318" name="椭圆 317">
                <a:extLst>
                  <a:ext uri="{FF2B5EF4-FFF2-40B4-BE49-F238E27FC236}">
                    <a16:creationId xmlns:a16="http://schemas.microsoft.com/office/drawing/2014/main" id="{6022EF92-22BF-9A5D-A055-03EECB2E9487}"/>
                  </a:ext>
                </a:extLst>
              </p:cNvPr>
              <p:cNvSpPr/>
              <p:nvPr/>
            </p:nvSpPr>
            <p:spPr>
              <a:xfrm>
                <a:off x="7223646" y="2466592"/>
                <a:ext cx="252461" cy="252461"/>
              </a:xfrm>
              <a:prstGeom prst="ellipse">
                <a:avLst/>
              </a:prstGeom>
              <a:solidFill>
                <a:srgbClr val="EAECFE"/>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Calibri" panose="020F0502020204030204" pitchFamily="34" charset="0"/>
                    <a:cs typeface="Calibri" panose="020F0502020204030204" pitchFamily="34" charset="0"/>
                  </a:rPr>
                  <a:t>3</a:t>
                </a:r>
                <a:endParaRPr lang="zh-CN" altLang="en-US" sz="1400" dirty="0">
                  <a:solidFill>
                    <a:schemeClr val="tx1"/>
                  </a:solidFill>
                  <a:latin typeface="Calibri" panose="020F0502020204030204" pitchFamily="34" charset="0"/>
                  <a:cs typeface="Calibri" panose="020F0502020204030204" pitchFamily="34" charset="0"/>
                </a:endParaRPr>
              </a:p>
            </p:txBody>
          </p:sp>
        </p:grpSp>
        <p:grpSp>
          <p:nvGrpSpPr>
            <p:cNvPr id="361" name="组合 360">
              <a:extLst>
                <a:ext uri="{FF2B5EF4-FFF2-40B4-BE49-F238E27FC236}">
                  <a16:creationId xmlns:a16="http://schemas.microsoft.com/office/drawing/2014/main" id="{5A875509-B155-84D4-2B7E-5B719668B785}"/>
                </a:ext>
              </a:extLst>
            </p:cNvPr>
            <p:cNvGrpSpPr/>
            <p:nvPr/>
          </p:nvGrpSpPr>
          <p:grpSpPr>
            <a:xfrm>
              <a:off x="7178023" y="2104847"/>
              <a:ext cx="4832544" cy="1593474"/>
              <a:chOff x="6654829" y="845585"/>
              <a:chExt cx="4429571" cy="1460599"/>
            </a:xfrm>
          </p:grpSpPr>
          <p:sp>
            <p:nvSpPr>
              <p:cNvPr id="362" name="文本框 361">
                <a:extLst>
                  <a:ext uri="{FF2B5EF4-FFF2-40B4-BE49-F238E27FC236}">
                    <a16:creationId xmlns:a16="http://schemas.microsoft.com/office/drawing/2014/main" id="{0046F628-D32B-F722-F085-530F230D0065}"/>
                  </a:ext>
                </a:extLst>
              </p:cNvPr>
              <p:cNvSpPr txBox="1"/>
              <p:nvPr/>
            </p:nvSpPr>
            <p:spPr>
              <a:xfrm>
                <a:off x="7160591" y="845585"/>
                <a:ext cx="3423414" cy="310323"/>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Event Stream with Dense Labels</a:t>
                </a:r>
                <a:endParaRPr lang="zh-CN" altLang="en-US" sz="1600" dirty="0">
                  <a:latin typeface="Calibri" panose="020F0502020204030204" pitchFamily="34" charset="0"/>
                  <a:cs typeface="Calibri" panose="020F0502020204030204" pitchFamily="34" charset="0"/>
                </a:endParaRPr>
              </a:p>
            </p:txBody>
          </p:sp>
          <p:grpSp>
            <p:nvGrpSpPr>
              <p:cNvPr id="363" name="组合 362">
                <a:extLst>
                  <a:ext uri="{FF2B5EF4-FFF2-40B4-BE49-F238E27FC236}">
                    <a16:creationId xmlns:a16="http://schemas.microsoft.com/office/drawing/2014/main" id="{44389979-F499-8048-F492-E3E6DC2C90B1}"/>
                  </a:ext>
                </a:extLst>
              </p:cNvPr>
              <p:cNvGrpSpPr/>
              <p:nvPr/>
            </p:nvGrpSpPr>
            <p:grpSpPr>
              <a:xfrm>
                <a:off x="6654829" y="1367252"/>
                <a:ext cx="1481171" cy="936000"/>
                <a:chOff x="6654829" y="1388417"/>
                <a:chExt cx="1481171" cy="936000"/>
              </a:xfrm>
              <a:scene3d>
                <a:camera prst="orthographicFront">
                  <a:rot lat="1080000" lon="17760000" rev="0"/>
                </a:camera>
                <a:lightRig rig="threePt" dir="t"/>
              </a:scene3d>
            </p:grpSpPr>
            <p:pic>
              <p:nvPicPr>
                <p:cNvPr id="401" name="图片 400">
                  <a:extLst>
                    <a:ext uri="{FF2B5EF4-FFF2-40B4-BE49-F238E27FC236}">
                      <a16:creationId xmlns:a16="http://schemas.microsoft.com/office/drawing/2014/main" id="{E0FED9DA-C514-D03E-F3AB-B50E31D89006}"/>
                    </a:ext>
                  </a:extLst>
                </p:cNvPr>
                <p:cNvPicPr>
                  <a:picLocks noChangeAspect="1"/>
                </p:cNvPicPr>
                <p:nvPr/>
              </p:nvPicPr>
              <p:blipFill rotWithShape="1">
                <a:blip r:embed="rId3">
                  <a:extLst>
                    <a:ext uri="{28A0092B-C50C-407E-A947-70E740481C1C}">
                      <a14:useLocalDpi xmlns:a14="http://schemas.microsoft.com/office/drawing/2010/main" val="0"/>
                    </a:ext>
                  </a:extLst>
                </a:blip>
                <a:srcRect b="11967"/>
                <a:stretch/>
              </p:blipFill>
              <p:spPr>
                <a:xfrm>
                  <a:off x="6654830" y="1388417"/>
                  <a:ext cx="1479575" cy="936000"/>
                </a:xfrm>
                <a:prstGeom prst="rect">
                  <a:avLst/>
                </a:prstGeom>
              </p:spPr>
            </p:pic>
            <p:sp>
              <p:nvSpPr>
                <p:cNvPr id="402" name="矩形 401">
                  <a:extLst>
                    <a:ext uri="{FF2B5EF4-FFF2-40B4-BE49-F238E27FC236}">
                      <a16:creationId xmlns:a16="http://schemas.microsoft.com/office/drawing/2014/main" id="{E883B702-AFE6-64AB-21A3-1AA1874140F5}"/>
                    </a:ext>
                  </a:extLst>
                </p:cNvPr>
                <p:cNvSpPr/>
                <p:nvPr/>
              </p:nvSpPr>
              <p:spPr>
                <a:xfrm>
                  <a:off x="6654829" y="1624418"/>
                  <a:ext cx="329883" cy="48977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3" name="矩形 402">
                  <a:extLst>
                    <a:ext uri="{FF2B5EF4-FFF2-40B4-BE49-F238E27FC236}">
                      <a16:creationId xmlns:a16="http://schemas.microsoft.com/office/drawing/2014/main" id="{349A8FA8-7C96-8BF3-CA55-AEFA1874C2C9}"/>
                    </a:ext>
                  </a:extLst>
                </p:cNvPr>
                <p:cNvSpPr/>
                <p:nvPr/>
              </p:nvSpPr>
              <p:spPr>
                <a:xfrm>
                  <a:off x="6883462" y="1802605"/>
                  <a:ext cx="220998" cy="187543"/>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4" name="矩形 403">
                  <a:extLst>
                    <a:ext uri="{FF2B5EF4-FFF2-40B4-BE49-F238E27FC236}">
                      <a16:creationId xmlns:a16="http://schemas.microsoft.com/office/drawing/2014/main" id="{764E4243-342C-D019-7405-B41D55101F78}"/>
                    </a:ext>
                  </a:extLst>
                </p:cNvPr>
                <p:cNvSpPr/>
                <p:nvPr/>
              </p:nvSpPr>
              <p:spPr>
                <a:xfrm>
                  <a:off x="7227474" y="1792266"/>
                  <a:ext cx="314120" cy="264336"/>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5" name="矩形 404">
                  <a:extLst>
                    <a:ext uri="{FF2B5EF4-FFF2-40B4-BE49-F238E27FC236}">
                      <a16:creationId xmlns:a16="http://schemas.microsoft.com/office/drawing/2014/main" id="{0DEB5CE5-64A8-3B71-8D4E-A4DE900ED82C}"/>
                    </a:ext>
                  </a:extLst>
                </p:cNvPr>
                <p:cNvSpPr/>
                <p:nvPr/>
              </p:nvSpPr>
              <p:spPr>
                <a:xfrm>
                  <a:off x="7346492" y="1418660"/>
                  <a:ext cx="310091" cy="168837"/>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6" name="矩形 405">
                  <a:extLst>
                    <a:ext uri="{FF2B5EF4-FFF2-40B4-BE49-F238E27FC236}">
                      <a16:creationId xmlns:a16="http://schemas.microsoft.com/office/drawing/2014/main" id="{12F460A1-9928-24BC-B57C-9693C307B45C}"/>
                    </a:ext>
                  </a:extLst>
                </p:cNvPr>
                <p:cNvSpPr/>
                <p:nvPr/>
              </p:nvSpPr>
              <p:spPr>
                <a:xfrm>
                  <a:off x="7790844" y="1873980"/>
                  <a:ext cx="90169" cy="23135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7" name="矩形 406">
                  <a:extLst>
                    <a:ext uri="{FF2B5EF4-FFF2-40B4-BE49-F238E27FC236}">
                      <a16:creationId xmlns:a16="http://schemas.microsoft.com/office/drawing/2014/main" id="{CD9CFA9A-2754-BAC3-5F41-C4E455E0A5EC}"/>
                    </a:ext>
                  </a:extLst>
                </p:cNvPr>
                <p:cNvSpPr/>
                <p:nvPr/>
              </p:nvSpPr>
              <p:spPr>
                <a:xfrm>
                  <a:off x="7490909" y="1776514"/>
                  <a:ext cx="93085" cy="187547"/>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8" name="矩形 407">
                  <a:extLst>
                    <a:ext uri="{FF2B5EF4-FFF2-40B4-BE49-F238E27FC236}">
                      <a16:creationId xmlns:a16="http://schemas.microsoft.com/office/drawing/2014/main" id="{5D062D51-63CC-1C51-9505-D4C225DC6078}"/>
                    </a:ext>
                  </a:extLst>
                </p:cNvPr>
                <p:cNvSpPr/>
                <p:nvPr/>
              </p:nvSpPr>
              <p:spPr>
                <a:xfrm>
                  <a:off x="6656400" y="1389600"/>
                  <a:ext cx="147960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4" name="组合 363">
                <a:extLst>
                  <a:ext uri="{FF2B5EF4-FFF2-40B4-BE49-F238E27FC236}">
                    <a16:creationId xmlns:a16="http://schemas.microsoft.com/office/drawing/2014/main" id="{FC5FF5D4-5782-1736-1C9D-A23FA3721C46}"/>
                  </a:ext>
                </a:extLst>
              </p:cNvPr>
              <p:cNvGrpSpPr/>
              <p:nvPr/>
            </p:nvGrpSpPr>
            <p:grpSpPr>
              <a:xfrm>
                <a:off x="7386518" y="1369701"/>
                <a:ext cx="1480282" cy="936483"/>
                <a:chOff x="7386518" y="1382400"/>
                <a:chExt cx="1480282" cy="936483"/>
              </a:xfrm>
              <a:scene3d>
                <a:camera prst="orthographicFront">
                  <a:rot lat="1080000" lon="17760000" rev="0"/>
                </a:camera>
                <a:lightRig rig="threePt" dir="t"/>
              </a:scene3d>
            </p:grpSpPr>
            <p:pic>
              <p:nvPicPr>
                <p:cNvPr id="393" name="图片 392">
                  <a:extLst>
                    <a:ext uri="{FF2B5EF4-FFF2-40B4-BE49-F238E27FC236}">
                      <a16:creationId xmlns:a16="http://schemas.microsoft.com/office/drawing/2014/main" id="{BE417EED-D2AB-0BD0-45E5-65F53F27805D}"/>
                    </a:ext>
                  </a:extLst>
                </p:cNvPr>
                <p:cNvPicPr>
                  <a:picLocks noChangeAspect="1"/>
                </p:cNvPicPr>
                <p:nvPr/>
              </p:nvPicPr>
              <p:blipFill rotWithShape="1">
                <a:blip r:embed="rId4">
                  <a:extLst>
                    <a:ext uri="{28A0092B-C50C-407E-A947-70E740481C1C}">
                      <a14:useLocalDpi xmlns:a14="http://schemas.microsoft.com/office/drawing/2010/main" val="0"/>
                    </a:ext>
                  </a:extLst>
                </a:blip>
                <a:srcRect b="11967"/>
                <a:stretch/>
              </p:blipFill>
              <p:spPr>
                <a:xfrm>
                  <a:off x="7386518" y="1382883"/>
                  <a:ext cx="1479575" cy="936000"/>
                </a:xfrm>
                <a:prstGeom prst="rect">
                  <a:avLst/>
                </a:prstGeom>
              </p:spPr>
            </p:pic>
            <p:sp>
              <p:nvSpPr>
                <p:cNvPr id="394" name="矩形 393">
                  <a:extLst>
                    <a:ext uri="{FF2B5EF4-FFF2-40B4-BE49-F238E27FC236}">
                      <a16:creationId xmlns:a16="http://schemas.microsoft.com/office/drawing/2014/main" id="{5738550F-5AF5-F697-5542-F2C4CB855F90}"/>
                    </a:ext>
                  </a:extLst>
                </p:cNvPr>
                <p:cNvSpPr/>
                <p:nvPr/>
              </p:nvSpPr>
              <p:spPr>
                <a:xfrm>
                  <a:off x="7957612" y="1792638"/>
                  <a:ext cx="314120" cy="264336"/>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5" name="矩形 394">
                  <a:extLst>
                    <a:ext uri="{FF2B5EF4-FFF2-40B4-BE49-F238E27FC236}">
                      <a16:creationId xmlns:a16="http://schemas.microsoft.com/office/drawing/2014/main" id="{F12CE2EF-073D-127D-A340-421027BCD3AE}"/>
                    </a:ext>
                  </a:extLst>
                </p:cNvPr>
                <p:cNvSpPr/>
                <p:nvPr/>
              </p:nvSpPr>
              <p:spPr>
                <a:xfrm>
                  <a:off x="7391638" y="1615929"/>
                  <a:ext cx="314121" cy="48977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6" name="矩形 395">
                  <a:extLst>
                    <a:ext uri="{FF2B5EF4-FFF2-40B4-BE49-F238E27FC236}">
                      <a16:creationId xmlns:a16="http://schemas.microsoft.com/office/drawing/2014/main" id="{2C79061C-9434-1069-A647-17ECF1C94CAE}"/>
                    </a:ext>
                  </a:extLst>
                </p:cNvPr>
                <p:cNvSpPr/>
                <p:nvPr/>
              </p:nvSpPr>
              <p:spPr>
                <a:xfrm>
                  <a:off x="7610687" y="1797071"/>
                  <a:ext cx="241967" cy="20083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7" name="矩形 396">
                  <a:extLst>
                    <a:ext uri="{FF2B5EF4-FFF2-40B4-BE49-F238E27FC236}">
                      <a16:creationId xmlns:a16="http://schemas.microsoft.com/office/drawing/2014/main" id="{924E1AA0-99B7-922C-E272-913CF07C3197}"/>
                    </a:ext>
                  </a:extLst>
                </p:cNvPr>
                <p:cNvSpPr/>
                <p:nvPr/>
              </p:nvSpPr>
              <p:spPr>
                <a:xfrm>
                  <a:off x="8542123" y="1868446"/>
                  <a:ext cx="104959" cy="232086"/>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8" name="矩形 397">
                  <a:extLst>
                    <a:ext uri="{FF2B5EF4-FFF2-40B4-BE49-F238E27FC236}">
                      <a16:creationId xmlns:a16="http://schemas.microsoft.com/office/drawing/2014/main" id="{8B916066-61CC-43C8-093F-A2B8FF5586C6}"/>
                    </a:ext>
                  </a:extLst>
                </p:cNvPr>
                <p:cNvSpPr/>
                <p:nvPr/>
              </p:nvSpPr>
              <p:spPr>
                <a:xfrm>
                  <a:off x="8228004" y="1764579"/>
                  <a:ext cx="93085" cy="187547"/>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 name="矩形 398">
                  <a:extLst>
                    <a:ext uri="{FF2B5EF4-FFF2-40B4-BE49-F238E27FC236}">
                      <a16:creationId xmlns:a16="http://schemas.microsoft.com/office/drawing/2014/main" id="{9EC554F5-5516-D6A8-A065-E2E279D0494C}"/>
                    </a:ext>
                  </a:extLst>
                </p:cNvPr>
                <p:cNvSpPr/>
                <p:nvPr/>
              </p:nvSpPr>
              <p:spPr>
                <a:xfrm>
                  <a:off x="7579298" y="1423959"/>
                  <a:ext cx="268552" cy="158236"/>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0" name="矩形 399">
                  <a:extLst>
                    <a:ext uri="{FF2B5EF4-FFF2-40B4-BE49-F238E27FC236}">
                      <a16:creationId xmlns:a16="http://schemas.microsoft.com/office/drawing/2014/main" id="{ABE6EB70-6C51-D5C9-28E4-B46397E71E9A}"/>
                    </a:ext>
                  </a:extLst>
                </p:cNvPr>
                <p:cNvSpPr/>
                <p:nvPr/>
              </p:nvSpPr>
              <p:spPr>
                <a:xfrm>
                  <a:off x="7387200" y="1382400"/>
                  <a:ext cx="147960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5" name="组合 364">
                <a:extLst>
                  <a:ext uri="{FF2B5EF4-FFF2-40B4-BE49-F238E27FC236}">
                    <a16:creationId xmlns:a16="http://schemas.microsoft.com/office/drawing/2014/main" id="{7C09DB21-BFC0-C2BE-3D97-9D354D0BAC4C}"/>
                  </a:ext>
                </a:extLst>
              </p:cNvPr>
              <p:cNvGrpSpPr/>
              <p:nvPr/>
            </p:nvGrpSpPr>
            <p:grpSpPr>
              <a:xfrm>
                <a:off x="8123962" y="1364649"/>
                <a:ext cx="1480838" cy="936000"/>
                <a:chOff x="8123962" y="1377348"/>
                <a:chExt cx="1480838" cy="936000"/>
              </a:xfrm>
              <a:scene3d>
                <a:camera prst="orthographicFront">
                  <a:rot lat="1080000" lon="17760000" rev="0"/>
                </a:camera>
                <a:lightRig rig="threePt" dir="t"/>
              </a:scene3d>
            </p:grpSpPr>
            <p:pic>
              <p:nvPicPr>
                <p:cNvPr id="385" name="图片 384">
                  <a:extLst>
                    <a:ext uri="{FF2B5EF4-FFF2-40B4-BE49-F238E27FC236}">
                      <a16:creationId xmlns:a16="http://schemas.microsoft.com/office/drawing/2014/main" id="{EE80B5E0-C2FF-A527-AD48-FCE6159AF8D7}"/>
                    </a:ext>
                  </a:extLst>
                </p:cNvPr>
                <p:cNvPicPr>
                  <a:picLocks noChangeAspect="1"/>
                </p:cNvPicPr>
                <p:nvPr/>
              </p:nvPicPr>
              <p:blipFill rotWithShape="1">
                <a:blip r:embed="rId5">
                  <a:extLst>
                    <a:ext uri="{28A0092B-C50C-407E-A947-70E740481C1C}">
                      <a14:useLocalDpi xmlns:a14="http://schemas.microsoft.com/office/drawing/2010/main" val="0"/>
                    </a:ext>
                  </a:extLst>
                </a:blip>
                <a:srcRect b="11967"/>
                <a:stretch/>
              </p:blipFill>
              <p:spPr>
                <a:xfrm>
                  <a:off x="8123962" y="1377348"/>
                  <a:ext cx="1479575" cy="936000"/>
                </a:xfrm>
                <a:prstGeom prst="rect">
                  <a:avLst/>
                </a:prstGeom>
              </p:spPr>
            </p:pic>
            <p:sp>
              <p:nvSpPr>
                <p:cNvPr id="386" name="矩形 385">
                  <a:extLst>
                    <a:ext uri="{FF2B5EF4-FFF2-40B4-BE49-F238E27FC236}">
                      <a16:creationId xmlns:a16="http://schemas.microsoft.com/office/drawing/2014/main" id="{95D5EA60-BC68-9203-7A52-E37A2AD018ED}"/>
                    </a:ext>
                  </a:extLst>
                </p:cNvPr>
                <p:cNvSpPr/>
                <p:nvPr/>
              </p:nvSpPr>
              <p:spPr>
                <a:xfrm>
                  <a:off x="8127229" y="1608422"/>
                  <a:ext cx="316366" cy="493222"/>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7" name="矩形 386">
                  <a:extLst>
                    <a:ext uri="{FF2B5EF4-FFF2-40B4-BE49-F238E27FC236}">
                      <a16:creationId xmlns:a16="http://schemas.microsoft.com/office/drawing/2014/main" id="{CC7EF7EF-BE44-537C-6E6C-3AC45B5C5467}"/>
                    </a:ext>
                  </a:extLst>
                </p:cNvPr>
                <p:cNvSpPr/>
                <p:nvPr/>
              </p:nvSpPr>
              <p:spPr>
                <a:xfrm>
                  <a:off x="8718406" y="1785627"/>
                  <a:ext cx="290236" cy="23332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8" name="矩形 387">
                  <a:extLst>
                    <a:ext uri="{FF2B5EF4-FFF2-40B4-BE49-F238E27FC236}">
                      <a16:creationId xmlns:a16="http://schemas.microsoft.com/office/drawing/2014/main" id="{908F2BA9-1D72-6B4B-BD4B-E00C4F90B68F}"/>
                    </a:ext>
                  </a:extLst>
                </p:cNvPr>
                <p:cNvSpPr/>
                <p:nvPr/>
              </p:nvSpPr>
              <p:spPr>
                <a:xfrm>
                  <a:off x="8313857" y="1790056"/>
                  <a:ext cx="268552" cy="20231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9" name="矩形 388">
                  <a:extLst>
                    <a:ext uri="{FF2B5EF4-FFF2-40B4-BE49-F238E27FC236}">
                      <a16:creationId xmlns:a16="http://schemas.microsoft.com/office/drawing/2014/main" id="{7777A82A-54AA-9F39-022C-D43412F2EB07}"/>
                    </a:ext>
                  </a:extLst>
                </p:cNvPr>
                <p:cNvSpPr/>
                <p:nvPr/>
              </p:nvSpPr>
              <p:spPr>
                <a:xfrm>
                  <a:off x="8993945" y="1759044"/>
                  <a:ext cx="93085" cy="187547"/>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0" name="矩形 389">
                  <a:extLst>
                    <a:ext uri="{FF2B5EF4-FFF2-40B4-BE49-F238E27FC236}">
                      <a16:creationId xmlns:a16="http://schemas.microsoft.com/office/drawing/2014/main" id="{6855F53D-EDF2-86C4-9B1F-D5CA1994E6D5}"/>
                    </a:ext>
                  </a:extLst>
                </p:cNvPr>
                <p:cNvSpPr/>
                <p:nvPr/>
              </p:nvSpPr>
              <p:spPr>
                <a:xfrm>
                  <a:off x="9378722" y="1865617"/>
                  <a:ext cx="90169" cy="24540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1" name="矩形 390">
                  <a:extLst>
                    <a:ext uri="{FF2B5EF4-FFF2-40B4-BE49-F238E27FC236}">
                      <a16:creationId xmlns:a16="http://schemas.microsoft.com/office/drawing/2014/main" id="{2DF15CA1-9607-F020-78E3-D5B1D31CED93}"/>
                    </a:ext>
                  </a:extLst>
                </p:cNvPr>
                <p:cNvSpPr/>
                <p:nvPr/>
              </p:nvSpPr>
              <p:spPr>
                <a:xfrm>
                  <a:off x="8324184" y="1416556"/>
                  <a:ext cx="268552" cy="158236"/>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2" name="矩形 391">
                  <a:extLst>
                    <a:ext uri="{FF2B5EF4-FFF2-40B4-BE49-F238E27FC236}">
                      <a16:creationId xmlns:a16="http://schemas.microsoft.com/office/drawing/2014/main" id="{6A4D98FD-F9E3-7C38-CB3B-104CF90EBFD3}"/>
                    </a:ext>
                  </a:extLst>
                </p:cNvPr>
                <p:cNvSpPr/>
                <p:nvPr/>
              </p:nvSpPr>
              <p:spPr>
                <a:xfrm>
                  <a:off x="8125200" y="1378800"/>
                  <a:ext cx="147960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6" name="组合 365">
                <a:extLst>
                  <a:ext uri="{FF2B5EF4-FFF2-40B4-BE49-F238E27FC236}">
                    <a16:creationId xmlns:a16="http://schemas.microsoft.com/office/drawing/2014/main" id="{202FCB28-8E69-FC71-29FB-3F32846BDC45}"/>
                  </a:ext>
                </a:extLst>
              </p:cNvPr>
              <p:cNvGrpSpPr/>
              <p:nvPr/>
            </p:nvGrpSpPr>
            <p:grpSpPr>
              <a:xfrm>
                <a:off x="8873926" y="1365468"/>
                <a:ext cx="1482841" cy="936480"/>
                <a:chOff x="8873926" y="1382400"/>
                <a:chExt cx="1482841" cy="936480"/>
              </a:xfrm>
              <a:scene3d>
                <a:camera prst="orthographicFront">
                  <a:rot lat="1080000" lon="17760000" rev="0"/>
                </a:camera>
                <a:lightRig rig="threePt" dir="t"/>
              </a:scene3d>
            </p:grpSpPr>
            <p:pic>
              <p:nvPicPr>
                <p:cNvPr id="376" name="图片 375">
                  <a:extLst>
                    <a:ext uri="{FF2B5EF4-FFF2-40B4-BE49-F238E27FC236}">
                      <a16:creationId xmlns:a16="http://schemas.microsoft.com/office/drawing/2014/main" id="{64236C2E-FE83-16A5-11AC-370BCF35C88C}"/>
                    </a:ext>
                  </a:extLst>
                </p:cNvPr>
                <p:cNvPicPr>
                  <a:picLocks noChangeAspect="1"/>
                </p:cNvPicPr>
                <p:nvPr/>
              </p:nvPicPr>
              <p:blipFill rotWithShape="1">
                <a:blip r:embed="rId6">
                  <a:extLst>
                    <a:ext uri="{28A0092B-C50C-407E-A947-70E740481C1C}">
                      <a14:useLocalDpi xmlns:a14="http://schemas.microsoft.com/office/drawing/2010/main" val="0"/>
                    </a:ext>
                  </a:extLst>
                </a:blip>
                <a:srcRect b="11967"/>
                <a:stretch/>
              </p:blipFill>
              <p:spPr>
                <a:xfrm>
                  <a:off x="8877192" y="1382880"/>
                  <a:ext cx="1479575" cy="936000"/>
                </a:xfrm>
                <a:prstGeom prst="rect">
                  <a:avLst/>
                </a:prstGeom>
              </p:spPr>
            </p:pic>
            <p:sp>
              <p:nvSpPr>
                <p:cNvPr id="377" name="矩形 376">
                  <a:extLst>
                    <a:ext uri="{FF2B5EF4-FFF2-40B4-BE49-F238E27FC236}">
                      <a16:creationId xmlns:a16="http://schemas.microsoft.com/office/drawing/2014/main" id="{E8C7D5EC-DEE6-C83F-23CE-BD071FE4D526}"/>
                    </a:ext>
                  </a:extLst>
                </p:cNvPr>
                <p:cNvSpPr/>
                <p:nvPr/>
              </p:nvSpPr>
              <p:spPr>
                <a:xfrm>
                  <a:off x="8873926" y="1644969"/>
                  <a:ext cx="316366" cy="465165"/>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8" name="矩形 377">
                  <a:extLst>
                    <a:ext uri="{FF2B5EF4-FFF2-40B4-BE49-F238E27FC236}">
                      <a16:creationId xmlns:a16="http://schemas.microsoft.com/office/drawing/2014/main" id="{D07639DE-ADD2-9977-31EC-4B7C11709F88}"/>
                    </a:ext>
                  </a:extLst>
                </p:cNvPr>
                <p:cNvSpPr/>
                <p:nvPr/>
              </p:nvSpPr>
              <p:spPr>
                <a:xfrm>
                  <a:off x="9465103" y="1794116"/>
                  <a:ext cx="290236" cy="248111"/>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矩形 378">
                  <a:extLst>
                    <a:ext uri="{FF2B5EF4-FFF2-40B4-BE49-F238E27FC236}">
                      <a16:creationId xmlns:a16="http://schemas.microsoft.com/office/drawing/2014/main" id="{8FF95739-66CE-66C9-0F02-E66F0154B98D}"/>
                    </a:ext>
                  </a:extLst>
                </p:cNvPr>
                <p:cNvSpPr/>
                <p:nvPr/>
              </p:nvSpPr>
              <p:spPr>
                <a:xfrm>
                  <a:off x="9060553" y="1826603"/>
                  <a:ext cx="268552" cy="190805"/>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0" name="矩形 379">
                  <a:extLst>
                    <a:ext uri="{FF2B5EF4-FFF2-40B4-BE49-F238E27FC236}">
                      <a16:creationId xmlns:a16="http://schemas.microsoft.com/office/drawing/2014/main" id="{A2576FDF-575F-1BDE-1689-1A9835980019}"/>
                    </a:ext>
                  </a:extLst>
                </p:cNvPr>
                <p:cNvSpPr/>
                <p:nvPr/>
              </p:nvSpPr>
              <p:spPr>
                <a:xfrm>
                  <a:off x="9740642" y="1782302"/>
                  <a:ext cx="70133" cy="18721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1" name="矩形 380">
                  <a:extLst>
                    <a:ext uri="{FF2B5EF4-FFF2-40B4-BE49-F238E27FC236}">
                      <a16:creationId xmlns:a16="http://schemas.microsoft.com/office/drawing/2014/main" id="{DA75E88E-3CA6-B58D-81A2-9C9156F103F6}"/>
                    </a:ext>
                  </a:extLst>
                </p:cNvPr>
                <p:cNvSpPr/>
                <p:nvPr/>
              </p:nvSpPr>
              <p:spPr>
                <a:xfrm>
                  <a:off x="10082781" y="1866970"/>
                  <a:ext cx="127439" cy="248111"/>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2" name="矩形 381">
                  <a:extLst>
                    <a:ext uri="{FF2B5EF4-FFF2-40B4-BE49-F238E27FC236}">
                      <a16:creationId xmlns:a16="http://schemas.microsoft.com/office/drawing/2014/main" id="{19F82569-D70D-D8E3-78AA-4E309E55AFFF}"/>
                    </a:ext>
                  </a:extLst>
                </p:cNvPr>
                <p:cNvSpPr/>
                <p:nvPr/>
              </p:nvSpPr>
              <p:spPr>
                <a:xfrm>
                  <a:off x="9861164" y="1568921"/>
                  <a:ext cx="200975" cy="200831"/>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3" name="矩形 382">
                  <a:extLst>
                    <a:ext uri="{FF2B5EF4-FFF2-40B4-BE49-F238E27FC236}">
                      <a16:creationId xmlns:a16="http://schemas.microsoft.com/office/drawing/2014/main" id="{ACE77152-C5E6-6496-BEF4-F31ACFED77FB}"/>
                    </a:ext>
                  </a:extLst>
                </p:cNvPr>
                <p:cNvSpPr/>
                <p:nvPr/>
              </p:nvSpPr>
              <p:spPr>
                <a:xfrm>
                  <a:off x="9090044" y="1416554"/>
                  <a:ext cx="268552" cy="158236"/>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4" name="矩形 383">
                  <a:extLst>
                    <a:ext uri="{FF2B5EF4-FFF2-40B4-BE49-F238E27FC236}">
                      <a16:creationId xmlns:a16="http://schemas.microsoft.com/office/drawing/2014/main" id="{8F5E43D7-A22B-D55A-D9F9-E8E5050CE81A}"/>
                    </a:ext>
                  </a:extLst>
                </p:cNvPr>
                <p:cNvSpPr/>
                <p:nvPr/>
              </p:nvSpPr>
              <p:spPr>
                <a:xfrm>
                  <a:off x="8874000" y="1382400"/>
                  <a:ext cx="147960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7" name="组合 366">
                <a:extLst>
                  <a:ext uri="{FF2B5EF4-FFF2-40B4-BE49-F238E27FC236}">
                    <a16:creationId xmlns:a16="http://schemas.microsoft.com/office/drawing/2014/main" id="{BE97D858-FC4F-E0A5-DD71-627E3CA6AAC9}"/>
                  </a:ext>
                </a:extLst>
              </p:cNvPr>
              <p:cNvGrpSpPr/>
              <p:nvPr/>
            </p:nvGrpSpPr>
            <p:grpSpPr>
              <a:xfrm>
                <a:off x="9603252" y="1364645"/>
                <a:ext cx="1481148" cy="936000"/>
                <a:chOff x="9603252" y="1377344"/>
                <a:chExt cx="1481148" cy="936000"/>
              </a:xfrm>
              <a:scene3d>
                <a:camera prst="orthographicFront">
                  <a:rot lat="1080000" lon="17760000" rev="0"/>
                </a:camera>
                <a:lightRig rig="threePt" dir="t"/>
              </a:scene3d>
            </p:grpSpPr>
            <p:pic>
              <p:nvPicPr>
                <p:cNvPr id="368" name="图片 367">
                  <a:extLst>
                    <a:ext uri="{FF2B5EF4-FFF2-40B4-BE49-F238E27FC236}">
                      <a16:creationId xmlns:a16="http://schemas.microsoft.com/office/drawing/2014/main" id="{C9100F58-ECD0-3E23-D136-46BD9DE28E19}"/>
                    </a:ext>
                  </a:extLst>
                </p:cNvPr>
                <p:cNvPicPr>
                  <a:picLocks noChangeAspect="1"/>
                </p:cNvPicPr>
                <p:nvPr/>
              </p:nvPicPr>
              <p:blipFill rotWithShape="1">
                <a:blip r:embed="rId7">
                  <a:extLst>
                    <a:ext uri="{28A0092B-C50C-407E-A947-70E740481C1C}">
                      <a14:useLocalDpi xmlns:a14="http://schemas.microsoft.com/office/drawing/2010/main" val="0"/>
                    </a:ext>
                  </a:extLst>
                </a:blip>
                <a:srcRect b="11967"/>
                <a:stretch/>
              </p:blipFill>
              <p:spPr>
                <a:xfrm>
                  <a:off x="9603252" y="1377344"/>
                  <a:ext cx="1479575" cy="936000"/>
                </a:xfrm>
                <a:prstGeom prst="rect">
                  <a:avLst/>
                </a:prstGeom>
              </p:spPr>
            </p:pic>
            <p:sp>
              <p:nvSpPr>
                <p:cNvPr id="369" name="矩形 368">
                  <a:extLst>
                    <a:ext uri="{FF2B5EF4-FFF2-40B4-BE49-F238E27FC236}">
                      <a16:creationId xmlns:a16="http://schemas.microsoft.com/office/drawing/2014/main" id="{9D29B334-7713-F7A8-EF18-AFA5ABB94E5E}"/>
                    </a:ext>
                  </a:extLst>
                </p:cNvPr>
                <p:cNvSpPr/>
                <p:nvPr/>
              </p:nvSpPr>
              <p:spPr>
                <a:xfrm>
                  <a:off x="9608158" y="1642390"/>
                  <a:ext cx="306386" cy="451878"/>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0" name="矩形 369">
                  <a:extLst>
                    <a:ext uri="{FF2B5EF4-FFF2-40B4-BE49-F238E27FC236}">
                      <a16:creationId xmlns:a16="http://schemas.microsoft.com/office/drawing/2014/main" id="{1C36732C-D658-AC67-1A41-397AE5EF4DFA}"/>
                    </a:ext>
                  </a:extLst>
                </p:cNvPr>
                <p:cNvSpPr/>
                <p:nvPr/>
              </p:nvSpPr>
              <p:spPr>
                <a:xfrm>
                  <a:off x="10229546" y="1791537"/>
                  <a:ext cx="236979" cy="197879"/>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矩形 370">
                  <a:extLst>
                    <a:ext uri="{FF2B5EF4-FFF2-40B4-BE49-F238E27FC236}">
                      <a16:creationId xmlns:a16="http://schemas.microsoft.com/office/drawing/2014/main" id="{00A6FDAF-504C-7A0C-7B70-BA1DE9341FFD}"/>
                    </a:ext>
                  </a:extLst>
                </p:cNvPr>
                <p:cNvSpPr/>
                <p:nvPr/>
              </p:nvSpPr>
              <p:spPr>
                <a:xfrm>
                  <a:off x="9793509" y="1781201"/>
                  <a:ext cx="277807" cy="208218"/>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矩形 371">
                  <a:extLst>
                    <a:ext uri="{FF2B5EF4-FFF2-40B4-BE49-F238E27FC236}">
                      <a16:creationId xmlns:a16="http://schemas.microsoft.com/office/drawing/2014/main" id="{38CDB955-9392-1480-562F-80D5345730DA}"/>
                    </a:ext>
                  </a:extLst>
                </p:cNvPr>
                <p:cNvSpPr/>
                <p:nvPr/>
              </p:nvSpPr>
              <p:spPr>
                <a:xfrm>
                  <a:off x="10512260" y="1747238"/>
                  <a:ext cx="78388" cy="186066"/>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矩形 372">
                  <a:extLst>
                    <a:ext uri="{FF2B5EF4-FFF2-40B4-BE49-F238E27FC236}">
                      <a16:creationId xmlns:a16="http://schemas.microsoft.com/office/drawing/2014/main" id="{E366B8D6-0C8F-082B-B4AF-F391BCCE6170}"/>
                    </a:ext>
                  </a:extLst>
                </p:cNvPr>
                <p:cNvSpPr/>
                <p:nvPr/>
              </p:nvSpPr>
              <p:spPr>
                <a:xfrm>
                  <a:off x="10933502" y="1865625"/>
                  <a:ext cx="90169" cy="24540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4" name="矩形 373">
                  <a:extLst>
                    <a:ext uri="{FF2B5EF4-FFF2-40B4-BE49-F238E27FC236}">
                      <a16:creationId xmlns:a16="http://schemas.microsoft.com/office/drawing/2014/main" id="{F4BEC14B-451A-FC99-934B-2A81DFB0DF25}"/>
                    </a:ext>
                  </a:extLst>
                </p:cNvPr>
                <p:cNvSpPr/>
                <p:nvPr/>
              </p:nvSpPr>
              <p:spPr>
                <a:xfrm>
                  <a:off x="10664938" y="1829862"/>
                  <a:ext cx="78388" cy="215685"/>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5" name="矩形 374">
                  <a:extLst>
                    <a:ext uri="{FF2B5EF4-FFF2-40B4-BE49-F238E27FC236}">
                      <a16:creationId xmlns:a16="http://schemas.microsoft.com/office/drawing/2014/main" id="{375D3AA7-CA96-DE32-D068-EB8A85CC80C4}"/>
                    </a:ext>
                  </a:extLst>
                </p:cNvPr>
                <p:cNvSpPr/>
                <p:nvPr/>
              </p:nvSpPr>
              <p:spPr>
                <a:xfrm>
                  <a:off x="9604800" y="1378800"/>
                  <a:ext cx="1479600" cy="90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28519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Towards Reliable Label Generation</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15</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Pre-trained detectors are weak, which miss lots of objects</a:t>
            </a:r>
          </a:p>
          <a:p>
            <a:pPr marL="104790" indent="-342900">
              <a:lnSpc>
                <a:spcPct val="120000"/>
              </a:lnSpc>
            </a:pPr>
            <a:r>
              <a:rPr lang="en-US" altLang="zh-CN" sz="2400" dirty="0">
                <a:latin typeface="Arial" panose="020B0604020202020204" pitchFamily="34" charset="0"/>
                <a:cs typeface="Arial" panose="020B0604020202020204" pitchFamily="34" charset="0"/>
              </a:rPr>
              <a:t>We apply Test-Time Augmentation (</a:t>
            </a:r>
            <a:r>
              <a:rPr lang="en-US" altLang="zh-CN" sz="2400" dirty="0">
                <a:solidFill>
                  <a:srgbClr val="FF0000"/>
                </a:solidFill>
                <a:latin typeface="Arial" panose="020B0604020202020204" pitchFamily="34" charset="0"/>
                <a:cs typeface="Arial" panose="020B0604020202020204" pitchFamily="34" charset="0"/>
              </a:rPr>
              <a:t>TTA</a:t>
            </a:r>
            <a:r>
              <a:rPr lang="en-US" altLang="zh-CN" sz="2400" dirty="0">
                <a:latin typeface="Arial" panose="020B0604020202020204" pitchFamily="34" charset="0"/>
                <a:cs typeface="Arial" panose="020B0604020202020204" pitchFamily="34" charset="0"/>
              </a:rPr>
              <a:t>) to improve the recall</a:t>
            </a:r>
          </a:p>
          <a:p>
            <a:pPr marL="714375" lvl="1" indent="-342900">
              <a:lnSpc>
                <a:spcPct val="120000"/>
              </a:lnSpc>
            </a:pPr>
            <a:r>
              <a:rPr lang="en-US" altLang="zh-CN" sz="2200" dirty="0">
                <a:latin typeface="Arial" panose="020B0604020202020204" pitchFamily="34" charset="0"/>
                <a:cs typeface="Arial" panose="020B0604020202020204" pitchFamily="34" charset="0"/>
              </a:rPr>
              <a:t>Horizontal flip</a:t>
            </a:r>
          </a:p>
          <a:p>
            <a:pPr marL="714375" lvl="1" indent="-342900">
              <a:lnSpc>
                <a:spcPct val="120000"/>
              </a:lnSpc>
            </a:pPr>
            <a:r>
              <a:rPr lang="en-US" altLang="zh-CN" sz="2200" dirty="0">
                <a:latin typeface="Arial" panose="020B0604020202020204" pitchFamily="34" charset="0"/>
                <a:cs typeface="Arial" panose="020B0604020202020204" pitchFamily="34" charset="0"/>
              </a:rPr>
              <a:t>Time flip: robust to </a:t>
            </a:r>
            <a:r>
              <a:rPr lang="en-US" altLang="zh-CN" sz="2200" dirty="0">
                <a:solidFill>
                  <a:srgbClr val="FF0000"/>
                </a:solidFill>
                <a:latin typeface="Arial" panose="020B0604020202020204" pitchFamily="34" charset="0"/>
                <a:cs typeface="Arial" panose="020B0604020202020204" pitchFamily="34" charset="0"/>
              </a:rPr>
              <a:t>object motion</a:t>
            </a:r>
          </a:p>
        </p:txBody>
      </p:sp>
      <p:grpSp>
        <p:nvGrpSpPr>
          <p:cNvPr id="4" name="组合 3">
            <a:extLst>
              <a:ext uri="{FF2B5EF4-FFF2-40B4-BE49-F238E27FC236}">
                <a16:creationId xmlns:a16="http://schemas.microsoft.com/office/drawing/2014/main" id="{4194EE1A-0837-8184-A066-8672B0636883}"/>
              </a:ext>
            </a:extLst>
          </p:cNvPr>
          <p:cNvGrpSpPr/>
          <p:nvPr/>
        </p:nvGrpSpPr>
        <p:grpSpPr>
          <a:xfrm>
            <a:off x="1743512" y="3345785"/>
            <a:ext cx="7001089" cy="2660441"/>
            <a:chOff x="1209947" y="2591673"/>
            <a:chExt cx="4776749" cy="1815183"/>
          </a:xfrm>
        </p:grpSpPr>
        <p:grpSp>
          <p:nvGrpSpPr>
            <p:cNvPr id="5" name="组合 4">
              <a:extLst>
                <a:ext uri="{FF2B5EF4-FFF2-40B4-BE49-F238E27FC236}">
                  <a16:creationId xmlns:a16="http://schemas.microsoft.com/office/drawing/2014/main" id="{C1E1A989-A9F1-4A51-09E3-419D59FE0ACE}"/>
                </a:ext>
              </a:extLst>
            </p:cNvPr>
            <p:cNvGrpSpPr/>
            <p:nvPr/>
          </p:nvGrpSpPr>
          <p:grpSpPr>
            <a:xfrm>
              <a:off x="1209947" y="2961571"/>
              <a:ext cx="1524723" cy="1112510"/>
              <a:chOff x="1209947" y="2961571"/>
              <a:chExt cx="1524723" cy="1112510"/>
            </a:xfrm>
          </p:grpSpPr>
          <p:pic>
            <p:nvPicPr>
              <p:cNvPr id="18" name="图片 17">
                <a:extLst>
                  <a:ext uri="{FF2B5EF4-FFF2-40B4-BE49-F238E27FC236}">
                    <a16:creationId xmlns:a16="http://schemas.microsoft.com/office/drawing/2014/main" id="{60F298EF-9237-7802-C998-21A1A475F52C}"/>
                  </a:ext>
                </a:extLst>
              </p:cNvPr>
              <p:cNvPicPr>
                <a:picLocks noChangeAspect="1"/>
              </p:cNvPicPr>
              <p:nvPr/>
            </p:nvPicPr>
            <p:blipFill rotWithShape="1">
              <a:blip r:embed="rId3">
                <a:extLst>
                  <a:ext uri="{28A0092B-C50C-407E-A947-70E740481C1C}">
                    <a14:useLocalDpi xmlns:a14="http://schemas.microsoft.com/office/drawing/2010/main" val="0"/>
                  </a:ext>
                </a:extLst>
              </a:blip>
              <a:srcRect t="9836" r="25775" b="22015"/>
              <a:stretch/>
            </p:blipFill>
            <p:spPr>
              <a:xfrm>
                <a:off x="1209947" y="2961571"/>
                <a:ext cx="1524723" cy="1112510"/>
              </a:xfrm>
              <a:prstGeom prst="rect">
                <a:avLst/>
              </a:prstGeom>
              <a:ln>
                <a:solidFill>
                  <a:schemeClr val="tx1"/>
                </a:solidFill>
              </a:ln>
            </p:spPr>
          </p:pic>
          <p:sp>
            <p:nvSpPr>
              <p:cNvPr id="19" name="矩形 18">
                <a:extLst>
                  <a:ext uri="{FF2B5EF4-FFF2-40B4-BE49-F238E27FC236}">
                    <a16:creationId xmlns:a16="http://schemas.microsoft.com/office/drawing/2014/main" id="{F7EF42C3-8F73-880F-AA5A-92A9D9C4A12F}"/>
                  </a:ext>
                </a:extLst>
              </p:cNvPr>
              <p:cNvSpPr/>
              <p:nvPr/>
            </p:nvSpPr>
            <p:spPr>
              <a:xfrm>
                <a:off x="1209947" y="3359482"/>
                <a:ext cx="688544" cy="517741"/>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10FA03B1-D300-540C-1D4D-EC29EC72BF98}"/>
                  </a:ext>
                </a:extLst>
              </p:cNvPr>
              <p:cNvSpPr/>
              <p:nvPr/>
            </p:nvSpPr>
            <p:spPr>
              <a:xfrm>
                <a:off x="2166325" y="3426761"/>
                <a:ext cx="144356" cy="143583"/>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id="{C868B71D-9120-DBDD-AFCB-4538426A8972}"/>
                </a:ext>
              </a:extLst>
            </p:cNvPr>
            <p:cNvGrpSpPr/>
            <p:nvPr/>
          </p:nvGrpSpPr>
          <p:grpSpPr>
            <a:xfrm>
              <a:off x="2832193" y="2955506"/>
              <a:ext cx="1524724" cy="1112510"/>
              <a:chOff x="2832193" y="2955506"/>
              <a:chExt cx="1524724" cy="1112510"/>
            </a:xfrm>
          </p:grpSpPr>
          <p:pic>
            <p:nvPicPr>
              <p:cNvPr id="15" name="图片 14">
                <a:extLst>
                  <a:ext uri="{FF2B5EF4-FFF2-40B4-BE49-F238E27FC236}">
                    <a16:creationId xmlns:a16="http://schemas.microsoft.com/office/drawing/2014/main" id="{A8FA4CB7-66D3-B7C9-3659-21FF839C928A}"/>
                  </a:ext>
                </a:extLst>
              </p:cNvPr>
              <p:cNvPicPr>
                <a:picLocks noChangeAspect="1"/>
              </p:cNvPicPr>
              <p:nvPr/>
            </p:nvPicPr>
            <p:blipFill rotWithShape="1">
              <a:blip r:embed="rId4">
                <a:extLst>
                  <a:ext uri="{28A0092B-C50C-407E-A947-70E740481C1C}">
                    <a14:useLocalDpi xmlns:a14="http://schemas.microsoft.com/office/drawing/2010/main" val="0"/>
                  </a:ext>
                </a:extLst>
              </a:blip>
              <a:srcRect t="9837" r="25776" b="22015"/>
              <a:stretch/>
            </p:blipFill>
            <p:spPr>
              <a:xfrm>
                <a:off x="2832193" y="2955506"/>
                <a:ext cx="1524724" cy="1112510"/>
              </a:xfrm>
              <a:prstGeom prst="rect">
                <a:avLst/>
              </a:prstGeom>
              <a:ln>
                <a:solidFill>
                  <a:schemeClr val="tx1"/>
                </a:solidFill>
              </a:ln>
            </p:spPr>
          </p:pic>
          <p:sp>
            <p:nvSpPr>
              <p:cNvPr id="16" name="矩形 15">
                <a:extLst>
                  <a:ext uri="{FF2B5EF4-FFF2-40B4-BE49-F238E27FC236}">
                    <a16:creationId xmlns:a16="http://schemas.microsoft.com/office/drawing/2014/main" id="{154ADA8A-98D5-9E59-CBBB-876368A74D27}"/>
                  </a:ext>
                </a:extLst>
              </p:cNvPr>
              <p:cNvSpPr/>
              <p:nvPr/>
            </p:nvSpPr>
            <p:spPr>
              <a:xfrm>
                <a:off x="3365730" y="3387428"/>
                <a:ext cx="310625" cy="217665"/>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E2D6B89A-AA7E-4A43-DDB0-A7AC32A60BE5}"/>
                  </a:ext>
                </a:extLst>
              </p:cNvPr>
              <p:cNvSpPr/>
              <p:nvPr/>
            </p:nvSpPr>
            <p:spPr>
              <a:xfrm>
                <a:off x="3755755" y="3409363"/>
                <a:ext cx="170010" cy="15491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3481FDF9-5FEF-3DDD-B175-3FCC8353C5A2}"/>
                </a:ext>
              </a:extLst>
            </p:cNvPr>
            <p:cNvGrpSpPr/>
            <p:nvPr/>
          </p:nvGrpSpPr>
          <p:grpSpPr>
            <a:xfrm>
              <a:off x="4461972" y="2949063"/>
              <a:ext cx="1524724" cy="1112510"/>
              <a:chOff x="4461972" y="2949063"/>
              <a:chExt cx="1524724" cy="1112510"/>
            </a:xfrm>
          </p:grpSpPr>
          <p:pic>
            <p:nvPicPr>
              <p:cNvPr id="12" name="图片 11">
                <a:extLst>
                  <a:ext uri="{FF2B5EF4-FFF2-40B4-BE49-F238E27FC236}">
                    <a16:creationId xmlns:a16="http://schemas.microsoft.com/office/drawing/2014/main" id="{00457AFB-04A7-103D-83C7-D1049AA1D4FD}"/>
                  </a:ext>
                </a:extLst>
              </p:cNvPr>
              <p:cNvPicPr>
                <a:picLocks noChangeAspect="1"/>
              </p:cNvPicPr>
              <p:nvPr/>
            </p:nvPicPr>
            <p:blipFill rotWithShape="1">
              <a:blip r:embed="rId5">
                <a:extLst>
                  <a:ext uri="{28A0092B-C50C-407E-A947-70E740481C1C}">
                    <a14:useLocalDpi xmlns:a14="http://schemas.microsoft.com/office/drawing/2010/main" val="0"/>
                  </a:ext>
                </a:extLst>
              </a:blip>
              <a:srcRect t="9837" r="25776" b="22015"/>
              <a:stretch/>
            </p:blipFill>
            <p:spPr>
              <a:xfrm>
                <a:off x="4461972" y="2949063"/>
                <a:ext cx="1524724" cy="1112510"/>
              </a:xfrm>
              <a:prstGeom prst="rect">
                <a:avLst/>
              </a:prstGeom>
              <a:ln>
                <a:solidFill>
                  <a:schemeClr val="tx1"/>
                </a:solidFill>
              </a:ln>
            </p:spPr>
          </p:pic>
          <p:sp>
            <p:nvSpPr>
              <p:cNvPr id="13" name="矩形 12">
                <a:extLst>
                  <a:ext uri="{FF2B5EF4-FFF2-40B4-BE49-F238E27FC236}">
                    <a16:creationId xmlns:a16="http://schemas.microsoft.com/office/drawing/2014/main" id="{F4516ADD-2194-5854-E627-36E3476B99BB}"/>
                  </a:ext>
                </a:extLst>
              </p:cNvPr>
              <p:cNvSpPr/>
              <p:nvPr/>
            </p:nvSpPr>
            <p:spPr>
              <a:xfrm>
                <a:off x="5085489" y="3377240"/>
                <a:ext cx="179121" cy="18629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F42A671-6BE1-85FB-F4D0-2136FE4C2103}"/>
                  </a:ext>
                </a:extLst>
              </p:cNvPr>
              <p:cNvSpPr/>
              <p:nvPr/>
            </p:nvSpPr>
            <p:spPr>
              <a:xfrm>
                <a:off x="5296353" y="3377610"/>
                <a:ext cx="365043" cy="32006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箭头: 右 7">
              <a:extLst>
                <a:ext uri="{FF2B5EF4-FFF2-40B4-BE49-F238E27FC236}">
                  <a16:creationId xmlns:a16="http://schemas.microsoft.com/office/drawing/2014/main" id="{34700913-B047-7417-0A3C-B0CEDE89AE29}"/>
                </a:ext>
              </a:extLst>
            </p:cNvPr>
            <p:cNvSpPr/>
            <p:nvPr/>
          </p:nvSpPr>
          <p:spPr>
            <a:xfrm>
              <a:off x="1612806" y="2697913"/>
              <a:ext cx="3251369" cy="140915"/>
            </a:xfrm>
            <a:prstGeom prst="rightArrow">
              <a:avLst>
                <a:gd name="adj1" fmla="val 50000"/>
                <a:gd name="adj2" fmla="val 207032"/>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右 8">
              <a:extLst>
                <a:ext uri="{FF2B5EF4-FFF2-40B4-BE49-F238E27FC236}">
                  <a16:creationId xmlns:a16="http://schemas.microsoft.com/office/drawing/2014/main" id="{3252B2FC-8384-FA30-B5AA-5AA4E87E4210}"/>
                </a:ext>
              </a:extLst>
            </p:cNvPr>
            <p:cNvSpPr/>
            <p:nvPr/>
          </p:nvSpPr>
          <p:spPr>
            <a:xfrm flipH="1">
              <a:off x="2440088" y="4184299"/>
              <a:ext cx="3181380" cy="140915"/>
            </a:xfrm>
            <a:prstGeom prst="rightArrow">
              <a:avLst>
                <a:gd name="adj1" fmla="val 50000"/>
                <a:gd name="adj2" fmla="val 201181"/>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2A74605A-56C9-5A83-736B-AC3D54D8149F}"/>
                </a:ext>
              </a:extLst>
            </p:cNvPr>
            <p:cNvSpPr txBox="1"/>
            <p:nvPr/>
          </p:nvSpPr>
          <p:spPr>
            <a:xfrm>
              <a:off x="4849930" y="2591673"/>
              <a:ext cx="901207" cy="314988"/>
            </a:xfrm>
            <a:prstGeom prst="rect">
              <a:avLst/>
            </a:prstGeom>
            <a:noFill/>
          </p:spPr>
          <p:txBody>
            <a:bodyPr wrap="square" rtlCol="0">
              <a:spAutoFit/>
            </a:bodyPr>
            <a:lstStyle/>
            <a:p>
              <a:pPr algn="ctr"/>
              <a:r>
                <a:rPr lang="en-US" altLang="zh-CN" sz="2400" b="1" dirty="0">
                  <a:solidFill>
                    <a:srgbClr val="00B0F0"/>
                  </a:solidFill>
                  <a:latin typeface="Calibri" panose="020F0502020204030204" pitchFamily="34" charset="0"/>
                  <a:cs typeface="Calibri" panose="020F0502020204030204" pitchFamily="34" charset="0"/>
                </a:rPr>
                <a:t>Forward</a:t>
              </a:r>
              <a:endParaRPr lang="zh-CN" altLang="en-US" sz="2400" b="1" dirty="0">
                <a:solidFill>
                  <a:srgbClr val="00B0F0"/>
                </a:solidFill>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97765DA0-856E-EC88-E4B5-3B888053FEBA}"/>
                </a:ext>
              </a:extLst>
            </p:cNvPr>
            <p:cNvSpPr txBox="1"/>
            <p:nvPr/>
          </p:nvSpPr>
          <p:spPr>
            <a:xfrm>
              <a:off x="1348740" y="4089915"/>
              <a:ext cx="1091348" cy="316941"/>
            </a:xfrm>
            <a:prstGeom prst="rect">
              <a:avLst/>
            </a:prstGeom>
            <a:noFill/>
          </p:spPr>
          <p:txBody>
            <a:bodyPr wrap="square" rtlCol="0">
              <a:spAutoFit/>
            </a:bodyPr>
            <a:lstStyle/>
            <a:p>
              <a:pPr algn="ctr"/>
              <a:r>
                <a:rPr lang="en-US" altLang="zh-CN" sz="2400" b="1" dirty="0">
                  <a:solidFill>
                    <a:srgbClr val="00B050"/>
                  </a:solidFill>
                  <a:latin typeface="Calibri" panose="020F0502020204030204" pitchFamily="34" charset="0"/>
                  <a:cs typeface="Calibri" panose="020F0502020204030204" pitchFamily="34" charset="0"/>
                </a:rPr>
                <a:t>Backward</a:t>
              </a:r>
              <a:endParaRPr lang="zh-CN" altLang="en-US" sz="2400" b="1" dirty="0">
                <a:solidFill>
                  <a:srgbClr val="00B05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3712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Towards Reliable Label Generation</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16</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We apply </a:t>
            </a:r>
            <a:r>
              <a:rPr lang="en-US" altLang="zh-CN" sz="2400" dirty="0">
                <a:solidFill>
                  <a:srgbClr val="FF0000"/>
                </a:solidFill>
                <a:latin typeface="Arial" panose="020B0604020202020204" pitchFamily="34" charset="0"/>
                <a:cs typeface="Arial" panose="020B0604020202020204" pitchFamily="34" charset="0"/>
              </a:rPr>
              <a:t>tracking</a:t>
            </a:r>
            <a:r>
              <a:rPr lang="en-US" altLang="zh-CN" sz="2400" dirty="0">
                <a:latin typeface="Arial" panose="020B0604020202020204" pitchFamily="34" charset="0"/>
                <a:cs typeface="Arial" panose="020B0604020202020204" pitchFamily="34" charset="0"/>
              </a:rPr>
              <a:t> to remove temporally inconsistent detections</a:t>
            </a:r>
          </a:p>
          <a:p>
            <a:pPr marL="714375" lvl="1" indent="-342900">
              <a:lnSpc>
                <a:spcPct val="120000"/>
              </a:lnSpc>
            </a:pPr>
            <a:r>
              <a:rPr lang="en-US" altLang="zh-CN" sz="2200" dirty="0">
                <a:latin typeface="Arial" panose="020B0604020202020204" pitchFamily="34" charset="0"/>
                <a:cs typeface="Arial" panose="020B0604020202020204" pitchFamily="34" charset="0"/>
              </a:rPr>
              <a:t>Non-learnable, </a:t>
            </a:r>
            <a:r>
              <a:rPr lang="en-US" altLang="zh-CN" sz="2200" dirty="0" err="1">
                <a:latin typeface="Arial" panose="020B0604020202020204" pitchFamily="34" charset="0"/>
                <a:cs typeface="Arial" panose="020B0604020202020204" pitchFamily="34" charset="0"/>
              </a:rPr>
              <a:t>IoU</a:t>
            </a:r>
            <a:r>
              <a:rPr lang="en-US" altLang="zh-CN" sz="2200" dirty="0">
                <a:latin typeface="Arial" panose="020B0604020202020204" pitchFamily="34" charset="0"/>
                <a:cs typeface="Arial" panose="020B0604020202020204" pitchFamily="34" charset="0"/>
              </a:rPr>
              <a:t>-based inter-frame </a:t>
            </a:r>
            <a:r>
              <a:rPr lang="en-US" altLang="zh-CN" sz="2200" dirty="0" err="1">
                <a:latin typeface="Arial" panose="020B0604020202020204" pitchFamily="34" charset="0"/>
                <a:cs typeface="Arial" panose="020B0604020202020204" pitchFamily="34" charset="0"/>
              </a:rPr>
              <a:t>bbox</a:t>
            </a:r>
            <a:r>
              <a:rPr lang="en-US" altLang="zh-CN" sz="2200" dirty="0">
                <a:latin typeface="Arial" panose="020B0604020202020204" pitchFamily="34" charset="0"/>
                <a:cs typeface="Arial" panose="020B0604020202020204" pitchFamily="34" charset="0"/>
              </a:rPr>
              <a:t> linking (bi-directional)</a:t>
            </a:r>
          </a:p>
          <a:p>
            <a:pPr marL="714375" lvl="1" indent="-342900">
              <a:lnSpc>
                <a:spcPct val="120000"/>
              </a:lnSpc>
            </a:pPr>
            <a:r>
              <a:rPr lang="en-US" altLang="zh-CN" sz="2200" dirty="0">
                <a:latin typeface="Arial" panose="020B0604020202020204" pitchFamily="34" charset="0"/>
                <a:cs typeface="Arial" panose="020B0604020202020204" pitchFamily="34" charset="0"/>
              </a:rPr>
              <a:t>However, it also causes </a:t>
            </a:r>
            <a:r>
              <a:rPr lang="en-US" altLang="zh-CN" sz="2200" dirty="0">
                <a:solidFill>
                  <a:srgbClr val="FF0000"/>
                </a:solidFill>
                <a:latin typeface="Arial" panose="020B0604020202020204" pitchFamily="34" charset="0"/>
                <a:cs typeface="Arial" panose="020B0604020202020204" pitchFamily="34" charset="0"/>
              </a:rPr>
              <a:t>false negatives</a:t>
            </a:r>
          </a:p>
        </p:txBody>
      </p:sp>
      <p:sp>
        <p:nvSpPr>
          <p:cNvPr id="21" name="文本框 20">
            <a:extLst>
              <a:ext uri="{FF2B5EF4-FFF2-40B4-BE49-F238E27FC236}">
                <a16:creationId xmlns:a16="http://schemas.microsoft.com/office/drawing/2014/main" id="{A802C2EA-FECC-8119-DB9A-573A7348FB89}"/>
              </a:ext>
            </a:extLst>
          </p:cNvPr>
          <p:cNvSpPr txBox="1"/>
          <p:nvPr/>
        </p:nvSpPr>
        <p:spPr>
          <a:xfrm>
            <a:off x="766044" y="6491869"/>
            <a:ext cx="1079121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Bewley, Alex, et al. "Simple online and </a:t>
            </a:r>
            <a:r>
              <a:rPr lang="en-US" altLang="zh-CN" sz="1200" dirty="0" err="1">
                <a:latin typeface="Arial" panose="020B0604020202020204" pitchFamily="34" charset="0"/>
                <a:cs typeface="Arial" panose="020B0604020202020204" pitchFamily="34" charset="0"/>
              </a:rPr>
              <a:t>realtime</a:t>
            </a:r>
            <a:r>
              <a:rPr lang="en-US" altLang="zh-CN" sz="1200" dirty="0">
                <a:latin typeface="Arial" panose="020B0604020202020204" pitchFamily="34" charset="0"/>
                <a:cs typeface="Arial" panose="020B0604020202020204" pitchFamily="34" charset="0"/>
              </a:rPr>
              <a:t> tracking." ICIP. 2016.</a:t>
            </a:r>
          </a:p>
        </p:txBody>
      </p:sp>
      <p:pic>
        <p:nvPicPr>
          <p:cNvPr id="22" name="vid1-cut10s">
            <a:hlinkClick r:id="" action="ppaction://media"/>
            <a:extLst>
              <a:ext uri="{FF2B5EF4-FFF2-40B4-BE49-F238E27FC236}">
                <a16:creationId xmlns:a16="http://schemas.microsoft.com/office/drawing/2014/main" id="{C855F1D2-BD70-AF1C-18CF-36CDF35B1C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3347" y="2685390"/>
            <a:ext cx="4633606" cy="3658110"/>
          </a:xfrm>
          <a:prstGeom prst="rect">
            <a:avLst/>
          </a:prstGeom>
        </p:spPr>
      </p:pic>
      <p:pic>
        <p:nvPicPr>
          <p:cNvPr id="24" name="vid4-remove_by_mistake-cut10s">
            <a:hlinkClick r:id="" action="ppaction://media"/>
            <a:extLst>
              <a:ext uri="{FF2B5EF4-FFF2-40B4-BE49-F238E27FC236}">
                <a16:creationId xmlns:a16="http://schemas.microsoft.com/office/drawing/2014/main" id="{454AD20F-23B2-9660-676B-5C2B97845B0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35832" y="2685390"/>
            <a:ext cx="4633606" cy="3658110"/>
          </a:xfrm>
          <a:prstGeom prst="rect">
            <a:avLst/>
          </a:prstGeom>
        </p:spPr>
      </p:pic>
    </p:spTree>
    <p:extLst>
      <p:ext uri="{BB962C8B-B14F-4D97-AF65-F5344CB8AC3E}">
        <p14:creationId xmlns:p14="http://schemas.microsoft.com/office/powerpoint/2010/main" val="55252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2"/>
                </p:tgtEl>
              </p:cMediaNode>
            </p:video>
            <p:video>
              <p:cMediaNode vol="80000">
                <p:cTn id="16" fill="hold" display="0">
                  <p:stCondLst>
                    <p:cond delay="indefinite"/>
                  </p:stCondLst>
                </p:cTn>
                <p:tgtEl>
                  <p:spTgt spid="2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Towards Reliable Label Generation</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17</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Finally, we remove predictions lower than a confidence threshold</a:t>
            </a:r>
          </a:p>
          <a:p>
            <a:pPr marL="104790" indent="-342900">
              <a:lnSpc>
                <a:spcPct val="120000"/>
              </a:lnSpc>
            </a:pPr>
            <a:r>
              <a:rPr lang="en-US" altLang="zh-CN" sz="2400" dirty="0">
                <a:latin typeface="Arial" panose="020B0604020202020204" pitchFamily="34" charset="0"/>
                <a:cs typeface="Arial" panose="020B0604020202020204" pitchFamily="34" charset="0"/>
              </a:rPr>
              <a:t>However, we face a precision-recall trade-off</a:t>
            </a:r>
          </a:p>
          <a:p>
            <a:pPr marL="104790" indent="-342900">
              <a:lnSpc>
                <a:spcPct val="120000"/>
              </a:lnSpc>
            </a:pPr>
            <a:r>
              <a:rPr lang="en-US" altLang="zh-CN" sz="2400" dirty="0">
                <a:latin typeface="Arial" panose="020B0604020202020204" pitchFamily="34" charset="0"/>
                <a:cs typeface="Arial" panose="020B0604020202020204" pitchFamily="34" charset="0"/>
              </a:rPr>
              <a:t>Empirically, a higher value is better. But this causes </a:t>
            </a:r>
            <a:r>
              <a:rPr lang="en-US" altLang="zh-CN" sz="2400" dirty="0">
                <a:solidFill>
                  <a:srgbClr val="FF0000"/>
                </a:solidFill>
                <a:latin typeface="Arial" panose="020B0604020202020204" pitchFamily="34" charset="0"/>
                <a:cs typeface="Arial" panose="020B0604020202020204" pitchFamily="34" charset="0"/>
              </a:rPr>
              <a:t>false negatives </a:t>
            </a:r>
            <a:r>
              <a:rPr lang="en-US" altLang="zh-CN" sz="2400" dirty="0">
                <a:latin typeface="Arial" panose="020B0604020202020204" pitchFamily="34" charset="0"/>
                <a:cs typeface="Arial" panose="020B0604020202020204" pitchFamily="34" charset="0"/>
              </a:rPr>
              <a:t>again!</a:t>
            </a:r>
          </a:p>
        </p:txBody>
      </p:sp>
      <p:pic>
        <p:nvPicPr>
          <p:cNvPr id="9" name="图片 8">
            <a:extLst>
              <a:ext uri="{FF2B5EF4-FFF2-40B4-BE49-F238E27FC236}">
                <a16:creationId xmlns:a16="http://schemas.microsoft.com/office/drawing/2014/main" id="{AB06967B-B327-DA40-40F8-2B423669C601}"/>
              </a:ext>
            </a:extLst>
          </p:cNvPr>
          <p:cNvPicPr>
            <a:picLocks noChangeAspect="1"/>
          </p:cNvPicPr>
          <p:nvPr/>
        </p:nvPicPr>
        <p:blipFill rotWithShape="1">
          <a:blip r:embed="rId3"/>
          <a:srcRect r="37667"/>
          <a:stretch/>
        </p:blipFill>
        <p:spPr>
          <a:xfrm>
            <a:off x="1553458" y="2903456"/>
            <a:ext cx="7813882" cy="3474865"/>
          </a:xfrm>
          <a:prstGeom prst="rect">
            <a:avLst/>
          </a:prstGeom>
        </p:spPr>
      </p:pic>
    </p:spTree>
    <p:extLst>
      <p:ext uri="{BB962C8B-B14F-4D97-AF65-F5344CB8AC3E}">
        <p14:creationId xmlns:p14="http://schemas.microsoft.com/office/powerpoint/2010/main" val="225214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Robust Model Training</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18</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In detector training, people usually assign labels with a “margin”</a:t>
            </a:r>
          </a:p>
          <a:p>
            <a:pPr marL="714375" lvl="1" indent="-342900">
              <a:lnSpc>
                <a:spcPct val="120000"/>
              </a:lnSpc>
            </a:pPr>
            <a:r>
              <a:rPr lang="en-US" altLang="zh-CN" sz="2200" dirty="0">
                <a:latin typeface="Arial" panose="020B0604020202020204" pitchFamily="34" charset="0"/>
                <a:cs typeface="Arial" panose="020B0604020202020204" pitchFamily="34" charset="0"/>
              </a:rPr>
              <a:t>E.g., GT with </a:t>
            </a:r>
            <a:r>
              <a:rPr lang="en-US" altLang="zh-CN" sz="2200" dirty="0" err="1">
                <a:latin typeface="Arial" panose="020B0604020202020204" pitchFamily="34" charset="0"/>
                <a:cs typeface="Arial" panose="020B0604020202020204" pitchFamily="34" charset="0"/>
              </a:rPr>
              <a:t>IoU</a:t>
            </a:r>
            <a:r>
              <a:rPr lang="en-US" altLang="zh-CN" sz="2200" dirty="0">
                <a:latin typeface="Arial" panose="020B0604020202020204" pitchFamily="34" charset="0"/>
                <a:cs typeface="Arial" panose="020B0604020202020204" pitchFamily="34" charset="0"/>
              </a:rPr>
              <a:t> &gt; 0.5 are positive, &lt; 0.4 are negative, others are ignored</a:t>
            </a:r>
          </a:p>
          <a:p>
            <a:pPr marL="104790" indent="-342900">
              <a:lnSpc>
                <a:spcPct val="120000"/>
              </a:lnSpc>
            </a:pPr>
            <a:r>
              <a:rPr lang="en-US" altLang="zh-CN" sz="2400" dirty="0">
                <a:latin typeface="Arial" panose="020B0604020202020204" pitchFamily="34" charset="0"/>
                <a:cs typeface="Arial" panose="020B0604020202020204" pitchFamily="34" charset="0"/>
              </a:rPr>
              <a:t>Inspired by that, we design a </a:t>
            </a:r>
            <a:r>
              <a:rPr lang="en-US" altLang="zh-CN" sz="2400" dirty="0">
                <a:solidFill>
                  <a:srgbClr val="FF0000"/>
                </a:solidFill>
                <a:latin typeface="Arial" panose="020B0604020202020204" pitchFamily="34" charset="0"/>
                <a:cs typeface="Arial" panose="020B0604020202020204" pitchFamily="34" charset="0"/>
              </a:rPr>
              <a:t>soft anchor assignment </a:t>
            </a:r>
            <a:r>
              <a:rPr lang="en-US" altLang="zh-CN" sz="2400" dirty="0">
                <a:latin typeface="Arial" panose="020B0604020202020204" pitchFamily="34" charset="0"/>
                <a:cs typeface="Arial" panose="020B0604020202020204" pitchFamily="34" charset="0"/>
              </a:rPr>
              <a:t>strategy</a:t>
            </a:r>
          </a:p>
          <a:p>
            <a:pPr marL="714375" lvl="1" indent="-342900">
              <a:lnSpc>
                <a:spcPct val="120000"/>
              </a:lnSpc>
            </a:pPr>
            <a:r>
              <a:rPr lang="en-US" altLang="zh-CN" sz="2200" dirty="0">
                <a:latin typeface="Arial" panose="020B0604020202020204" pitchFamily="34" charset="0"/>
                <a:cs typeface="Arial" panose="020B0604020202020204" pitchFamily="34" charset="0"/>
              </a:rPr>
              <a:t>Do not apply loss on removed-by-tracking or mid-confident boxes</a:t>
            </a:r>
            <a:endParaRPr lang="en-US" altLang="zh-CN" sz="2400"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0D74E653-D7A0-4662-0F25-6E14F81EC14D}"/>
              </a:ext>
            </a:extLst>
          </p:cNvPr>
          <p:cNvSpPr txBox="1"/>
          <p:nvPr/>
        </p:nvSpPr>
        <p:spPr>
          <a:xfrm>
            <a:off x="766044" y="6491869"/>
            <a:ext cx="1079121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Lin, Tsung-Yi, et al. "Focal loss for dense object detection." ICCV. 2017.</a:t>
            </a:r>
          </a:p>
        </p:txBody>
      </p:sp>
      <p:pic>
        <p:nvPicPr>
          <p:cNvPr id="6" name="图片 5">
            <a:extLst>
              <a:ext uri="{FF2B5EF4-FFF2-40B4-BE49-F238E27FC236}">
                <a16:creationId xmlns:a16="http://schemas.microsoft.com/office/drawing/2014/main" id="{E5AC4C1B-B265-1312-5193-B0927E2F30FD}"/>
              </a:ext>
            </a:extLst>
          </p:cNvPr>
          <p:cNvPicPr>
            <a:picLocks noChangeAspect="1"/>
          </p:cNvPicPr>
          <p:nvPr/>
        </p:nvPicPr>
        <p:blipFill>
          <a:blip r:embed="rId3"/>
          <a:stretch>
            <a:fillRect/>
          </a:stretch>
        </p:blipFill>
        <p:spPr>
          <a:xfrm>
            <a:off x="1019252" y="3007149"/>
            <a:ext cx="9056041" cy="3319316"/>
          </a:xfrm>
          <a:prstGeom prst="rect">
            <a:avLst/>
          </a:prstGeom>
        </p:spPr>
      </p:pic>
    </p:spTree>
    <p:extLst>
      <p:ext uri="{BB962C8B-B14F-4D97-AF65-F5344CB8AC3E}">
        <p14:creationId xmlns:p14="http://schemas.microsoft.com/office/powerpoint/2010/main" val="102592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Experiments</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19</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640070"/>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altLang="zh-CN" sz="2400" b="1" dirty="0">
                <a:latin typeface="Arial" panose="020B0604020202020204" pitchFamily="34" charset="0"/>
                <a:cs typeface="Arial" panose="020B0604020202020204" pitchFamily="34" charset="0"/>
              </a:rPr>
              <a:t>Datasets</a:t>
            </a:r>
            <a:r>
              <a:rPr lang="en-US" altLang="zh-CN" sz="2400" dirty="0">
                <a:latin typeface="Arial" panose="020B0604020202020204" pitchFamily="34" charset="0"/>
                <a:cs typeface="Arial" panose="020B0604020202020204" pitchFamily="34" charset="0"/>
              </a:rPr>
              <a:t>: Gen1 &amp; 1Mpx</a:t>
            </a:r>
          </a:p>
          <a:p>
            <a:pPr marL="0" indent="0">
              <a:lnSpc>
                <a:spcPct val="120000"/>
              </a:lnSpc>
              <a:buNone/>
            </a:pPr>
            <a:r>
              <a:rPr lang="en-US" altLang="zh-CN" sz="2400" b="1" dirty="0">
                <a:latin typeface="Arial" panose="020B0604020202020204" pitchFamily="34" charset="0"/>
                <a:cs typeface="Arial" panose="020B0604020202020204" pitchFamily="34" charset="0"/>
              </a:rPr>
              <a:t>Settings</a:t>
            </a:r>
            <a:r>
              <a:rPr lang="en-US" altLang="zh-CN" sz="2400" dirty="0">
                <a:latin typeface="Arial" panose="020B0604020202020204" pitchFamily="34" charset="0"/>
                <a:cs typeface="Arial" panose="020B0604020202020204" pitchFamily="34" charset="0"/>
              </a:rPr>
              <a:t>: WSOD &amp; SSOD</a:t>
            </a:r>
          </a:p>
          <a:p>
            <a:pPr marL="104790" indent="-342900">
              <a:lnSpc>
                <a:spcPct val="120000"/>
              </a:lnSpc>
            </a:pPr>
            <a:r>
              <a:rPr lang="en-US" altLang="zh-CN" sz="2200" dirty="0">
                <a:latin typeface="Arial" panose="020B0604020202020204" pitchFamily="34" charset="0"/>
                <a:cs typeface="Arial" panose="020B0604020202020204" pitchFamily="34" charset="0"/>
              </a:rPr>
              <a:t>Low-label: sub-sample 1%, 2%, 5%, 10% of the original labels</a:t>
            </a:r>
          </a:p>
          <a:p>
            <a:pPr marL="104790" indent="-342900">
              <a:lnSpc>
                <a:spcPct val="120000"/>
              </a:lnSpc>
            </a:pPr>
            <a:r>
              <a:rPr lang="en-US" altLang="zh-CN" sz="2200" dirty="0">
                <a:latin typeface="Arial" panose="020B0604020202020204" pitchFamily="34" charset="0"/>
                <a:cs typeface="Arial" panose="020B0604020202020204" pitchFamily="34" charset="0"/>
              </a:rPr>
              <a:t>Full-label: all labels are provided (~10% on Gen1 and 50% on 1Mpx)</a:t>
            </a:r>
          </a:p>
          <a:p>
            <a:pPr marL="0" indent="0">
              <a:lnSpc>
                <a:spcPct val="120000"/>
              </a:lnSpc>
              <a:buNone/>
            </a:pPr>
            <a:r>
              <a:rPr lang="en-US" altLang="zh-CN" sz="2400" b="1" dirty="0">
                <a:latin typeface="Arial" panose="020B0604020202020204" pitchFamily="34" charset="0"/>
                <a:cs typeface="Arial" panose="020B0604020202020204" pitchFamily="34" charset="0"/>
              </a:rPr>
              <a:t>Model</a:t>
            </a:r>
            <a:r>
              <a:rPr lang="en-US" altLang="zh-CN" sz="2400" dirty="0">
                <a:latin typeface="Arial" panose="020B0604020202020204" pitchFamily="34" charset="0"/>
                <a:cs typeface="Arial" panose="020B0604020202020204" pitchFamily="34" charset="0"/>
              </a:rPr>
              <a:t>: RVT-S as our base model</a:t>
            </a:r>
          </a:p>
          <a:p>
            <a:pPr marL="0" indent="0">
              <a:lnSpc>
                <a:spcPct val="120000"/>
              </a:lnSpc>
              <a:buNone/>
            </a:pPr>
            <a:r>
              <a:rPr lang="en-US" altLang="zh-CN" sz="2200" b="1" dirty="0">
                <a:latin typeface="Arial" panose="020B0604020202020204" pitchFamily="34" charset="0"/>
                <a:cs typeface="Arial" panose="020B0604020202020204" pitchFamily="34" charset="0"/>
              </a:rPr>
              <a:t>Metrics</a:t>
            </a:r>
            <a:r>
              <a:rPr lang="en-US" altLang="zh-CN" sz="2200" dirty="0">
                <a:latin typeface="Arial" panose="020B0604020202020204" pitchFamily="34" charset="0"/>
                <a:cs typeface="Arial" panose="020B0604020202020204" pitchFamily="34" charset="0"/>
              </a:rPr>
              <a:t>: COCO-style </a:t>
            </a:r>
            <a:r>
              <a:rPr lang="en-US" altLang="zh-CN" sz="2200" dirty="0" err="1">
                <a:latin typeface="Arial" panose="020B0604020202020204" pitchFamily="34" charset="0"/>
                <a:cs typeface="Arial" panose="020B0604020202020204" pitchFamily="34" charset="0"/>
              </a:rPr>
              <a:t>mAP</a:t>
            </a:r>
            <a:r>
              <a:rPr lang="en-US" altLang="zh-CN" sz="2200" dirty="0">
                <a:latin typeface="Arial" panose="020B0604020202020204" pitchFamily="34" charset="0"/>
                <a:cs typeface="Arial" panose="020B0604020202020204" pitchFamily="34" charset="0"/>
              </a:rPr>
              <a:t>@[.5:.95]</a:t>
            </a:r>
          </a:p>
          <a:p>
            <a:pPr marL="0" indent="0">
              <a:lnSpc>
                <a:spcPct val="120000"/>
              </a:lnSpc>
              <a:buNone/>
            </a:pPr>
            <a:r>
              <a:rPr lang="en-US" altLang="zh-CN" sz="2200" b="1" dirty="0">
                <a:latin typeface="Arial" panose="020B0604020202020204" pitchFamily="34" charset="0"/>
                <a:cs typeface="Arial" panose="020B0604020202020204" pitchFamily="34" charset="0"/>
              </a:rPr>
              <a:t>Baselines</a:t>
            </a:r>
            <a:r>
              <a:rPr lang="en-US" altLang="zh-CN" sz="2200" dirty="0">
                <a:latin typeface="Arial" panose="020B0604020202020204" pitchFamily="34" charset="0"/>
                <a:cs typeface="Arial" panose="020B0604020202020204" pitchFamily="34" charset="0"/>
              </a:rPr>
              <a:t>:</a:t>
            </a:r>
          </a:p>
          <a:p>
            <a:pPr marL="342900" indent="-342900">
              <a:lnSpc>
                <a:spcPct val="120000"/>
              </a:lnSpc>
            </a:pPr>
            <a:r>
              <a:rPr lang="en-US" altLang="zh-CN" sz="2200" i="1" dirty="0">
                <a:latin typeface="Arial" panose="020B0604020202020204" pitchFamily="34" charset="0"/>
                <a:cs typeface="Arial" panose="020B0604020202020204" pitchFamily="34" charset="0"/>
              </a:rPr>
              <a:t>Supervised Baseline</a:t>
            </a:r>
            <a:r>
              <a:rPr lang="en-US" altLang="zh-CN" sz="2200" dirty="0">
                <a:latin typeface="Arial" panose="020B0604020202020204" pitchFamily="34" charset="0"/>
                <a:cs typeface="Arial" panose="020B0604020202020204" pitchFamily="34" charset="0"/>
              </a:rPr>
              <a:t>: only trained on labeled data</a:t>
            </a:r>
          </a:p>
          <a:p>
            <a:pPr marL="342900" indent="-342900">
              <a:lnSpc>
                <a:spcPct val="120000"/>
              </a:lnSpc>
            </a:pPr>
            <a:r>
              <a:rPr lang="en-US" altLang="zh-CN" sz="2200" i="1" dirty="0">
                <a:latin typeface="Arial" panose="020B0604020202020204" pitchFamily="34" charset="0"/>
                <a:cs typeface="Arial" panose="020B0604020202020204" pitchFamily="34" charset="0"/>
              </a:rPr>
              <a:t>Soft Teacher</a:t>
            </a:r>
            <a:r>
              <a:rPr lang="en-US" altLang="zh-CN" sz="2200" dirty="0">
                <a:latin typeface="Arial" panose="020B0604020202020204" pitchFamily="34" charset="0"/>
                <a:cs typeface="Arial" panose="020B0604020202020204" pitchFamily="34" charset="0"/>
              </a:rPr>
              <a:t>: adapted from the famous image-based method</a:t>
            </a:r>
          </a:p>
          <a:p>
            <a:pPr marL="342900" indent="-342900">
              <a:lnSpc>
                <a:spcPct val="120000"/>
              </a:lnSpc>
            </a:pPr>
            <a:r>
              <a:rPr lang="en-US" altLang="zh-CN" sz="2200" i="1" dirty="0">
                <a:latin typeface="Arial" panose="020B0604020202020204" pitchFamily="34" charset="0"/>
                <a:cs typeface="Arial" panose="020B0604020202020204" pitchFamily="34" charset="0"/>
              </a:rPr>
              <a:t>Vanilla Self-Training</a:t>
            </a:r>
            <a:r>
              <a:rPr lang="en-US" altLang="zh-CN" sz="2200" dirty="0">
                <a:latin typeface="Arial" panose="020B0604020202020204" pitchFamily="34" charset="0"/>
                <a:cs typeface="Arial" panose="020B0604020202020204" pitchFamily="34" charset="0"/>
              </a:rPr>
              <a:t>: LEOD with naïve label filtering</a:t>
            </a:r>
          </a:p>
        </p:txBody>
      </p:sp>
      <p:sp>
        <p:nvSpPr>
          <p:cNvPr id="5" name="文本框 4">
            <a:extLst>
              <a:ext uri="{FF2B5EF4-FFF2-40B4-BE49-F238E27FC236}">
                <a16:creationId xmlns:a16="http://schemas.microsoft.com/office/drawing/2014/main" id="{FE362EDF-FAC5-E054-4A44-C21AA8B835B2}"/>
              </a:ext>
            </a:extLst>
          </p:cNvPr>
          <p:cNvSpPr txBox="1"/>
          <p:nvPr/>
        </p:nvSpPr>
        <p:spPr>
          <a:xfrm>
            <a:off x="766044" y="5943445"/>
            <a:ext cx="10791218" cy="830997"/>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Lin, Tsung-Yi, et al. "Microsoft coco: Common objects in context." ECCV. 2014.</a:t>
            </a:r>
          </a:p>
          <a:p>
            <a:r>
              <a:rPr lang="en-US" altLang="zh-CN" sz="1200" dirty="0">
                <a:latin typeface="Arial" panose="020B0604020202020204" pitchFamily="34" charset="0"/>
                <a:cs typeface="Arial" panose="020B0604020202020204" pitchFamily="34" charset="0"/>
              </a:rPr>
              <a:t>Perot, Etienne, et al. "Learning to detect objects with a 1 megapixel event camera." </a:t>
            </a:r>
            <a:r>
              <a:rPr lang="en-US" altLang="zh-CN" sz="1200" dirty="0" err="1">
                <a:latin typeface="Arial" panose="020B0604020202020204" pitchFamily="34" charset="0"/>
                <a:cs typeface="Arial" panose="020B0604020202020204" pitchFamily="34" charset="0"/>
              </a:rPr>
              <a:t>NeurIPS</a:t>
            </a:r>
            <a:r>
              <a:rPr lang="en-US" altLang="zh-CN" sz="1200" dirty="0">
                <a:latin typeface="Arial" panose="020B0604020202020204" pitchFamily="34" charset="0"/>
                <a:cs typeface="Arial" panose="020B0604020202020204" pitchFamily="34" charset="0"/>
              </a:rPr>
              <a:t>. 2020.</a:t>
            </a:r>
          </a:p>
          <a:p>
            <a:r>
              <a:rPr lang="fr-FR" altLang="zh-CN" sz="1200" dirty="0">
                <a:latin typeface="Arial" panose="020B0604020202020204" pitchFamily="34" charset="0"/>
                <a:cs typeface="Arial" panose="020B0604020202020204" pitchFamily="34" charset="0"/>
              </a:rPr>
              <a:t>De Tournemire, Pierre, et al. "A large </a:t>
            </a:r>
            <a:r>
              <a:rPr lang="fr-FR" altLang="zh-CN" sz="1200" dirty="0" err="1">
                <a:latin typeface="Arial" panose="020B0604020202020204" pitchFamily="34" charset="0"/>
                <a:cs typeface="Arial" panose="020B0604020202020204" pitchFamily="34" charset="0"/>
              </a:rPr>
              <a:t>scale</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event-based</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detection</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dataset</a:t>
            </a:r>
            <a:r>
              <a:rPr lang="fr-FR" altLang="zh-CN" sz="1200" dirty="0">
                <a:latin typeface="Arial" panose="020B0604020202020204" pitchFamily="34" charset="0"/>
                <a:cs typeface="Arial" panose="020B0604020202020204" pitchFamily="34" charset="0"/>
              </a:rPr>
              <a:t> for automotive." </a:t>
            </a:r>
            <a:r>
              <a:rPr lang="fr-FR" altLang="zh-CN" sz="1200" dirty="0" err="1">
                <a:latin typeface="Arial" panose="020B0604020202020204" pitchFamily="34" charset="0"/>
                <a:cs typeface="Arial" panose="020B0604020202020204" pitchFamily="34" charset="0"/>
              </a:rPr>
              <a:t>arXiv</a:t>
            </a:r>
            <a:r>
              <a:rPr lang="fr-FR" altLang="zh-CN" sz="1200" dirty="0">
                <a:latin typeface="Arial" panose="020B0604020202020204" pitchFamily="34" charset="0"/>
                <a:cs typeface="Arial" panose="020B0604020202020204" pitchFamily="34" charset="0"/>
              </a:rPr>
              <a:t> </a:t>
            </a:r>
            <a:r>
              <a:rPr lang="fr-FR" altLang="zh-CN" sz="1200" dirty="0" err="1">
                <a:latin typeface="Arial" panose="020B0604020202020204" pitchFamily="34" charset="0"/>
                <a:cs typeface="Arial" panose="020B0604020202020204" pitchFamily="34" charset="0"/>
              </a:rPr>
              <a:t>preprint</a:t>
            </a:r>
            <a:r>
              <a:rPr lang="fr-FR" altLang="zh-CN" sz="1200" dirty="0">
                <a:latin typeface="Arial" panose="020B0604020202020204" pitchFamily="34" charset="0"/>
                <a:cs typeface="Arial" panose="020B0604020202020204" pitchFamily="34" charset="0"/>
              </a:rPr>
              <a:t> arXiv:2001.08499 (2020).</a:t>
            </a:r>
          </a:p>
          <a:p>
            <a:r>
              <a:rPr lang="en-US" altLang="zh-CN" sz="1200" dirty="0">
                <a:latin typeface="Arial" panose="020B0604020202020204" pitchFamily="34" charset="0"/>
                <a:cs typeface="Arial" panose="020B0604020202020204" pitchFamily="34" charset="0"/>
              </a:rPr>
              <a:t>Gehrig, Mathias, and Davide </a:t>
            </a:r>
            <a:r>
              <a:rPr lang="en-US" altLang="zh-CN" sz="1200" dirty="0" err="1">
                <a:latin typeface="Arial" panose="020B0604020202020204" pitchFamily="34" charset="0"/>
                <a:cs typeface="Arial" panose="020B0604020202020204" pitchFamily="34" charset="0"/>
              </a:rPr>
              <a:t>Scaramuzza</a:t>
            </a:r>
            <a:r>
              <a:rPr lang="en-US" altLang="zh-CN" sz="1200" dirty="0">
                <a:latin typeface="Arial" panose="020B0604020202020204" pitchFamily="34" charset="0"/>
                <a:cs typeface="Arial" panose="020B0604020202020204" pitchFamily="34" charset="0"/>
              </a:rPr>
              <a:t>. "Recurrent vision transformers for object detection with event cameras." CVPR. 2023.</a:t>
            </a:r>
          </a:p>
        </p:txBody>
      </p:sp>
    </p:spTree>
    <p:extLst>
      <p:ext uri="{BB962C8B-B14F-4D97-AF65-F5344CB8AC3E}">
        <p14:creationId xmlns:p14="http://schemas.microsoft.com/office/powerpoint/2010/main" val="12652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What are Event-based Cameras?</a:t>
            </a:r>
            <a:endParaRPr sz="320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730FA1F2-A44F-DB42-CF90-986966441679}"/>
              </a:ext>
            </a:extLst>
          </p:cNvPr>
          <p:cNvSpPr txBox="1"/>
          <p:nvPr/>
        </p:nvSpPr>
        <p:spPr>
          <a:xfrm>
            <a:off x="766043" y="6421695"/>
            <a:ext cx="10530568"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Video credit: </a:t>
            </a:r>
            <a:r>
              <a:rPr lang="en-US" altLang="zh-CN" sz="1400" dirty="0">
                <a:latin typeface="Arial" panose="020B0604020202020204" pitchFamily="34" charset="0"/>
                <a:cs typeface="Arial" panose="020B0604020202020204" pitchFamily="34" charset="0"/>
                <a:hlinkClick r:id="rId3"/>
              </a:rPr>
              <a:t>https://dioramslam.com/2021/10/08/event-cameras/</a:t>
            </a:r>
            <a:endParaRPr lang="en-US" altLang="zh-CN" sz="14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a:t>
            </a:fld>
            <a:endParaRPr lang="en"/>
          </a:p>
        </p:txBody>
      </p:sp>
      <p:pic>
        <p:nvPicPr>
          <p:cNvPr id="13" name="图片 12">
            <a:extLst>
              <a:ext uri="{FF2B5EF4-FFF2-40B4-BE49-F238E27FC236}">
                <a16:creationId xmlns:a16="http://schemas.microsoft.com/office/drawing/2014/main" id="{DB4FFE77-3792-6E97-5487-203E79D26EAC}"/>
              </a:ext>
            </a:extLst>
          </p:cNvPr>
          <p:cNvPicPr>
            <a:picLocks noChangeAspect="1"/>
          </p:cNvPicPr>
          <p:nvPr/>
        </p:nvPicPr>
        <p:blipFill rotWithShape="1">
          <a:blip r:embed="rId4">
            <a:extLst>
              <a:ext uri="{28A0092B-C50C-407E-A947-70E740481C1C}">
                <a14:useLocalDpi xmlns:a14="http://schemas.microsoft.com/office/drawing/2010/main" val="0"/>
              </a:ext>
            </a:extLst>
          </a:blip>
          <a:srcRect l="6813" t="8728" r="6327" b="2239"/>
          <a:stretch/>
        </p:blipFill>
        <p:spPr>
          <a:xfrm>
            <a:off x="860978" y="1287096"/>
            <a:ext cx="8332718" cy="4795509"/>
          </a:xfrm>
          <a:prstGeom prst="rect">
            <a:avLst/>
          </a:prstGeom>
        </p:spPr>
      </p:pic>
      <p:sp>
        <p:nvSpPr>
          <p:cNvPr id="20" name="文本框 19">
            <a:extLst>
              <a:ext uri="{FF2B5EF4-FFF2-40B4-BE49-F238E27FC236}">
                <a16:creationId xmlns:a16="http://schemas.microsoft.com/office/drawing/2014/main" id="{8BE8338A-8B2A-86C2-90E8-38D49A2B3275}"/>
              </a:ext>
            </a:extLst>
          </p:cNvPr>
          <p:cNvSpPr txBox="1"/>
          <p:nvPr/>
        </p:nvSpPr>
        <p:spPr>
          <a:xfrm>
            <a:off x="930012" y="1817106"/>
            <a:ext cx="2339961"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ea typeface="微软雅黑" panose="020B0503020204020204" pitchFamily="34" charset="-122"/>
                <a:cs typeface="Arial" panose="020B0604020202020204" pitchFamily="34" charset="0"/>
              </a:rPr>
              <a:t>RGB Camera</a:t>
            </a:r>
          </a:p>
        </p:txBody>
      </p:sp>
      <p:sp>
        <p:nvSpPr>
          <p:cNvPr id="4" name="矩形 3">
            <a:extLst>
              <a:ext uri="{FF2B5EF4-FFF2-40B4-BE49-F238E27FC236}">
                <a16:creationId xmlns:a16="http://schemas.microsoft.com/office/drawing/2014/main" id="{C0ECF6AF-BBDC-250C-C20D-7C88CE66E106}"/>
              </a:ext>
            </a:extLst>
          </p:cNvPr>
          <p:cNvSpPr/>
          <p:nvPr/>
        </p:nvSpPr>
        <p:spPr>
          <a:xfrm>
            <a:off x="3313522" y="3690594"/>
            <a:ext cx="6094429" cy="252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1053DE62-355D-7342-6B34-CB35C9525DB4}"/>
              </a:ext>
            </a:extLst>
          </p:cNvPr>
          <p:cNvSpPr/>
          <p:nvPr/>
        </p:nvSpPr>
        <p:spPr>
          <a:xfrm>
            <a:off x="1324466" y="5024487"/>
            <a:ext cx="1880647" cy="754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A285EA5-27DF-D60C-1DBF-5937CC899902}"/>
              </a:ext>
            </a:extLst>
          </p:cNvPr>
          <p:cNvSpPr txBox="1"/>
          <p:nvPr/>
        </p:nvSpPr>
        <p:spPr>
          <a:xfrm>
            <a:off x="842215" y="5160813"/>
            <a:ext cx="2515553"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Event Camera</a:t>
            </a:r>
          </a:p>
        </p:txBody>
      </p:sp>
    </p:spTree>
    <p:extLst>
      <p:ext uri="{BB962C8B-B14F-4D97-AF65-F5344CB8AC3E}">
        <p14:creationId xmlns:p14="http://schemas.microsoft.com/office/powerpoint/2010/main" val="24215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Ablation Study</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20</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25357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Setting: WSOD with RVT-S on both datasets</a:t>
            </a:r>
          </a:p>
          <a:p>
            <a:pPr marL="104790" indent="-342900">
              <a:lnSpc>
                <a:spcPct val="120000"/>
              </a:lnSpc>
            </a:pPr>
            <a:r>
              <a:rPr lang="en-US" altLang="zh-CN" sz="2400" dirty="0">
                <a:latin typeface="Arial" panose="020B0604020202020204" pitchFamily="34" charset="0"/>
                <a:cs typeface="Arial" panose="020B0604020202020204" pitchFamily="34" charset="0"/>
              </a:rPr>
              <a:t>Each component improves </a:t>
            </a:r>
            <a:r>
              <a:rPr lang="en-US" altLang="zh-CN" sz="2400" dirty="0" err="1">
                <a:latin typeface="Arial" panose="020B0604020202020204" pitchFamily="34" charset="0"/>
                <a:cs typeface="Arial" panose="020B0604020202020204" pitchFamily="34" charset="0"/>
              </a:rPr>
              <a:t>mAP</a:t>
            </a:r>
            <a:r>
              <a:rPr lang="en-US" altLang="zh-CN" sz="2400" dirty="0">
                <a:latin typeface="Arial" panose="020B0604020202020204" pitchFamily="34" charset="0"/>
                <a:cs typeface="Arial" panose="020B0604020202020204" pitchFamily="34" charset="0"/>
              </a:rPr>
              <a:t> consistently</a:t>
            </a:r>
          </a:p>
        </p:txBody>
      </p:sp>
      <p:grpSp>
        <p:nvGrpSpPr>
          <p:cNvPr id="11" name="组合 10">
            <a:extLst>
              <a:ext uri="{FF2B5EF4-FFF2-40B4-BE49-F238E27FC236}">
                <a16:creationId xmlns:a16="http://schemas.microsoft.com/office/drawing/2014/main" id="{58651425-711A-C612-1C2D-20B3AB28F23A}"/>
              </a:ext>
            </a:extLst>
          </p:cNvPr>
          <p:cNvGrpSpPr/>
          <p:nvPr/>
        </p:nvGrpSpPr>
        <p:grpSpPr>
          <a:xfrm>
            <a:off x="218387" y="2549392"/>
            <a:ext cx="11755225" cy="3750243"/>
            <a:chOff x="218387" y="2549392"/>
            <a:chExt cx="11755225" cy="3750243"/>
          </a:xfrm>
        </p:grpSpPr>
        <p:pic>
          <p:nvPicPr>
            <p:cNvPr id="8" name="图片 7">
              <a:extLst>
                <a:ext uri="{FF2B5EF4-FFF2-40B4-BE49-F238E27FC236}">
                  <a16:creationId xmlns:a16="http://schemas.microsoft.com/office/drawing/2014/main" id="{EEC95C65-4A35-F051-747A-7139D679C24E}"/>
                </a:ext>
              </a:extLst>
            </p:cNvPr>
            <p:cNvPicPr>
              <a:picLocks noChangeAspect="1"/>
            </p:cNvPicPr>
            <p:nvPr/>
          </p:nvPicPr>
          <p:blipFill>
            <a:blip r:embed="rId3"/>
            <a:stretch>
              <a:fillRect/>
            </a:stretch>
          </p:blipFill>
          <p:spPr>
            <a:xfrm>
              <a:off x="218387" y="2549392"/>
              <a:ext cx="11755225" cy="3139041"/>
            </a:xfrm>
            <a:prstGeom prst="rect">
              <a:avLst/>
            </a:prstGeom>
          </p:spPr>
        </p:pic>
        <p:sp>
          <p:nvSpPr>
            <p:cNvPr id="9" name="Google Shape;62;p14">
              <a:extLst>
                <a:ext uri="{FF2B5EF4-FFF2-40B4-BE49-F238E27FC236}">
                  <a16:creationId xmlns:a16="http://schemas.microsoft.com/office/drawing/2014/main" id="{5E2DBDA2-2393-C44B-7638-0C80C233F0ED}"/>
                </a:ext>
              </a:extLst>
            </p:cNvPr>
            <p:cNvSpPr txBox="1">
              <a:spLocks/>
            </p:cNvSpPr>
            <p:nvPr/>
          </p:nvSpPr>
          <p:spPr>
            <a:xfrm>
              <a:off x="631595" y="5688433"/>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Gen1</a:t>
              </a:r>
            </a:p>
          </p:txBody>
        </p:sp>
        <p:sp>
          <p:nvSpPr>
            <p:cNvPr id="10" name="Google Shape;62;p14">
              <a:extLst>
                <a:ext uri="{FF2B5EF4-FFF2-40B4-BE49-F238E27FC236}">
                  <a16:creationId xmlns:a16="http://schemas.microsoft.com/office/drawing/2014/main" id="{002BA3CE-E8B3-41A5-A8EE-7CAB84099476}"/>
                </a:ext>
              </a:extLst>
            </p:cNvPr>
            <p:cNvSpPr txBox="1">
              <a:spLocks/>
            </p:cNvSpPr>
            <p:nvPr/>
          </p:nvSpPr>
          <p:spPr>
            <a:xfrm>
              <a:off x="6598763" y="5688433"/>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1Mpx</a:t>
              </a:r>
            </a:p>
          </p:txBody>
        </p:sp>
      </p:grpSp>
    </p:spTree>
    <p:extLst>
      <p:ext uri="{BB962C8B-B14F-4D97-AF65-F5344CB8AC3E}">
        <p14:creationId xmlns:p14="http://schemas.microsoft.com/office/powerpoint/2010/main" val="1338229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Ablation Study</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21</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5966010" cy="2051201"/>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Setting: WSOD with RVT-S on Gen1</a:t>
            </a:r>
          </a:p>
          <a:p>
            <a:pPr marL="104790" indent="-342900">
              <a:lnSpc>
                <a:spcPct val="120000"/>
              </a:lnSpc>
            </a:pPr>
            <a:r>
              <a:rPr lang="en-US" altLang="zh-CN" sz="2400" dirty="0">
                <a:latin typeface="Arial" panose="020B0604020202020204" pitchFamily="34" charset="0"/>
                <a:cs typeface="Arial" panose="020B0604020202020204" pitchFamily="34" charset="0"/>
              </a:rPr>
              <a:t>LEOD is robust to hyper-parameters</a:t>
            </a:r>
          </a:p>
        </p:txBody>
      </p:sp>
      <p:sp>
        <p:nvSpPr>
          <p:cNvPr id="9" name="Google Shape;62;p14">
            <a:extLst>
              <a:ext uri="{FF2B5EF4-FFF2-40B4-BE49-F238E27FC236}">
                <a16:creationId xmlns:a16="http://schemas.microsoft.com/office/drawing/2014/main" id="{5E2DBDA2-2393-C44B-7638-0C80C233F0ED}"/>
              </a:ext>
            </a:extLst>
          </p:cNvPr>
          <p:cNvSpPr txBox="1">
            <a:spLocks/>
          </p:cNvSpPr>
          <p:nvPr/>
        </p:nvSpPr>
        <p:spPr>
          <a:xfrm>
            <a:off x="917816" y="2832630"/>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Confidence Thresholds</a:t>
            </a:r>
          </a:p>
        </p:txBody>
      </p:sp>
      <p:sp>
        <p:nvSpPr>
          <p:cNvPr id="10" name="Google Shape;62;p14">
            <a:extLst>
              <a:ext uri="{FF2B5EF4-FFF2-40B4-BE49-F238E27FC236}">
                <a16:creationId xmlns:a16="http://schemas.microsoft.com/office/drawing/2014/main" id="{002BA3CE-E8B3-41A5-A8EE-7CAB84099476}"/>
              </a:ext>
            </a:extLst>
          </p:cNvPr>
          <p:cNvSpPr txBox="1">
            <a:spLocks/>
          </p:cNvSpPr>
          <p:nvPr/>
        </p:nvSpPr>
        <p:spPr>
          <a:xfrm>
            <a:off x="6598762" y="616673"/>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Short Track Length</a:t>
            </a:r>
          </a:p>
        </p:txBody>
      </p:sp>
      <p:pic>
        <p:nvPicPr>
          <p:cNvPr id="5" name="图片 4">
            <a:extLst>
              <a:ext uri="{FF2B5EF4-FFF2-40B4-BE49-F238E27FC236}">
                <a16:creationId xmlns:a16="http://schemas.microsoft.com/office/drawing/2014/main" id="{A600748D-0F06-2A26-7729-96E3B5CA176C}"/>
              </a:ext>
            </a:extLst>
          </p:cNvPr>
          <p:cNvPicPr>
            <a:picLocks noChangeAspect="1"/>
          </p:cNvPicPr>
          <p:nvPr/>
        </p:nvPicPr>
        <p:blipFill>
          <a:blip r:embed="rId3"/>
          <a:stretch>
            <a:fillRect/>
          </a:stretch>
        </p:blipFill>
        <p:spPr>
          <a:xfrm>
            <a:off x="6685862" y="1083024"/>
            <a:ext cx="5200650" cy="1657350"/>
          </a:xfrm>
          <a:prstGeom prst="rect">
            <a:avLst/>
          </a:prstGeom>
        </p:spPr>
      </p:pic>
      <p:pic>
        <p:nvPicPr>
          <p:cNvPr id="7" name="图片 6">
            <a:extLst>
              <a:ext uri="{FF2B5EF4-FFF2-40B4-BE49-F238E27FC236}">
                <a16:creationId xmlns:a16="http://schemas.microsoft.com/office/drawing/2014/main" id="{1A1EAA9B-3180-3668-C9DE-D3C7E7BA238C}"/>
              </a:ext>
            </a:extLst>
          </p:cNvPr>
          <p:cNvPicPr>
            <a:picLocks noChangeAspect="1"/>
          </p:cNvPicPr>
          <p:nvPr/>
        </p:nvPicPr>
        <p:blipFill>
          <a:blip r:embed="rId4"/>
          <a:stretch>
            <a:fillRect/>
          </a:stretch>
        </p:blipFill>
        <p:spPr>
          <a:xfrm>
            <a:off x="446987" y="3294047"/>
            <a:ext cx="6238875" cy="2152650"/>
          </a:xfrm>
          <a:prstGeom prst="rect">
            <a:avLst/>
          </a:prstGeom>
        </p:spPr>
      </p:pic>
      <p:pic>
        <p:nvPicPr>
          <p:cNvPr id="12" name="图片 11">
            <a:extLst>
              <a:ext uri="{FF2B5EF4-FFF2-40B4-BE49-F238E27FC236}">
                <a16:creationId xmlns:a16="http://schemas.microsoft.com/office/drawing/2014/main" id="{DDEBC2F2-7D87-9C81-3D62-1DA388FED91E}"/>
              </a:ext>
            </a:extLst>
          </p:cNvPr>
          <p:cNvPicPr>
            <a:picLocks noChangeAspect="1"/>
          </p:cNvPicPr>
          <p:nvPr/>
        </p:nvPicPr>
        <p:blipFill>
          <a:blip r:embed="rId5"/>
          <a:stretch>
            <a:fillRect/>
          </a:stretch>
        </p:blipFill>
        <p:spPr>
          <a:xfrm>
            <a:off x="7230221" y="3784724"/>
            <a:ext cx="4066390" cy="1551097"/>
          </a:xfrm>
          <a:prstGeom prst="rect">
            <a:avLst/>
          </a:prstGeom>
        </p:spPr>
      </p:pic>
      <p:sp>
        <p:nvSpPr>
          <p:cNvPr id="13" name="Google Shape;62;p14">
            <a:extLst>
              <a:ext uri="{FF2B5EF4-FFF2-40B4-BE49-F238E27FC236}">
                <a16:creationId xmlns:a16="http://schemas.microsoft.com/office/drawing/2014/main" id="{05540109-4B10-F119-3C3D-1CA8BE7F6CD6}"/>
              </a:ext>
            </a:extLst>
          </p:cNvPr>
          <p:cNvSpPr txBox="1">
            <a:spLocks/>
          </p:cNvSpPr>
          <p:nvPr/>
        </p:nvSpPr>
        <p:spPr>
          <a:xfrm>
            <a:off x="6958771" y="3294047"/>
            <a:ext cx="460928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Self-training Rounds</a:t>
            </a:r>
          </a:p>
        </p:txBody>
      </p:sp>
    </p:spTree>
    <p:extLst>
      <p:ext uri="{BB962C8B-B14F-4D97-AF65-F5344CB8AC3E}">
        <p14:creationId xmlns:p14="http://schemas.microsoft.com/office/powerpoint/2010/main" val="991344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Quantitative Results: Low-Label WSOD</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22</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25357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LEOD outperforms baselines significantly</a:t>
            </a:r>
          </a:p>
          <a:p>
            <a:pPr marL="104790" indent="-342900">
              <a:lnSpc>
                <a:spcPct val="120000"/>
              </a:lnSpc>
            </a:pPr>
            <a:r>
              <a:rPr lang="en-US" altLang="zh-CN" sz="2400" i="1" dirty="0">
                <a:latin typeface="Arial" panose="020B0604020202020204" pitchFamily="34" charset="0"/>
                <a:cs typeface="Arial" panose="020B0604020202020204" pitchFamily="34" charset="0"/>
              </a:rPr>
              <a:t>Soft Teacher</a:t>
            </a:r>
            <a:r>
              <a:rPr lang="en-US" altLang="zh-CN" sz="2400" dirty="0">
                <a:latin typeface="Arial" panose="020B0604020202020204" pitchFamily="34" charset="0"/>
                <a:cs typeface="Arial" panose="020B0604020202020204" pitchFamily="34" charset="0"/>
              </a:rPr>
              <a:t> does online self-training, thus missing temporal information</a:t>
            </a:r>
          </a:p>
          <a:p>
            <a:pPr marL="714375" lvl="1" indent="-342900">
              <a:lnSpc>
                <a:spcPct val="120000"/>
              </a:lnSpc>
            </a:pPr>
            <a:r>
              <a:rPr lang="en-US" altLang="zh-CN" sz="2200" dirty="0">
                <a:latin typeface="Arial" panose="020B0604020202020204" pitchFamily="34" charset="0"/>
                <a:cs typeface="Arial" panose="020B0604020202020204" pitchFamily="34" charset="0"/>
              </a:rPr>
              <a:t>Cannot detect static objects &amp; Too short to do tracking</a:t>
            </a:r>
          </a:p>
        </p:txBody>
      </p:sp>
      <p:grpSp>
        <p:nvGrpSpPr>
          <p:cNvPr id="6" name="组合 5">
            <a:extLst>
              <a:ext uri="{FF2B5EF4-FFF2-40B4-BE49-F238E27FC236}">
                <a16:creationId xmlns:a16="http://schemas.microsoft.com/office/drawing/2014/main" id="{18546F09-FA2B-11A8-AD5B-EC36EE8A4270}"/>
              </a:ext>
            </a:extLst>
          </p:cNvPr>
          <p:cNvGrpSpPr/>
          <p:nvPr/>
        </p:nvGrpSpPr>
        <p:grpSpPr>
          <a:xfrm>
            <a:off x="199070" y="2814544"/>
            <a:ext cx="11756151" cy="3730185"/>
            <a:chOff x="199070" y="2814544"/>
            <a:chExt cx="11756151" cy="3730185"/>
          </a:xfrm>
        </p:grpSpPr>
        <p:pic>
          <p:nvPicPr>
            <p:cNvPr id="9" name="图片 8">
              <a:extLst>
                <a:ext uri="{FF2B5EF4-FFF2-40B4-BE49-F238E27FC236}">
                  <a16:creationId xmlns:a16="http://schemas.microsoft.com/office/drawing/2014/main" id="{604154A0-AB37-502A-16C0-4792CE10C609}"/>
                </a:ext>
              </a:extLst>
            </p:cNvPr>
            <p:cNvPicPr>
              <a:picLocks noChangeAspect="1"/>
            </p:cNvPicPr>
            <p:nvPr/>
          </p:nvPicPr>
          <p:blipFill rotWithShape="1">
            <a:blip r:embed="rId3"/>
            <a:srcRect b="54476"/>
            <a:stretch/>
          </p:blipFill>
          <p:spPr>
            <a:xfrm>
              <a:off x="199070" y="2814544"/>
              <a:ext cx="11756151" cy="3157979"/>
            </a:xfrm>
            <a:prstGeom prst="rect">
              <a:avLst/>
            </a:prstGeom>
          </p:spPr>
        </p:pic>
        <p:sp>
          <p:nvSpPr>
            <p:cNvPr id="4" name="Google Shape;62;p14">
              <a:extLst>
                <a:ext uri="{FF2B5EF4-FFF2-40B4-BE49-F238E27FC236}">
                  <a16:creationId xmlns:a16="http://schemas.microsoft.com/office/drawing/2014/main" id="{318FF856-32CE-A761-A2B3-7B7A1B054B3E}"/>
                </a:ext>
              </a:extLst>
            </p:cNvPr>
            <p:cNvSpPr txBox="1">
              <a:spLocks/>
            </p:cNvSpPr>
            <p:nvPr/>
          </p:nvSpPr>
          <p:spPr>
            <a:xfrm>
              <a:off x="612741" y="5933527"/>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Gen1 WSOD</a:t>
              </a:r>
            </a:p>
          </p:txBody>
        </p:sp>
        <p:sp>
          <p:nvSpPr>
            <p:cNvPr id="5" name="Google Shape;62;p14">
              <a:extLst>
                <a:ext uri="{FF2B5EF4-FFF2-40B4-BE49-F238E27FC236}">
                  <a16:creationId xmlns:a16="http://schemas.microsoft.com/office/drawing/2014/main" id="{25F7CA50-AF7E-CB9E-029B-2DFBAB806624}"/>
                </a:ext>
              </a:extLst>
            </p:cNvPr>
            <p:cNvSpPr txBox="1">
              <a:spLocks/>
            </p:cNvSpPr>
            <p:nvPr/>
          </p:nvSpPr>
          <p:spPr>
            <a:xfrm>
              <a:off x="6579909" y="5933527"/>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1Mpx WSOD</a:t>
              </a:r>
            </a:p>
          </p:txBody>
        </p:sp>
      </p:grpSp>
    </p:spTree>
    <p:extLst>
      <p:ext uri="{BB962C8B-B14F-4D97-AF65-F5344CB8AC3E}">
        <p14:creationId xmlns:p14="http://schemas.microsoft.com/office/powerpoint/2010/main" val="47675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Quantitative Results: Low-Label SSOD</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23</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5" y="1063146"/>
            <a:ext cx="10698265" cy="425357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LEOD is also the best on both datasets</a:t>
            </a:r>
          </a:p>
          <a:p>
            <a:pPr marL="104790" indent="-342900">
              <a:lnSpc>
                <a:spcPct val="120000"/>
              </a:lnSpc>
            </a:pPr>
            <a:r>
              <a:rPr lang="en-US" altLang="zh-CN" sz="2400" dirty="0">
                <a:latin typeface="Arial" panose="020B0604020202020204" pitchFamily="34" charset="0"/>
                <a:cs typeface="Arial" panose="020B0604020202020204" pitchFamily="34" charset="0"/>
              </a:rPr>
              <a:t>SSOD results are much lower than WSOD (&gt;5% on Gen1, &gt;10% on 1Mpx)</a:t>
            </a:r>
          </a:p>
          <a:p>
            <a:pPr marL="714375" lvl="1" indent="-342900">
              <a:lnSpc>
                <a:spcPct val="120000"/>
              </a:lnSpc>
            </a:pPr>
            <a:r>
              <a:rPr lang="en-US" altLang="zh-CN" sz="2200" dirty="0">
                <a:latin typeface="Arial" panose="020B0604020202020204" pitchFamily="34" charset="0"/>
                <a:cs typeface="Arial" panose="020B0604020202020204" pitchFamily="34" charset="0"/>
              </a:rPr>
              <a:t>We should prioritize the coverage of labels</a:t>
            </a:r>
          </a:p>
        </p:txBody>
      </p:sp>
      <p:grpSp>
        <p:nvGrpSpPr>
          <p:cNvPr id="12" name="组合 11">
            <a:extLst>
              <a:ext uri="{FF2B5EF4-FFF2-40B4-BE49-F238E27FC236}">
                <a16:creationId xmlns:a16="http://schemas.microsoft.com/office/drawing/2014/main" id="{0E24D630-5E61-B2A4-1E29-23A2C9088E5D}"/>
              </a:ext>
            </a:extLst>
          </p:cNvPr>
          <p:cNvGrpSpPr/>
          <p:nvPr/>
        </p:nvGrpSpPr>
        <p:grpSpPr>
          <a:xfrm>
            <a:off x="217924" y="2799762"/>
            <a:ext cx="11756151" cy="3735545"/>
            <a:chOff x="217924" y="2799762"/>
            <a:chExt cx="11756151" cy="3735545"/>
          </a:xfrm>
        </p:grpSpPr>
        <p:pic>
          <p:nvPicPr>
            <p:cNvPr id="9" name="图片 8">
              <a:extLst>
                <a:ext uri="{FF2B5EF4-FFF2-40B4-BE49-F238E27FC236}">
                  <a16:creationId xmlns:a16="http://schemas.microsoft.com/office/drawing/2014/main" id="{604154A0-AB37-502A-16C0-4792CE10C609}"/>
                </a:ext>
              </a:extLst>
            </p:cNvPr>
            <p:cNvPicPr>
              <a:picLocks noChangeAspect="1"/>
            </p:cNvPicPr>
            <p:nvPr/>
          </p:nvPicPr>
          <p:blipFill rotWithShape="1">
            <a:blip r:embed="rId3"/>
            <a:srcRect t="54085"/>
            <a:stretch/>
          </p:blipFill>
          <p:spPr>
            <a:xfrm>
              <a:off x="217924" y="2799762"/>
              <a:ext cx="11756151" cy="3185053"/>
            </a:xfrm>
            <a:prstGeom prst="rect">
              <a:avLst/>
            </a:prstGeom>
          </p:spPr>
        </p:pic>
        <p:sp>
          <p:nvSpPr>
            <p:cNvPr id="10" name="Google Shape;62;p14">
              <a:extLst>
                <a:ext uri="{FF2B5EF4-FFF2-40B4-BE49-F238E27FC236}">
                  <a16:creationId xmlns:a16="http://schemas.microsoft.com/office/drawing/2014/main" id="{75E3EEDB-E009-9517-A504-A3EC1B8C947D}"/>
                </a:ext>
              </a:extLst>
            </p:cNvPr>
            <p:cNvSpPr txBox="1">
              <a:spLocks/>
            </p:cNvSpPr>
            <p:nvPr/>
          </p:nvSpPr>
          <p:spPr>
            <a:xfrm>
              <a:off x="631595" y="5924105"/>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Gen1 SSOD</a:t>
              </a:r>
            </a:p>
          </p:txBody>
        </p:sp>
        <p:sp>
          <p:nvSpPr>
            <p:cNvPr id="11" name="Google Shape;62;p14">
              <a:extLst>
                <a:ext uri="{FF2B5EF4-FFF2-40B4-BE49-F238E27FC236}">
                  <a16:creationId xmlns:a16="http://schemas.microsoft.com/office/drawing/2014/main" id="{968B51DF-5A0B-E5A6-0325-965E4E251E36}"/>
                </a:ext>
              </a:extLst>
            </p:cNvPr>
            <p:cNvSpPr txBox="1">
              <a:spLocks/>
            </p:cNvSpPr>
            <p:nvPr/>
          </p:nvSpPr>
          <p:spPr>
            <a:xfrm>
              <a:off x="6598763" y="5924105"/>
              <a:ext cx="5374849" cy="611202"/>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CN" sz="1600" b="1" dirty="0">
                  <a:latin typeface="Arial" panose="020B0604020202020204" pitchFamily="34" charset="0"/>
                  <a:cs typeface="Arial" panose="020B0604020202020204" pitchFamily="34" charset="0"/>
                </a:rPr>
                <a:t>1Mpx SSOD</a:t>
              </a:r>
            </a:p>
          </p:txBody>
        </p:sp>
      </p:grpSp>
    </p:spTree>
    <p:extLst>
      <p:ext uri="{BB962C8B-B14F-4D97-AF65-F5344CB8AC3E}">
        <p14:creationId xmlns:p14="http://schemas.microsoft.com/office/powerpoint/2010/main" val="365983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Quantitative Results: Full-Label</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24</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25357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Even with 100% labels, LEOD still improves results</a:t>
            </a:r>
            <a:endParaRPr lang="en-US" altLang="zh-CN" sz="22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099B2DED-C96B-9EA9-F968-F116B7721958}"/>
              </a:ext>
            </a:extLst>
          </p:cNvPr>
          <p:cNvPicPr>
            <a:picLocks noChangeAspect="1"/>
          </p:cNvPicPr>
          <p:nvPr/>
        </p:nvPicPr>
        <p:blipFill>
          <a:blip r:embed="rId3"/>
          <a:stretch>
            <a:fillRect/>
          </a:stretch>
        </p:blipFill>
        <p:spPr>
          <a:xfrm>
            <a:off x="1090759" y="2186591"/>
            <a:ext cx="7647889" cy="3406203"/>
          </a:xfrm>
          <a:prstGeom prst="rect">
            <a:avLst/>
          </a:prstGeom>
        </p:spPr>
      </p:pic>
      <p:sp>
        <p:nvSpPr>
          <p:cNvPr id="6" name="文本框 5">
            <a:extLst>
              <a:ext uri="{FF2B5EF4-FFF2-40B4-BE49-F238E27FC236}">
                <a16:creationId xmlns:a16="http://schemas.microsoft.com/office/drawing/2014/main" id="{676788CD-F24B-A0B1-8B63-87041FCB794D}"/>
              </a:ext>
            </a:extLst>
          </p:cNvPr>
          <p:cNvSpPr txBox="1"/>
          <p:nvPr/>
        </p:nvSpPr>
        <p:spPr>
          <a:xfrm>
            <a:off x="1090759" y="5592795"/>
            <a:ext cx="8062668" cy="323165"/>
          </a:xfrm>
          <a:prstGeom prst="rect">
            <a:avLst/>
          </a:prstGeom>
          <a:noFill/>
        </p:spPr>
        <p:txBody>
          <a:bodyPr wrap="square" rtlCol="0">
            <a:spAutoFit/>
          </a:bodyPr>
          <a:lstStyle/>
          <a:p>
            <a:r>
              <a:rPr lang="en-US" altLang="zh-CN" sz="1500" dirty="0">
                <a:latin typeface="Arial" panose="020B0604020202020204" pitchFamily="34" charset="0"/>
                <a:cs typeface="Arial" panose="020B0604020202020204" pitchFamily="34" charset="0"/>
              </a:rPr>
              <a:t>ERGO-12 uses large-scale pre-trained backbones + sophisticated training tricks</a:t>
            </a:r>
          </a:p>
        </p:txBody>
      </p:sp>
    </p:spTree>
    <p:extLst>
      <p:ext uri="{BB962C8B-B14F-4D97-AF65-F5344CB8AC3E}">
        <p14:creationId xmlns:p14="http://schemas.microsoft.com/office/powerpoint/2010/main" val="3220147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Quantitative Results: Scale Up the Detector</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25</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25357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LEOD steadily scales to the larger RVT-B</a:t>
            </a:r>
          </a:p>
          <a:p>
            <a:pPr marL="104790" indent="-342900">
              <a:lnSpc>
                <a:spcPct val="120000"/>
              </a:lnSpc>
            </a:pPr>
            <a:r>
              <a:rPr lang="en-US" altLang="zh-CN" sz="2400" dirty="0">
                <a:latin typeface="Arial" panose="020B0604020202020204" pitchFamily="34" charset="0"/>
                <a:cs typeface="Arial" panose="020B0604020202020204" pitchFamily="34" charset="0"/>
              </a:rPr>
              <a:t>The </a:t>
            </a:r>
            <a:r>
              <a:rPr lang="en-US" altLang="zh-CN" sz="2400" dirty="0" err="1">
                <a:latin typeface="Arial" panose="020B0604020202020204" pitchFamily="34" charset="0"/>
                <a:cs typeface="Arial" panose="020B0604020202020204" pitchFamily="34" charset="0"/>
              </a:rPr>
              <a:t>mAP</a:t>
            </a:r>
            <a:r>
              <a:rPr lang="en-US" altLang="zh-CN" sz="2400" dirty="0">
                <a:latin typeface="Arial" panose="020B0604020202020204" pitchFamily="34" charset="0"/>
                <a:cs typeface="Arial" panose="020B0604020202020204" pitchFamily="34" charset="0"/>
              </a:rPr>
              <a:t> improvement is even larger!</a:t>
            </a:r>
            <a:endParaRPr lang="en-US" altLang="zh-CN" sz="2200" dirty="0">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6A892236-D031-8645-B8A1-E4B2E826C881}"/>
              </a:ext>
            </a:extLst>
          </p:cNvPr>
          <p:cNvPicPr>
            <a:picLocks noChangeAspect="1"/>
          </p:cNvPicPr>
          <p:nvPr/>
        </p:nvPicPr>
        <p:blipFill>
          <a:blip r:embed="rId3"/>
          <a:stretch>
            <a:fillRect/>
          </a:stretch>
        </p:blipFill>
        <p:spPr>
          <a:xfrm>
            <a:off x="1061744" y="2573517"/>
            <a:ext cx="7583871" cy="3288960"/>
          </a:xfrm>
          <a:prstGeom prst="rect">
            <a:avLst/>
          </a:prstGeom>
        </p:spPr>
      </p:pic>
    </p:spTree>
    <p:extLst>
      <p:ext uri="{BB962C8B-B14F-4D97-AF65-F5344CB8AC3E}">
        <p14:creationId xmlns:p14="http://schemas.microsoft.com/office/powerpoint/2010/main" val="396371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Qualitative Results</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26</a:t>
            </a:fld>
            <a:endParaRPr lang="en"/>
          </a:p>
        </p:txBody>
      </p:sp>
      <p:pic>
        <p:nvPicPr>
          <p:cNvPr id="7" name="图片 6">
            <a:extLst>
              <a:ext uri="{FF2B5EF4-FFF2-40B4-BE49-F238E27FC236}">
                <a16:creationId xmlns:a16="http://schemas.microsoft.com/office/drawing/2014/main" id="{F7A29FCD-744A-496E-A3F7-AA9AD5EC6899}"/>
              </a:ext>
            </a:extLst>
          </p:cNvPr>
          <p:cNvPicPr>
            <a:picLocks noChangeAspect="1"/>
          </p:cNvPicPr>
          <p:nvPr/>
        </p:nvPicPr>
        <p:blipFill>
          <a:blip r:embed="rId3"/>
          <a:stretch>
            <a:fillRect/>
          </a:stretch>
        </p:blipFill>
        <p:spPr>
          <a:xfrm>
            <a:off x="949219" y="929739"/>
            <a:ext cx="9764520" cy="5890553"/>
          </a:xfrm>
          <a:prstGeom prst="rect">
            <a:avLst/>
          </a:prstGeom>
        </p:spPr>
      </p:pic>
    </p:spTree>
    <p:extLst>
      <p:ext uri="{BB962C8B-B14F-4D97-AF65-F5344CB8AC3E}">
        <p14:creationId xmlns:p14="http://schemas.microsoft.com/office/powerpoint/2010/main" val="2437635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Conclusion</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27</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25357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We introduce the task of label-efficient event-based object detection</a:t>
            </a:r>
          </a:p>
          <a:p>
            <a:pPr marL="104790" indent="-342900">
              <a:lnSpc>
                <a:spcPct val="120000"/>
              </a:lnSpc>
            </a:pPr>
            <a:r>
              <a:rPr lang="en-US" altLang="zh-CN" sz="2400" dirty="0">
                <a:latin typeface="Arial" panose="020B0604020202020204" pitchFamily="34" charset="0"/>
                <a:cs typeface="Arial" panose="020B0604020202020204" pitchFamily="34" charset="0"/>
              </a:rPr>
              <a:t>LEOD is a unified self-training framework with reliable label filtering</a:t>
            </a:r>
          </a:p>
          <a:p>
            <a:pPr marL="104790" indent="-342900">
              <a:lnSpc>
                <a:spcPct val="120000"/>
              </a:lnSpc>
            </a:pPr>
            <a:r>
              <a:rPr lang="en-US" altLang="zh-CN" sz="2400" dirty="0">
                <a:latin typeface="Arial" panose="020B0604020202020204" pitchFamily="34" charset="0"/>
                <a:cs typeface="Arial" panose="020B0604020202020204" pitchFamily="34" charset="0"/>
              </a:rPr>
              <a:t>Unlabeled events can significantly improve model performance</a:t>
            </a:r>
          </a:p>
          <a:p>
            <a:pPr marL="104790" indent="-342900">
              <a:lnSpc>
                <a:spcPct val="120000"/>
              </a:lnSpc>
            </a:pPr>
            <a:endParaRPr lang="en-US" altLang="zh-CN" sz="2400" dirty="0">
              <a:latin typeface="Arial" panose="020B0604020202020204" pitchFamily="34" charset="0"/>
              <a:cs typeface="Arial" panose="020B0604020202020204" pitchFamily="34" charset="0"/>
            </a:endParaRPr>
          </a:p>
          <a:p>
            <a:pPr marL="0" indent="0">
              <a:lnSpc>
                <a:spcPct val="120000"/>
              </a:lnSpc>
              <a:buNone/>
            </a:pPr>
            <a:r>
              <a:rPr lang="en-US" altLang="zh-CN" sz="2400" b="1" dirty="0">
                <a:latin typeface="Arial" panose="020B0604020202020204" pitchFamily="34" charset="0"/>
                <a:cs typeface="Arial" panose="020B0604020202020204" pitchFamily="34" charset="0"/>
              </a:rPr>
              <a:t>Future Works</a:t>
            </a:r>
          </a:p>
          <a:p>
            <a:pPr marL="104790" indent="-342900">
              <a:lnSpc>
                <a:spcPct val="120000"/>
              </a:lnSpc>
            </a:pPr>
            <a:r>
              <a:rPr lang="en-US" altLang="zh-CN" sz="2200" dirty="0">
                <a:latin typeface="Arial" panose="020B0604020202020204" pitchFamily="34" charset="0"/>
                <a:cs typeface="Arial" panose="020B0604020202020204" pitchFamily="34" charset="0"/>
              </a:rPr>
              <a:t>Apply to asynchronous event-based detectors</a:t>
            </a:r>
          </a:p>
          <a:p>
            <a:pPr marL="104790" indent="-342900">
              <a:lnSpc>
                <a:spcPct val="120000"/>
              </a:lnSpc>
            </a:pPr>
            <a:r>
              <a:rPr lang="en-US" altLang="zh-CN" sz="2200" dirty="0">
                <a:latin typeface="Arial" panose="020B0604020202020204" pitchFamily="34" charset="0"/>
                <a:cs typeface="Arial" panose="020B0604020202020204" pitchFamily="34" charset="0"/>
              </a:rPr>
              <a:t>Training on a mix of multiple datasets – follow the trend of VLMs</a:t>
            </a:r>
          </a:p>
        </p:txBody>
      </p:sp>
    </p:spTree>
    <p:extLst>
      <p:ext uri="{BB962C8B-B14F-4D97-AF65-F5344CB8AC3E}">
        <p14:creationId xmlns:p14="http://schemas.microsoft.com/office/powerpoint/2010/main" val="7234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0"/>
        <p:cNvGrpSpPr/>
        <p:nvPr/>
      </p:nvGrpSpPr>
      <p:grpSpPr>
        <a:xfrm>
          <a:off x="0" y="0"/>
          <a:ext cx="0" cy="0"/>
          <a:chOff x="0" y="0"/>
          <a:chExt cx="0" cy="0"/>
        </a:xfrm>
      </p:grpSpPr>
      <p:sp>
        <p:nvSpPr>
          <p:cNvPr id="8" name="灯片编号占位符 1">
            <a:extLst>
              <a:ext uri="{FF2B5EF4-FFF2-40B4-BE49-F238E27FC236}">
                <a16:creationId xmlns:a16="http://schemas.microsoft.com/office/drawing/2014/main" id="{46E6066E-5232-FE3C-B276-1EEF22EC73BC}"/>
              </a:ext>
            </a:extLst>
          </p:cNvPr>
          <p:cNvSpPr>
            <a:spLocks noGrp="1"/>
          </p:cNvSpPr>
          <p:nvPr>
            <p:ph type="sldNum" idx="12"/>
          </p:nvPr>
        </p:nvSpPr>
        <p:spPr>
          <a:xfrm>
            <a:off x="11296611" y="6217623"/>
            <a:ext cx="731600" cy="524800"/>
          </a:xfrm>
        </p:spPr>
        <p:txBody>
          <a:bodyPr/>
          <a:lstStyle/>
          <a:p>
            <a:fld id="{00000000-1234-1234-1234-123412341234}" type="slidenum">
              <a:rPr lang="en" smtClean="0"/>
              <a:pPr/>
              <a:t>28</a:t>
            </a:fld>
            <a:endParaRPr lang="en"/>
          </a:p>
        </p:txBody>
      </p:sp>
      <p:pic>
        <p:nvPicPr>
          <p:cNvPr id="10" name="图片 9">
            <a:extLst>
              <a:ext uri="{FF2B5EF4-FFF2-40B4-BE49-F238E27FC236}">
                <a16:creationId xmlns:a16="http://schemas.microsoft.com/office/drawing/2014/main" id="{16E03F43-5863-4DD2-1C73-C55EA370A8EA}"/>
              </a:ext>
            </a:extLst>
          </p:cNvPr>
          <p:cNvPicPr>
            <a:picLocks noChangeAspect="1"/>
          </p:cNvPicPr>
          <p:nvPr/>
        </p:nvPicPr>
        <p:blipFill>
          <a:blip r:embed="rId3"/>
          <a:stretch>
            <a:fillRect/>
          </a:stretch>
        </p:blipFill>
        <p:spPr>
          <a:xfrm>
            <a:off x="1447882" y="0"/>
            <a:ext cx="9296236" cy="6858000"/>
          </a:xfrm>
          <a:prstGeom prst="rect">
            <a:avLst/>
          </a:prstGeom>
        </p:spPr>
      </p:pic>
    </p:spTree>
    <p:extLst>
      <p:ext uri="{BB962C8B-B14F-4D97-AF65-F5344CB8AC3E}">
        <p14:creationId xmlns:p14="http://schemas.microsoft.com/office/powerpoint/2010/main" val="94182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What are Event-based Cameras?</a:t>
            </a:r>
            <a:endParaRPr sz="320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730FA1F2-A44F-DB42-CF90-986966441679}"/>
              </a:ext>
            </a:extLst>
          </p:cNvPr>
          <p:cNvSpPr txBox="1"/>
          <p:nvPr/>
        </p:nvSpPr>
        <p:spPr>
          <a:xfrm>
            <a:off x="766043" y="6421695"/>
            <a:ext cx="10530568"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Video credit: </a:t>
            </a:r>
            <a:r>
              <a:rPr lang="en-US" altLang="zh-CN" sz="1400" dirty="0">
                <a:latin typeface="Arial" panose="020B0604020202020204" pitchFamily="34" charset="0"/>
                <a:cs typeface="Arial" panose="020B0604020202020204" pitchFamily="34" charset="0"/>
                <a:hlinkClick r:id="rId3"/>
              </a:rPr>
              <a:t>https://dioramslam.com/2021/10/08/event-cameras/</a:t>
            </a:r>
            <a:endParaRPr lang="en-US" altLang="zh-CN" sz="14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3</a:t>
            </a:fld>
            <a:endParaRPr lang="en"/>
          </a:p>
        </p:txBody>
      </p:sp>
      <p:sp>
        <p:nvSpPr>
          <p:cNvPr id="20" name="文本框 19">
            <a:extLst>
              <a:ext uri="{FF2B5EF4-FFF2-40B4-BE49-F238E27FC236}">
                <a16:creationId xmlns:a16="http://schemas.microsoft.com/office/drawing/2014/main" id="{8BE8338A-8B2A-86C2-90E8-38D49A2B3275}"/>
              </a:ext>
            </a:extLst>
          </p:cNvPr>
          <p:cNvSpPr txBox="1"/>
          <p:nvPr/>
        </p:nvSpPr>
        <p:spPr>
          <a:xfrm>
            <a:off x="930012" y="1817106"/>
            <a:ext cx="2339961"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ea typeface="微软雅黑" panose="020B0503020204020204" pitchFamily="34" charset="-122"/>
                <a:cs typeface="Arial" panose="020B0604020202020204" pitchFamily="34" charset="0"/>
              </a:rPr>
              <a:t>RGB Camera</a:t>
            </a:r>
          </a:p>
        </p:txBody>
      </p:sp>
      <p:sp>
        <p:nvSpPr>
          <p:cNvPr id="21" name="文本框 20">
            <a:extLst>
              <a:ext uri="{FF2B5EF4-FFF2-40B4-BE49-F238E27FC236}">
                <a16:creationId xmlns:a16="http://schemas.microsoft.com/office/drawing/2014/main" id="{BAFD48E9-94F8-6805-4C3C-D9CCEA6F25FB}"/>
              </a:ext>
            </a:extLst>
          </p:cNvPr>
          <p:cNvSpPr txBox="1"/>
          <p:nvPr/>
        </p:nvSpPr>
        <p:spPr>
          <a:xfrm>
            <a:off x="842215" y="5160813"/>
            <a:ext cx="2515553"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Event Camera</a:t>
            </a:r>
          </a:p>
        </p:txBody>
      </p:sp>
      <p:grpSp>
        <p:nvGrpSpPr>
          <p:cNvPr id="35" name="组合 34">
            <a:extLst>
              <a:ext uri="{FF2B5EF4-FFF2-40B4-BE49-F238E27FC236}">
                <a16:creationId xmlns:a16="http://schemas.microsoft.com/office/drawing/2014/main" id="{3D394356-99CA-D654-8983-11B3DB84C2B7}"/>
              </a:ext>
            </a:extLst>
          </p:cNvPr>
          <p:cNvGrpSpPr/>
          <p:nvPr/>
        </p:nvGrpSpPr>
        <p:grpSpPr>
          <a:xfrm>
            <a:off x="838750" y="1287138"/>
            <a:ext cx="8356063" cy="4795509"/>
            <a:chOff x="838750" y="1287138"/>
            <a:chExt cx="8356063" cy="4795509"/>
          </a:xfrm>
        </p:grpSpPr>
        <p:grpSp>
          <p:nvGrpSpPr>
            <p:cNvPr id="28" name="组合 27">
              <a:extLst>
                <a:ext uri="{FF2B5EF4-FFF2-40B4-BE49-F238E27FC236}">
                  <a16:creationId xmlns:a16="http://schemas.microsoft.com/office/drawing/2014/main" id="{18412716-8C9E-1DD2-DD2F-6D26B014D7DF}"/>
                </a:ext>
              </a:extLst>
            </p:cNvPr>
            <p:cNvGrpSpPr/>
            <p:nvPr/>
          </p:nvGrpSpPr>
          <p:grpSpPr>
            <a:xfrm>
              <a:off x="862093" y="1287138"/>
              <a:ext cx="8332720" cy="4795509"/>
              <a:chOff x="862093" y="1287138"/>
              <a:chExt cx="8332720" cy="4795509"/>
            </a:xfrm>
          </p:grpSpPr>
          <p:pic>
            <p:nvPicPr>
              <p:cNvPr id="29" name="图片 28">
                <a:extLst>
                  <a:ext uri="{FF2B5EF4-FFF2-40B4-BE49-F238E27FC236}">
                    <a16:creationId xmlns:a16="http://schemas.microsoft.com/office/drawing/2014/main" id="{91583A36-12C2-0A75-0D71-50BA4A764E58}"/>
                  </a:ext>
                </a:extLst>
              </p:cNvPr>
              <p:cNvPicPr>
                <a:picLocks noChangeAspect="1"/>
              </p:cNvPicPr>
              <p:nvPr/>
            </p:nvPicPr>
            <p:blipFill rotWithShape="1">
              <a:blip r:embed="rId4">
                <a:extLst>
                  <a:ext uri="{28A0092B-C50C-407E-A947-70E740481C1C}">
                    <a14:useLocalDpi xmlns:a14="http://schemas.microsoft.com/office/drawing/2010/main" val="0"/>
                  </a:ext>
                </a:extLst>
              </a:blip>
              <a:srcRect l="6813" t="8728" r="6327" b="2239"/>
              <a:stretch/>
            </p:blipFill>
            <p:spPr>
              <a:xfrm>
                <a:off x="862093" y="1287138"/>
                <a:ext cx="8332720" cy="4795509"/>
              </a:xfrm>
              <a:prstGeom prst="rect">
                <a:avLst/>
              </a:prstGeom>
            </p:spPr>
          </p:pic>
          <p:sp>
            <p:nvSpPr>
              <p:cNvPr id="30" name="文本框 29">
                <a:extLst>
                  <a:ext uri="{FF2B5EF4-FFF2-40B4-BE49-F238E27FC236}">
                    <a16:creationId xmlns:a16="http://schemas.microsoft.com/office/drawing/2014/main" id="{52F3A02D-B93F-E8B9-0C20-31BFF4393205}"/>
                  </a:ext>
                </a:extLst>
              </p:cNvPr>
              <p:cNvSpPr txBox="1"/>
              <p:nvPr/>
            </p:nvSpPr>
            <p:spPr>
              <a:xfrm>
                <a:off x="5188667" y="4567778"/>
                <a:ext cx="2515553" cy="400110"/>
              </a:xfrm>
              <a:prstGeom prst="rect">
                <a:avLst/>
              </a:prstGeom>
              <a:solidFill>
                <a:schemeClr val="bg1"/>
              </a:solidFill>
            </p:spPr>
            <p:txBody>
              <a:bodyPr wrap="square" rtlCol="0">
                <a:spAutoFit/>
              </a:bodyPr>
              <a:lstStyle/>
              <a:p>
                <a:pPr algn="ctr"/>
                <a:r>
                  <a:rPr lang="en-US" altLang="zh-CN" sz="2000" dirty="0">
                    <a:solidFill>
                      <a:srgbClr val="FF0000"/>
                    </a:solidFill>
                    <a:latin typeface="Arial" panose="020B0604020202020204" pitchFamily="34" charset="0"/>
                    <a:cs typeface="Arial" panose="020B0604020202020204" pitchFamily="34" charset="0"/>
                  </a:rPr>
                  <a:t>no events</a:t>
                </a:r>
              </a:p>
            </p:txBody>
          </p:sp>
        </p:grpSp>
        <p:sp>
          <p:nvSpPr>
            <p:cNvPr id="33" name="文本框 32">
              <a:extLst>
                <a:ext uri="{FF2B5EF4-FFF2-40B4-BE49-F238E27FC236}">
                  <a16:creationId xmlns:a16="http://schemas.microsoft.com/office/drawing/2014/main" id="{67F800E2-508F-0A11-90EE-119B5CE8D2AD}"/>
                </a:ext>
              </a:extLst>
            </p:cNvPr>
            <p:cNvSpPr txBox="1"/>
            <p:nvPr/>
          </p:nvSpPr>
          <p:spPr>
            <a:xfrm>
              <a:off x="926547" y="1813641"/>
              <a:ext cx="2339961"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ea typeface="微软雅黑" panose="020B0503020204020204" pitchFamily="34" charset="-122"/>
                  <a:cs typeface="Arial" panose="020B0604020202020204" pitchFamily="34" charset="0"/>
                </a:rPr>
                <a:t>RGB Camera</a:t>
              </a:r>
            </a:p>
          </p:txBody>
        </p:sp>
        <p:sp>
          <p:nvSpPr>
            <p:cNvPr id="34" name="文本框 33">
              <a:extLst>
                <a:ext uri="{FF2B5EF4-FFF2-40B4-BE49-F238E27FC236}">
                  <a16:creationId xmlns:a16="http://schemas.microsoft.com/office/drawing/2014/main" id="{A016A9C6-861C-915E-FCE3-C59B5CC2FD78}"/>
                </a:ext>
              </a:extLst>
            </p:cNvPr>
            <p:cNvSpPr txBox="1"/>
            <p:nvPr/>
          </p:nvSpPr>
          <p:spPr>
            <a:xfrm>
              <a:off x="838750" y="5157348"/>
              <a:ext cx="2515553"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Event Camera</a:t>
              </a:r>
            </a:p>
          </p:txBody>
        </p:sp>
      </p:grpSp>
    </p:spTree>
    <p:extLst>
      <p:ext uri="{BB962C8B-B14F-4D97-AF65-F5344CB8AC3E}">
        <p14:creationId xmlns:p14="http://schemas.microsoft.com/office/powerpoint/2010/main" val="1789246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8" name="Google Shape;62;p14">
            <a:extLst>
              <a:ext uri="{FF2B5EF4-FFF2-40B4-BE49-F238E27FC236}">
                <a16:creationId xmlns:a16="http://schemas.microsoft.com/office/drawing/2014/main" id="{41828BAF-FFF7-42AB-787C-FBE630FA8A35}"/>
              </a:ext>
            </a:extLst>
          </p:cNvPr>
          <p:cNvSpPr txBox="1">
            <a:spLocks/>
          </p:cNvSpPr>
          <p:nvPr/>
        </p:nvSpPr>
        <p:spPr>
          <a:xfrm>
            <a:off x="830716" y="1059683"/>
            <a:ext cx="10530568" cy="4555200"/>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04790" indent="-342900">
              <a:lnSpc>
                <a:spcPct val="120000"/>
              </a:lnSpc>
            </a:pPr>
            <a:r>
              <a:rPr lang="en-US" sz="2400" dirty="0">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a:p>
            <a:pPr marL="104790" indent="-342900">
              <a:lnSpc>
                <a:spcPct val="120000"/>
              </a:lnSpc>
            </a:pPr>
            <a:endParaRPr lang="en-US" sz="2400" dirty="0">
              <a:latin typeface="Arial" panose="020B0604020202020204" pitchFamily="34" charset="0"/>
              <a:cs typeface="Arial" panose="020B0604020202020204" pitchFamily="34" charset="0"/>
            </a:endParaRPr>
          </a:p>
          <a:p>
            <a:pPr marL="104790" indent="-342900">
              <a:lnSpc>
                <a:spcPct val="120000"/>
              </a:lnSpc>
            </a:pPr>
            <a:endParaRPr lang="en-US" sz="2400" dirty="0">
              <a:latin typeface="Arial" panose="020B0604020202020204" pitchFamily="34" charset="0"/>
              <a:cs typeface="Arial" panose="020B0604020202020204" pitchFamily="34" charset="0"/>
            </a:endParaRPr>
          </a:p>
          <a:p>
            <a:pPr marL="104790" indent="-342900">
              <a:lnSpc>
                <a:spcPct val="120000"/>
              </a:lnSpc>
            </a:pPr>
            <a:endParaRPr lang="en-US" sz="2400" dirty="0">
              <a:latin typeface="Arial" panose="020B0604020202020204" pitchFamily="34" charset="0"/>
              <a:cs typeface="Arial" panose="020B0604020202020204" pitchFamily="34" charset="0"/>
            </a:endParaRPr>
          </a:p>
          <a:p>
            <a:pPr marL="0" indent="0">
              <a:lnSpc>
                <a:spcPct val="120000"/>
              </a:lnSpc>
              <a:buFont typeface="Arial" panose="020B0604020202020204" pitchFamily="34" charset="0"/>
              <a:buNone/>
            </a:pPr>
            <a:endParaRPr lang="en-US" sz="400" dirty="0">
              <a:latin typeface="Arial" panose="020B0604020202020204" pitchFamily="34" charset="0"/>
              <a:cs typeface="Arial" panose="020B0604020202020204" pitchFamily="34" charset="0"/>
            </a:endParaRPr>
          </a:p>
          <a:p>
            <a:pPr marL="104790" indent="-342900">
              <a:lnSpc>
                <a:spcPct val="120000"/>
              </a:lnSpc>
            </a:pPr>
            <a:r>
              <a:rPr lang="en-US" sz="2400" dirty="0">
                <a:latin typeface="Arial" panose="020B0604020202020204" pitchFamily="34" charset="0"/>
                <a:cs typeface="Arial" panose="020B0604020202020204" pitchFamily="34" charset="0"/>
              </a:rPr>
              <a:t>Event camera: outputs </a:t>
            </a:r>
            <a:r>
              <a:rPr lang="en-US" altLang="zh-CN" sz="2400" dirty="0">
                <a:solidFill>
                  <a:srgbClr val="FF0000"/>
                </a:solidFill>
                <a:latin typeface="Arial" panose="020B0604020202020204" pitchFamily="34" charset="0"/>
                <a:cs typeface="Arial" panose="020B0604020202020204" pitchFamily="34" charset="0"/>
              </a:rPr>
              <a:t>asynchronous</a:t>
            </a:r>
            <a:r>
              <a:rPr lang="en-US" altLang="zh-CN" sz="2400" dirty="0">
                <a:latin typeface="Arial" panose="020B0604020202020204" pitchFamily="34" charset="0"/>
                <a:cs typeface="Arial" panose="020B0604020202020204" pitchFamily="34" charset="0"/>
              </a:rPr>
              <a:t> events, i.e., pixel intensity changes</a:t>
            </a:r>
            <a:endParaRPr lang="en-US" sz="2400" dirty="0">
              <a:latin typeface="Arial" panose="020B0604020202020204" pitchFamily="34" charset="0"/>
              <a:cs typeface="Arial" panose="020B0604020202020204" pitchFamily="34" charset="0"/>
            </a:endParaRPr>
          </a:p>
        </p:txBody>
      </p:sp>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RGB Cameras vs. </a:t>
            </a:r>
            <a:r>
              <a:rPr lang="en" altLang="zh-CN" sz="3200" dirty="0">
                <a:latin typeface="Arial" panose="020B0604020202020204" pitchFamily="34" charset="0"/>
                <a:cs typeface="Arial" panose="020B0604020202020204" pitchFamily="34" charset="0"/>
              </a:rPr>
              <a:t>Event-based Cameras</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4</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1281534"/>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sz="2400" dirty="0">
                <a:latin typeface="Arial" panose="020B0604020202020204" pitchFamily="34" charset="0"/>
                <a:cs typeface="Arial" panose="020B0604020202020204" pitchFamily="34" charset="0"/>
              </a:rPr>
              <a:t>RGB camera: outputs frames at </a:t>
            </a:r>
            <a:r>
              <a:rPr lang="en-US" sz="2400" dirty="0">
                <a:solidFill>
                  <a:srgbClr val="FF0000"/>
                </a:solidFill>
                <a:latin typeface="Arial" panose="020B0604020202020204" pitchFamily="34" charset="0"/>
                <a:cs typeface="Arial" panose="020B0604020202020204" pitchFamily="34" charset="0"/>
              </a:rPr>
              <a:t>fixed time interval</a:t>
            </a:r>
          </a:p>
          <a:p>
            <a:pPr marL="104790" indent="-342900">
              <a:lnSpc>
                <a:spcPct val="120000"/>
              </a:lnSpc>
            </a:pPr>
            <a:endParaRPr lang="en-US" sz="2400" dirty="0">
              <a:latin typeface="Arial" panose="020B0604020202020204" pitchFamily="34" charset="0"/>
              <a:cs typeface="Arial" panose="020B0604020202020204" pitchFamily="34" charset="0"/>
            </a:endParaRPr>
          </a:p>
          <a:p>
            <a:pPr marL="104790" indent="-342900">
              <a:lnSpc>
                <a:spcPct val="120000"/>
              </a:lnSpc>
            </a:pPr>
            <a:endParaRPr lang="en-US" sz="24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E6278D77-15C8-A4D1-6752-ED9541DA0B01}"/>
              </a:ext>
            </a:extLst>
          </p:cNvPr>
          <p:cNvPicPr>
            <a:picLocks noChangeAspect="1"/>
          </p:cNvPicPr>
          <p:nvPr/>
        </p:nvPicPr>
        <p:blipFill rotWithShape="1">
          <a:blip r:embed="rId3"/>
          <a:srcRect l="23886" t="33579" r="38768" b="47735"/>
          <a:stretch/>
        </p:blipFill>
        <p:spPr>
          <a:xfrm>
            <a:off x="1893229" y="1638842"/>
            <a:ext cx="4553215" cy="1281534"/>
          </a:xfrm>
          <a:prstGeom prst="rect">
            <a:avLst/>
          </a:prstGeom>
        </p:spPr>
      </p:pic>
      <p:pic>
        <p:nvPicPr>
          <p:cNvPr id="6" name="图片 5">
            <a:extLst>
              <a:ext uri="{FF2B5EF4-FFF2-40B4-BE49-F238E27FC236}">
                <a16:creationId xmlns:a16="http://schemas.microsoft.com/office/drawing/2014/main" id="{EA529C26-5506-923B-076D-EF492252F109}"/>
              </a:ext>
            </a:extLst>
          </p:cNvPr>
          <p:cNvPicPr>
            <a:picLocks noChangeAspect="1"/>
          </p:cNvPicPr>
          <p:nvPr/>
        </p:nvPicPr>
        <p:blipFill rotWithShape="1">
          <a:blip r:embed="rId3"/>
          <a:srcRect l="23886" t="64100" r="38768" b="1"/>
          <a:stretch/>
        </p:blipFill>
        <p:spPr>
          <a:xfrm>
            <a:off x="1893228" y="3630366"/>
            <a:ext cx="4553215" cy="2461972"/>
          </a:xfrm>
          <a:prstGeom prst="rect">
            <a:avLst/>
          </a:prstGeom>
        </p:spPr>
      </p:pic>
      <p:sp>
        <p:nvSpPr>
          <p:cNvPr id="7" name="文本框 6">
            <a:extLst>
              <a:ext uri="{FF2B5EF4-FFF2-40B4-BE49-F238E27FC236}">
                <a16:creationId xmlns:a16="http://schemas.microsoft.com/office/drawing/2014/main" id="{F9AED765-3F13-60A8-C5AB-A6F70C8AD6CE}"/>
              </a:ext>
            </a:extLst>
          </p:cNvPr>
          <p:cNvSpPr txBox="1"/>
          <p:nvPr/>
        </p:nvSpPr>
        <p:spPr>
          <a:xfrm>
            <a:off x="766043" y="6421695"/>
            <a:ext cx="10530568"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Figure credit: </a:t>
            </a:r>
            <a:r>
              <a:rPr lang="en-US" altLang="zh-CN" sz="1400" dirty="0">
                <a:latin typeface="Arial" panose="020B0604020202020204" pitchFamily="34" charset="0"/>
                <a:cs typeface="Arial" panose="020B0604020202020204" pitchFamily="34" charset="0"/>
                <a:hlinkClick r:id="rId4"/>
              </a:rPr>
              <a:t>https://youtu.be/cFQRFRULCsA</a:t>
            </a:r>
            <a:endParaRPr lang="en-US" altLang="zh-CN"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8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Advantages of Event-based Cameras</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5</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555200"/>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Low-energy consumption</a:t>
            </a:r>
          </a:p>
          <a:p>
            <a:pPr marL="714375" lvl="1" indent="-342900">
              <a:lnSpc>
                <a:spcPct val="120000"/>
              </a:lnSpc>
            </a:pPr>
            <a:r>
              <a:rPr lang="en-US" altLang="zh-CN" sz="2200" dirty="0">
                <a:latin typeface="Arial" panose="020B0604020202020204" pitchFamily="34" charset="0"/>
                <a:cs typeface="Arial" panose="020B0604020202020204" pitchFamily="34" charset="0"/>
              </a:rPr>
              <a:t>Only records pixels with a change</a:t>
            </a:r>
          </a:p>
        </p:txBody>
      </p:sp>
    </p:spTree>
    <p:extLst>
      <p:ext uri="{BB962C8B-B14F-4D97-AF65-F5344CB8AC3E}">
        <p14:creationId xmlns:p14="http://schemas.microsoft.com/office/powerpoint/2010/main" val="8562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Advantages of Event-based Cameras</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6</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555200"/>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Low-energy consumption</a:t>
            </a:r>
          </a:p>
          <a:p>
            <a:pPr marL="104790" indent="-342900">
              <a:lnSpc>
                <a:spcPct val="120000"/>
              </a:lnSpc>
            </a:pPr>
            <a:r>
              <a:rPr lang="en-US" altLang="zh-CN" sz="2400" dirty="0">
                <a:latin typeface="Arial" panose="020B0604020202020204" pitchFamily="34" charset="0"/>
                <a:cs typeface="Arial" panose="020B0604020202020204" pitchFamily="34" charset="0"/>
              </a:rPr>
              <a:t>High speed – no motion blur</a:t>
            </a:r>
          </a:p>
        </p:txBody>
      </p:sp>
      <p:grpSp>
        <p:nvGrpSpPr>
          <p:cNvPr id="14" name="组合 13">
            <a:extLst>
              <a:ext uri="{FF2B5EF4-FFF2-40B4-BE49-F238E27FC236}">
                <a16:creationId xmlns:a16="http://schemas.microsoft.com/office/drawing/2014/main" id="{87D35A94-81CB-6DE5-0663-7385A8BF6FE9}"/>
              </a:ext>
            </a:extLst>
          </p:cNvPr>
          <p:cNvGrpSpPr/>
          <p:nvPr/>
        </p:nvGrpSpPr>
        <p:grpSpPr>
          <a:xfrm>
            <a:off x="1302025" y="2253444"/>
            <a:ext cx="6987210" cy="3904545"/>
            <a:chOff x="5267738" y="1239653"/>
            <a:chExt cx="6530009" cy="3723871"/>
          </a:xfrm>
        </p:grpSpPr>
        <p:pic>
          <p:nvPicPr>
            <p:cNvPr id="7" name="图片 6">
              <a:extLst>
                <a:ext uri="{FF2B5EF4-FFF2-40B4-BE49-F238E27FC236}">
                  <a16:creationId xmlns:a16="http://schemas.microsoft.com/office/drawing/2014/main" id="{8F4C5037-BBB0-B286-5A67-A4EFAAC30AD5}"/>
                </a:ext>
              </a:extLst>
            </p:cNvPr>
            <p:cNvPicPr>
              <a:picLocks noChangeAspect="1"/>
            </p:cNvPicPr>
            <p:nvPr/>
          </p:nvPicPr>
          <p:blipFill rotWithShape="1">
            <a:blip r:embed="rId3">
              <a:extLst>
                <a:ext uri="{28A0092B-C50C-407E-A947-70E740481C1C}">
                  <a14:useLocalDpi xmlns:a14="http://schemas.microsoft.com/office/drawing/2010/main" val="0"/>
                </a:ext>
              </a:extLst>
            </a:blip>
            <a:srcRect l="11739" t="8556" r="11043" b="13367"/>
            <a:stretch/>
          </p:blipFill>
          <p:spPr>
            <a:xfrm>
              <a:off x="5267738" y="1239653"/>
              <a:ext cx="6530009" cy="3723871"/>
            </a:xfrm>
            <a:prstGeom prst="rect">
              <a:avLst/>
            </a:prstGeom>
          </p:spPr>
        </p:pic>
        <p:sp>
          <p:nvSpPr>
            <p:cNvPr id="8" name="文本框 7">
              <a:extLst>
                <a:ext uri="{FF2B5EF4-FFF2-40B4-BE49-F238E27FC236}">
                  <a16:creationId xmlns:a16="http://schemas.microsoft.com/office/drawing/2014/main" id="{06E1BCF4-6004-E1BD-198A-CEFCE3B7C484}"/>
                </a:ext>
              </a:extLst>
            </p:cNvPr>
            <p:cNvSpPr txBox="1"/>
            <p:nvPr/>
          </p:nvSpPr>
          <p:spPr>
            <a:xfrm>
              <a:off x="5432689" y="4147682"/>
              <a:ext cx="1828800" cy="400110"/>
            </a:xfrm>
            <a:prstGeom prst="rect">
              <a:avLst/>
            </a:prstGeom>
            <a:solidFill>
              <a:srgbClr val="FCFCFC"/>
            </a:solid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Event Camera</a:t>
              </a:r>
            </a:p>
          </p:txBody>
        </p:sp>
        <p:sp>
          <p:nvSpPr>
            <p:cNvPr id="10" name="文本框 9">
              <a:extLst>
                <a:ext uri="{FF2B5EF4-FFF2-40B4-BE49-F238E27FC236}">
                  <a16:creationId xmlns:a16="http://schemas.microsoft.com/office/drawing/2014/main" id="{65287D32-7B35-BB1A-7BD7-4BFF8B41CF19}"/>
                </a:ext>
              </a:extLst>
            </p:cNvPr>
            <p:cNvSpPr txBox="1"/>
            <p:nvPr/>
          </p:nvSpPr>
          <p:spPr>
            <a:xfrm>
              <a:off x="5432689" y="1733941"/>
              <a:ext cx="1828800" cy="400110"/>
            </a:xfrm>
            <a:prstGeom prst="rect">
              <a:avLst/>
            </a:prstGeom>
            <a:solidFill>
              <a:srgbClr val="FCFCFC"/>
            </a:solidFill>
          </p:spPr>
          <p:txBody>
            <a:bodyPr wrap="square" rtlCol="0">
              <a:spAutoFit/>
            </a:bodyPr>
            <a:lstStyle/>
            <a:p>
              <a:pPr algn="ctr"/>
              <a:r>
                <a:rPr lang="en-US" altLang="zh-CN" sz="2000" dirty="0">
                  <a:latin typeface="Arial" panose="020B0604020202020204" pitchFamily="34" charset="0"/>
                  <a:ea typeface="微软雅黑" panose="020B0503020204020204" pitchFamily="34" charset="-122"/>
                  <a:cs typeface="Arial" panose="020B0604020202020204" pitchFamily="34" charset="0"/>
                </a:rPr>
                <a:t>RGB Camera</a:t>
              </a:r>
            </a:p>
          </p:txBody>
        </p:sp>
      </p:grpSp>
      <p:sp>
        <p:nvSpPr>
          <p:cNvPr id="15" name="文本框 14">
            <a:extLst>
              <a:ext uri="{FF2B5EF4-FFF2-40B4-BE49-F238E27FC236}">
                <a16:creationId xmlns:a16="http://schemas.microsoft.com/office/drawing/2014/main" id="{01E478C5-F0ED-FDCF-F4D6-91E9CDA573AB}"/>
              </a:ext>
            </a:extLst>
          </p:cNvPr>
          <p:cNvSpPr txBox="1"/>
          <p:nvPr/>
        </p:nvSpPr>
        <p:spPr>
          <a:xfrm>
            <a:off x="766043" y="6421695"/>
            <a:ext cx="10530568"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Video credit: </a:t>
            </a:r>
            <a:r>
              <a:rPr lang="en-US" altLang="zh-CN" sz="1400" dirty="0">
                <a:latin typeface="Arial" panose="020B0604020202020204" pitchFamily="34" charset="0"/>
                <a:cs typeface="Arial" panose="020B0604020202020204" pitchFamily="34" charset="0"/>
                <a:hlinkClick r:id="rId4"/>
              </a:rPr>
              <a:t>https://dioramslam.com/2021/10/08/event-cameras/</a:t>
            </a:r>
            <a:endParaRPr lang="en-US" altLang="zh-CN"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58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Advantages of Event-based Cameras</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7</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4555200"/>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Low-energy consumption</a:t>
            </a:r>
          </a:p>
          <a:p>
            <a:pPr marL="104790" indent="-342900">
              <a:lnSpc>
                <a:spcPct val="120000"/>
              </a:lnSpc>
            </a:pPr>
            <a:r>
              <a:rPr lang="en-US" altLang="zh-CN" sz="2400" dirty="0">
                <a:latin typeface="Arial" panose="020B0604020202020204" pitchFamily="34" charset="0"/>
                <a:cs typeface="Arial" panose="020B0604020202020204" pitchFamily="34" charset="0"/>
              </a:rPr>
              <a:t>High speed – no motion blur</a:t>
            </a:r>
          </a:p>
          <a:p>
            <a:pPr marL="104790" indent="-342900">
              <a:lnSpc>
                <a:spcPct val="120000"/>
              </a:lnSpc>
            </a:pPr>
            <a:r>
              <a:rPr lang="en-US" altLang="zh-CN" sz="2400" dirty="0">
                <a:latin typeface="Arial" panose="020B0604020202020204" pitchFamily="34" charset="0"/>
                <a:cs typeface="Arial" panose="020B0604020202020204" pitchFamily="34" charset="0"/>
              </a:rPr>
              <a:t>High dynamic range (HDR) – seeing in the dark/bright</a:t>
            </a:r>
          </a:p>
        </p:txBody>
      </p:sp>
      <p:pic>
        <p:nvPicPr>
          <p:cNvPr id="5" name="图片 4">
            <a:extLst>
              <a:ext uri="{FF2B5EF4-FFF2-40B4-BE49-F238E27FC236}">
                <a16:creationId xmlns:a16="http://schemas.microsoft.com/office/drawing/2014/main" id="{8A292010-86D0-E7A3-B797-478EA21AB3E0}"/>
              </a:ext>
            </a:extLst>
          </p:cNvPr>
          <p:cNvPicPr>
            <a:picLocks noChangeAspect="1"/>
          </p:cNvPicPr>
          <p:nvPr/>
        </p:nvPicPr>
        <p:blipFill rotWithShape="1">
          <a:blip r:embed="rId3">
            <a:extLst>
              <a:ext uri="{28A0092B-C50C-407E-A947-70E740481C1C}">
                <a14:useLocalDpi xmlns:a14="http://schemas.microsoft.com/office/drawing/2010/main" val="0"/>
              </a:ext>
            </a:extLst>
          </a:blip>
          <a:srcRect l="4103" t="32178" r="51512" b="23888"/>
          <a:stretch/>
        </p:blipFill>
        <p:spPr>
          <a:xfrm>
            <a:off x="830716" y="3210340"/>
            <a:ext cx="5043310" cy="2802834"/>
          </a:xfrm>
          <a:prstGeom prst="rect">
            <a:avLst/>
          </a:prstGeom>
        </p:spPr>
      </p:pic>
      <p:pic>
        <p:nvPicPr>
          <p:cNvPr id="11" name="图片 10">
            <a:extLst>
              <a:ext uri="{FF2B5EF4-FFF2-40B4-BE49-F238E27FC236}">
                <a16:creationId xmlns:a16="http://schemas.microsoft.com/office/drawing/2014/main" id="{D39FA451-860C-D672-959F-142FB2259AC7}"/>
              </a:ext>
            </a:extLst>
          </p:cNvPr>
          <p:cNvPicPr>
            <a:picLocks noChangeAspect="1"/>
          </p:cNvPicPr>
          <p:nvPr/>
        </p:nvPicPr>
        <p:blipFill rotWithShape="1">
          <a:blip r:embed="rId3">
            <a:extLst>
              <a:ext uri="{28A0092B-C50C-407E-A947-70E740481C1C}">
                <a14:useLocalDpi xmlns:a14="http://schemas.microsoft.com/office/drawing/2010/main" val="0"/>
              </a:ext>
            </a:extLst>
          </a:blip>
          <a:srcRect l="51137" t="32178" r="4478" b="23888"/>
          <a:stretch/>
        </p:blipFill>
        <p:spPr>
          <a:xfrm>
            <a:off x="6175050" y="3210340"/>
            <a:ext cx="5043310" cy="2802834"/>
          </a:xfrm>
          <a:prstGeom prst="rect">
            <a:avLst/>
          </a:prstGeom>
        </p:spPr>
      </p:pic>
      <p:sp>
        <p:nvSpPr>
          <p:cNvPr id="19" name="文本框 18">
            <a:extLst>
              <a:ext uri="{FF2B5EF4-FFF2-40B4-BE49-F238E27FC236}">
                <a16:creationId xmlns:a16="http://schemas.microsoft.com/office/drawing/2014/main" id="{2A2D373A-E073-73AB-7EC7-6CC1B91475C4}"/>
              </a:ext>
            </a:extLst>
          </p:cNvPr>
          <p:cNvSpPr txBox="1"/>
          <p:nvPr/>
        </p:nvSpPr>
        <p:spPr>
          <a:xfrm>
            <a:off x="2182390" y="2744666"/>
            <a:ext cx="2339961"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ea typeface="微软雅黑" panose="020B0503020204020204" pitchFamily="34" charset="-122"/>
                <a:cs typeface="Arial" panose="020B0604020202020204" pitchFamily="34" charset="0"/>
              </a:rPr>
              <a:t>RGB Camera</a:t>
            </a:r>
          </a:p>
        </p:txBody>
      </p:sp>
      <p:sp>
        <p:nvSpPr>
          <p:cNvPr id="20" name="文本框 19">
            <a:extLst>
              <a:ext uri="{FF2B5EF4-FFF2-40B4-BE49-F238E27FC236}">
                <a16:creationId xmlns:a16="http://schemas.microsoft.com/office/drawing/2014/main" id="{1B64E6F0-0A3F-FEB2-A32F-98005AA3BF6D}"/>
              </a:ext>
            </a:extLst>
          </p:cNvPr>
          <p:cNvSpPr txBox="1"/>
          <p:nvPr/>
        </p:nvSpPr>
        <p:spPr>
          <a:xfrm>
            <a:off x="7438928" y="2744666"/>
            <a:ext cx="2515553" cy="400110"/>
          </a:xfrm>
          <a:prstGeom prst="rect">
            <a:avLst/>
          </a:prstGeom>
          <a:solidFill>
            <a:schemeClr val="bg1"/>
          </a:solid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Event Camera</a:t>
            </a:r>
          </a:p>
        </p:txBody>
      </p:sp>
      <p:sp>
        <p:nvSpPr>
          <p:cNvPr id="21" name="文本框 20">
            <a:extLst>
              <a:ext uri="{FF2B5EF4-FFF2-40B4-BE49-F238E27FC236}">
                <a16:creationId xmlns:a16="http://schemas.microsoft.com/office/drawing/2014/main" id="{42BA7E07-9122-EA4E-FF23-1DF3C2A8C289}"/>
              </a:ext>
            </a:extLst>
          </p:cNvPr>
          <p:cNvSpPr txBox="1"/>
          <p:nvPr/>
        </p:nvSpPr>
        <p:spPr>
          <a:xfrm>
            <a:off x="766043" y="6421695"/>
            <a:ext cx="10530568"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Video credit: </a:t>
            </a:r>
            <a:r>
              <a:rPr lang="en-US" altLang="zh-CN" sz="1400" dirty="0">
                <a:latin typeface="Arial" panose="020B0604020202020204" pitchFamily="34" charset="0"/>
                <a:cs typeface="Arial" panose="020B0604020202020204" pitchFamily="34" charset="0"/>
                <a:hlinkClick r:id="rId4"/>
              </a:rPr>
              <a:t>https://dioramslam.com/2021/10/08/event-cameras/</a:t>
            </a:r>
            <a:endParaRPr lang="en-US" altLang="zh-CN"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114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Research with Event-based Cameras</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8</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Commercialized in 2008</a:t>
            </a:r>
          </a:p>
          <a:p>
            <a:pPr marL="104790" indent="-342900">
              <a:lnSpc>
                <a:spcPct val="120000"/>
              </a:lnSpc>
            </a:pPr>
            <a:r>
              <a:rPr lang="en-US" altLang="zh-CN" sz="2400" dirty="0">
                <a:latin typeface="Arial" panose="020B0604020202020204" pitchFamily="34" charset="0"/>
                <a:cs typeface="Arial" panose="020B0604020202020204" pitchFamily="34" charset="0"/>
              </a:rPr>
              <a:t>Lots of papers coming out from 2018</a:t>
            </a:r>
          </a:p>
          <a:p>
            <a:pPr marL="104790" indent="-342900">
              <a:lnSpc>
                <a:spcPct val="120000"/>
              </a:lnSpc>
            </a:pPr>
            <a:r>
              <a:rPr lang="en-US" altLang="zh-CN" sz="2400" dirty="0">
                <a:latin typeface="Arial" panose="020B0604020202020204" pitchFamily="34" charset="0"/>
                <a:cs typeface="Arial" panose="020B0604020202020204" pitchFamily="34" charset="0"/>
              </a:rPr>
              <a:t>This paper studies </a:t>
            </a:r>
            <a:r>
              <a:rPr lang="en-US" altLang="zh-CN" sz="2400" dirty="0">
                <a:solidFill>
                  <a:srgbClr val="FF0000"/>
                </a:solidFill>
                <a:latin typeface="Arial" panose="020B0604020202020204" pitchFamily="34" charset="0"/>
                <a:cs typeface="Arial" panose="020B0604020202020204" pitchFamily="34" charset="0"/>
              </a:rPr>
              <a:t>event-based object detection</a:t>
            </a:r>
            <a:endParaRPr lang="en-US" altLang="zh-CN" sz="2400" dirty="0">
              <a:latin typeface="Arial" panose="020B0604020202020204" pitchFamily="34" charset="0"/>
              <a:cs typeface="Arial" panose="020B0604020202020204" pitchFamily="34" charset="0"/>
            </a:endParaRPr>
          </a:p>
          <a:p>
            <a:pPr marL="714375" lvl="1" indent="-342900">
              <a:lnSpc>
                <a:spcPct val="120000"/>
              </a:lnSpc>
            </a:pPr>
            <a:r>
              <a:rPr lang="en-US" altLang="zh-CN" sz="2200" dirty="0">
                <a:latin typeface="Arial" panose="020B0604020202020204" pitchFamily="34" charset="0"/>
                <a:cs typeface="Arial" panose="020B0604020202020204" pitchFamily="34" charset="0"/>
              </a:rPr>
              <a:t>Speed is important in safety-critical scenarios, e.g., self-driving</a:t>
            </a:r>
          </a:p>
        </p:txBody>
      </p:sp>
      <p:pic>
        <p:nvPicPr>
          <p:cNvPr id="6" name="vid1-easy-cut10s">
            <a:hlinkClick r:id="" action="ppaction://media"/>
            <a:extLst>
              <a:ext uri="{FF2B5EF4-FFF2-40B4-BE49-F238E27FC236}">
                <a16:creationId xmlns:a16="http://schemas.microsoft.com/office/drawing/2014/main" id="{476902D3-3966-974C-9EC7-7EE0A414A21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1" r="7233"/>
          <a:stretch/>
        </p:blipFill>
        <p:spPr>
          <a:xfrm>
            <a:off x="69519" y="3158795"/>
            <a:ext cx="3960000" cy="3414237"/>
          </a:xfrm>
          <a:prstGeom prst="rect">
            <a:avLst/>
          </a:prstGeom>
        </p:spPr>
      </p:pic>
      <p:pic>
        <p:nvPicPr>
          <p:cNvPr id="7" name="vid3-mid-cut10s">
            <a:hlinkClick r:id="" action="ppaction://media"/>
            <a:extLst>
              <a:ext uri="{FF2B5EF4-FFF2-40B4-BE49-F238E27FC236}">
                <a16:creationId xmlns:a16="http://schemas.microsoft.com/office/drawing/2014/main" id="{4B0804DC-B18F-19CB-1E47-E8E7C3213BD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r="7212"/>
          <a:stretch/>
        </p:blipFill>
        <p:spPr>
          <a:xfrm>
            <a:off x="4112574" y="3158795"/>
            <a:ext cx="3960000" cy="3414237"/>
          </a:xfrm>
          <a:prstGeom prst="rect">
            <a:avLst/>
          </a:prstGeom>
        </p:spPr>
      </p:pic>
      <p:pic>
        <p:nvPicPr>
          <p:cNvPr id="8" name="vid2-hard-cut8s">
            <a:hlinkClick r:id="" action="ppaction://media"/>
            <a:extLst>
              <a:ext uri="{FF2B5EF4-FFF2-40B4-BE49-F238E27FC236}">
                <a16:creationId xmlns:a16="http://schemas.microsoft.com/office/drawing/2014/main" id="{0CA6375C-C3FB-665C-0A44-77BC3F59BEA3}"/>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r="7212"/>
          <a:stretch/>
        </p:blipFill>
        <p:spPr>
          <a:xfrm>
            <a:off x="8155629" y="3158795"/>
            <a:ext cx="3960000" cy="3414237"/>
          </a:xfrm>
          <a:prstGeom prst="rect">
            <a:avLst/>
          </a:prstGeom>
        </p:spPr>
      </p:pic>
    </p:spTree>
    <p:extLst>
      <p:ext uri="{BB962C8B-B14F-4D97-AF65-F5344CB8AC3E}">
        <p14:creationId xmlns:p14="http://schemas.microsoft.com/office/powerpoint/2010/main" val="27871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video>
              <p:cMediaNode vol="80000">
                <p:cTn id="26" fill="hold" display="0">
                  <p:stCondLst>
                    <p:cond delay="indefinite"/>
                  </p:stCondLst>
                </p:cTn>
                <p:tgtEl>
                  <p:spTgt spid="7"/>
                </p:tgtEl>
              </p:cMediaNode>
            </p:video>
            <p:video>
              <p:cMediaNode vol="80000">
                <p:cTn id="27" fill="hold" display="0">
                  <p:stCondLst>
                    <p:cond delay="indefinite"/>
                  </p:stCondLst>
                </p:cTn>
                <p:tgtEl>
                  <p:spTgt spid="8"/>
                </p:tgtEl>
              </p:cMediaNode>
            </p:vide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6044" y="319424"/>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Related Works: Event-based Detection (</a:t>
            </a:r>
            <a:r>
              <a:rPr lang="en-US" altLang="zh-CN" sz="3200" dirty="0" err="1">
                <a:latin typeface="Arial" panose="020B0604020202020204" pitchFamily="34" charset="0"/>
                <a:cs typeface="Arial" panose="020B0604020202020204" pitchFamily="34" charset="0"/>
              </a:rPr>
              <a:t>EvDet</a:t>
            </a:r>
            <a:r>
              <a:rPr lang="en-US" altLang="zh-CN" sz="3200" dirty="0">
                <a:latin typeface="Arial" panose="020B0604020202020204" pitchFamily="34" charset="0"/>
                <a:cs typeface="Arial" panose="020B0604020202020204" pitchFamily="34" charset="0"/>
              </a:rPr>
              <a:t>)</a:t>
            </a:r>
            <a:endParaRPr sz="3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9</a:t>
            </a:fld>
            <a:endParaRPr lang="en"/>
          </a:p>
        </p:txBody>
      </p:sp>
      <p:sp>
        <p:nvSpPr>
          <p:cNvPr id="3" name="Google Shape;62;p14">
            <a:extLst>
              <a:ext uri="{FF2B5EF4-FFF2-40B4-BE49-F238E27FC236}">
                <a16:creationId xmlns:a16="http://schemas.microsoft.com/office/drawing/2014/main" id="{A61B438D-7F0B-8C8E-C696-A94CEDBAB99A}"/>
              </a:ext>
            </a:extLst>
          </p:cNvPr>
          <p:cNvSpPr txBox="1">
            <a:spLocks noGrp="1"/>
          </p:cNvSpPr>
          <p:nvPr>
            <p:ph type="body" idx="1"/>
          </p:nvPr>
        </p:nvSpPr>
        <p:spPr>
          <a:xfrm>
            <a:off x="830716" y="1063146"/>
            <a:ext cx="10530568" cy="2660442"/>
          </a:xfrm>
          <a:prstGeom prst="rect">
            <a:avLst/>
          </a:prstGeom>
        </p:spPr>
        <p:txBody>
          <a:bodyPr spcFirstLastPara="1" vert="horz" wrap="square" lIns="121900" tIns="121900" rIns="121900" bIns="121900" rtlCol="0" anchor="t" anchorCtr="0">
            <a:normAutofit/>
          </a:bodyPr>
          <a:lstStyle/>
          <a:p>
            <a:pPr marL="104790" indent="-342900">
              <a:lnSpc>
                <a:spcPct val="120000"/>
              </a:lnSpc>
            </a:pPr>
            <a:r>
              <a:rPr lang="en-US" altLang="zh-CN" sz="2400" dirty="0">
                <a:latin typeface="Arial" panose="020B0604020202020204" pitchFamily="34" charset="0"/>
                <a:cs typeface="Arial" panose="020B0604020202020204" pitchFamily="34" charset="0"/>
              </a:rPr>
              <a:t>Synchronous methods are current SOTA</a:t>
            </a:r>
          </a:p>
          <a:p>
            <a:pPr marL="714375" lvl="1" indent="-342900">
              <a:lnSpc>
                <a:spcPct val="120000"/>
              </a:lnSpc>
            </a:pPr>
            <a:r>
              <a:rPr lang="en-US" altLang="zh-CN" sz="2200" dirty="0">
                <a:latin typeface="Arial" panose="020B0604020202020204" pitchFamily="34" charset="0"/>
                <a:cs typeface="Arial" panose="020B0604020202020204" pitchFamily="34" charset="0"/>
              </a:rPr>
              <a:t>Convert events within each time window to an “image”</a:t>
            </a:r>
          </a:p>
          <a:p>
            <a:pPr marL="714375" lvl="1" indent="-342900">
              <a:lnSpc>
                <a:spcPct val="120000"/>
              </a:lnSpc>
            </a:pPr>
            <a:r>
              <a:rPr lang="en-US" altLang="zh-CN" sz="2200" dirty="0">
                <a:solidFill>
                  <a:srgbClr val="FF0000"/>
                </a:solidFill>
                <a:latin typeface="Arial" panose="020B0604020202020204" pitchFamily="34" charset="0"/>
                <a:cs typeface="Arial" panose="020B0604020202020204" pitchFamily="34" charset="0"/>
              </a:rPr>
              <a:t>Temporal information </a:t>
            </a:r>
            <a:r>
              <a:rPr lang="en-US" altLang="zh-CN" sz="2200" dirty="0">
                <a:latin typeface="Arial" panose="020B0604020202020204" pitchFamily="34" charset="0"/>
                <a:cs typeface="Arial" panose="020B0604020202020204" pitchFamily="34" charset="0"/>
              </a:rPr>
              <a:t>is important – recurrent modules</a:t>
            </a:r>
          </a:p>
        </p:txBody>
      </p:sp>
      <p:sp>
        <p:nvSpPr>
          <p:cNvPr id="4" name="文本框 3">
            <a:extLst>
              <a:ext uri="{FF2B5EF4-FFF2-40B4-BE49-F238E27FC236}">
                <a16:creationId xmlns:a16="http://schemas.microsoft.com/office/drawing/2014/main" id="{994CB24A-84ED-8836-D3C8-565A145E5C5E}"/>
              </a:ext>
            </a:extLst>
          </p:cNvPr>
          <p:cNvSpPr txBox="1"/>
          <p:nvPr/>
        </p:nvSpPr>
        <p:spPr>
          <a:xfrm>
            <a:off x="766044" y="6105370"/>
            <a:ext cx="10791218" cy="646331"/>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Perot, Etienne, et al. "Learning to detect objects with a 1 megapixel event camera." </a:t>
            </a:r>
            <a:r>
              <a:rPr lang="en-US" altLang="zh-CN" sz="1200" dirty="0" err="1">
                <a:latin typeface="Arial" panose="020B0604020202020204" pitchFamily="34" charset="0"/>
                <a:cs typeface="Arial" panose="020B0604020202020204" pitchFamily="34" charset="0"/>
              </a:rPr>
              <a:t>NeurIPS</a:t>
            </a:r>
            <a:r>
              <a:rPr lang="en-US" altLang="zh-CN" sz="1200" dirty="0">
                <a:latin typeface="Arial" panose="020B0604020202020204" pitchFamily="34" charset="0"/>
                <a:cs typeface="Arial" panose="020B0604020202020204" pitchFamily="34" charset="0"/>
              </a:rPr>
              <a:t>. 2020.</a:t>
            </a:r>
          </a:p>
          <a:p>
            <a:r>
              <a:rPr lang="en-US" altLang="zh-CN" sz="1200" dirty="0">
                <a:latin typeface="Arial" panose="020B0604020202020204" pitchFamily="34" charset="0"/>
                <a:cs typeface="Arial" panose="020B0604020202020204" pitchFamily="34" charset="0"/>
              </a:rPr>
              <a:t>Li, </a:t>
            </a:r>
            <a:r>
              <a:rPr lang="en-US" altLang="zh-CN" sz="1200" dirty="0" err="1">
                <a:latin typeface="Arial" panose="020B0604020202020204" pitchFamily="34" charset="0"/>
                <a:cs typeface="Arial" panose="020B0604020202020204" pitchFamily="34" charset="0"/>
              </a:rPr>
              <a:t>Jianing</a:t>
            </a:r>
            <a:r>
              <a:rPr lang="en-US" altLang="zh-CN" sz="1200" dirty="0">
                <a:latin typeface="Arial" panose="020B0604020202020204" pitchFamily="34" charset="0"/>
                <a:cs typeface="Arial" panose="020B0604020202020204" pitchFamily="34" charset="0"/>
              </a:rPr>
              <a:t>, et al. "Asynchronous </a:t>
            </a:r>
            <a:r>
              <a:rPr lang="en-US" altLang="zh-CN" sz="1200" dirty="0" err="1">
                <a:latin typeface="Arial" panose="020B0604020202020204" pitchFamily="34" charset="0"/>
                <a:cs typeface="Arial" panose="020B0604020202020204" pitchFamily="34" charset="0"/>
              </a:rPr>
              <a:t>spatio</a:t>
            </a:r>
            <a:r>
              <a:rPr lang="en-US" altLang="zh-CN" sz="1200" dirty="0">
                <a:latin typeface="Arial" panose="020B0604020202020204" pitchFamily="34" charset="0"/>
                <a:cs typeface="Arial" panose="020B0604020202020204" pitchFamily="34" charset="0"/>
              </a:rPr>
              <a:t>-temporal memory network for continuous event-based object detection." TIP. 2022.</a:t>
            </a:r>
          </a:p>
          <a:p>
            <a:r>
              <a:rPr lang="en-US" altLang="zh-CN" sz="1200" dirty="0">
                <a:latin typeface="Arial" panose="020B0604020202020204" pitchFamily="34" charset="0"/>
                <a:cs typeface="Arial" panose="020B0604020202020204" pitchFamily="34" charset="0"/>
              </a:rPr>
              <a:t>Gehrig, Mathias, and Davide </a:t>
            </a:r>
            <a:r>
              <a:rPr lang="en-US" altLang="zh-CN" sz="1200" dirty="0" err="1">
                <a:latin typeface="Arial" panose="020B0604020202020204" pitchFamily="34" charset="0"/>
                <a:cs typeface="Arial" panose="020B0604020202020204" pitchFamily="34" charset="0"/>
              </a:rPr>
              <a:t>Scaramuzza</a:t>
            </a:r>
            <a:r>
              <a:rPr lang="en-US" altLang="zh-CN" sz="1200" dirty="0">
                <a:latin typeface="Arial" panose="020B0604020202020204" pitchFamily="34" charset="0"/>
                <a:cs typeface="Arial" panose="020B0604020202020204" pitchFamily="34" charset="0"/>
              </a:rPr>
              <a:t>. "Recurrent vision transformers for object detection with event cameras." CVPR. 2023.</a:t>
            </a:r>
          </a:p>
        </p:txBody>
      </p:sp>
      <p:pic>
        <p:nvPicPr>
          <p:cNvPr id="6" name="图片 5">
            <a:extLst>
              <a:ext uri="{FF2B5EF4-FFF2-40B4-BE49-F238E27FC236}">
                <a16:creationId xmlns:a16="http://schemas.microsoft.com/office/drawing/2014/main" id="{A550B93E-2C18-0C09-C69E-CFF3A62412AD}"/>
              </a:ext>
            </a:extLst>
          </p:cNvPr>
          <p:cNvPicPr>
            <a:picLocks noChangeAspect="1"/>
          </p:cNvPicPr>
          <p:nvPr/>
        </p:nvPicPr>
        <p:blipFill>
          <a:blip r:embed="rId3"/>
          <a:stretch>
            <a:fillRect/>
          </a:stretch>
        </p:blipFill>
        <p:spPr>
          <a:xfrm>
            <a:off x="451737" y="2591999"/>
            <a:ext cx="11288526" cy="3202855"/>
          </a:xfrm>
          <a:prstGeom prst="rect">
            <a:avLst/>
          </a:prstGeom>
        </p:spPr>
      </p:pic>
    </p:spTree>
    <p:extLst>
      <p:ext uri="{BB962C8B-B14F-4D97-AF65-F5344CB8AC3E}">
        <p14:creationId xmlns:p14="http://schemas.microsoft.com/office/powerpoint/2010/main" val="254068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11464</TotalTime>
  <Words>1624</Words>
  <Application>Microsoft Office PowerPoint</Application>
  <PresentationFormat>宽屏</PresentationFormat>
  <Paragraphs>202</Paragraphs>
  <Slides>28</Slides>
  <Notes>28</Notes>
  <HiddenSlides>2</HiddenSlides>
  <MMClips>5</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28</vt:i4>
      </vt:variant>
    </vt:vector>
  </HeadingPairs>
  <TitlesOfParts>
    <vt:vector size="33" baseType="lpstr">
      <vt:lpstr>等线</vt:lpstr>
      <vt:lpstr>等线 Light</vt:lpstr>
      <vt:lpstr>Arial</vt:lpstr>
      <vt:lpstr>Calibri</vt:lpstr>
      <vt:lpstr>Office 主题​​</vt:lpstr>
      <vt:lpstr>LEOD: Label-Efficient Object Detection for Event Cameras   CVPR 2024   Ziyi Wu, Mathias Gehrig, Qing Lyu, Xudong Liu, Igor Gilitschenski</vt:lpstr>
      <vt:lpstr>What are Event-based Cameras?</vt:lpstr>
      <vt:lpstr>What are Event-based Cameras?</vt:lpstr>
      <vt:lpstr>RGB Cameras vs. Event-based Cameras</vt:lpstr>
      <vt:lpstr>Advantages of Event-based Cameras</vt:lpstr>
      <vt:lpstr>Advantages of Event-based Cameras</vt:lpstr>
      <vt:lpstr>Advantages of Event-based Cameras</vt:lpstr>
      <vt:lpstr>Research with Event-based Cameras</vt:lpstr>
      <vt:lpstr>Related Works: Event-based Detection (EvDet)</vt:lpstr>
      <vt:lpstr>Task: Label-Efficient EvDet</vt:lpstr>
      <vt:lpstr>Related Work: Image Semi-supervised Detection</vt:lpstr>
      <vt:lpstr>Related Work: Video Semi-supervised Detection</vt:lpstr>
      <vt:lpstr>Task: Label-Efficient EvDet</vt:lpstr>
      <vt:lpstr>LEOD: Label-efficient Event-based Object Detection</vt:lpstr>
      <vt:lpstr>Towards Reliable Label Generation</vt:lpstr>
      <vt:lpstr>Towards Reliable Label Generation</vt:lpstr>
      <vt:lpstr>Towards Reliable Label Generation</vt:lpstr>
      <vt:lpstr>Robust Model Training</vt:lpstr>
      <vt:lpstr>Experiments</vt:lpstr>
      <vt:lpstr>Ablation Study</vt:lpstr>
      <vt:lpstr>Ablation Study</vt:lpstr>
      <vt:lpstr>Quantitative Results: Low-Label WSOD</vt:lpstr>
      <vt:lpstr>Quantitative Results: Low-Label SSOD</vt:lpstr>
      <vt:lpstr>Quantitative Results: Full-Label</vt:lpstr>
      <vt:lpstr>Quantitative Results: Scale Up the Detector</vt:lpstr>
      <vt:lpstr>Qualitative Results</vt:lpstr>
      <vt:lpstr>Conclusion</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SlotFormer: Long-Term Dynamic Modeling in Object-Centric Models   Ziyi Wu, Nikita Dvornik, Klaus Greff, Jiaqi Xi, Thomas Kipf*, Animesh Garg*</dc:title>
  <dc:creator>Wu Ziyi</dc:creator>
  <cp:lastModifiedBy>Ziyi Wu</cp:lastModifiedBy>
  <cp:revision>1434</cp:revision>
  <dcterms:created xsi:type="dcterms:W3CDTF">2022-06-11T22:21:05Z</dcterms:created>
  <dcterms:modified xsi:type="dcterms:W3CDTF">2024-03-20T05:48:35Z</dcterms:modified>
</cp:coreProperties>
</file>