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73" r:id="rId2"/>
    <p:sldId id="369" r:id="rId3"/>
    <p:sldId id="370" r:id="rId4"/>
    <p:sldId id="374" r:id="rId5"/>
    <p:sldId id="375" r:id="rId6"/>
    <p:sldId id="376" r:id="rId7"/>
    <p:sldId id="377" r:id="rId8"/>
    <p:sldId id="378" r:id="rId9"/>
    <p:sldId id="371" r:id="rId10"/>
    <p:sldId id="379" r:id="rId11"/>
    <p:sldId id="380" r:id="rId12"/>
    <p:sldId id="381" r:id="rId13"/>
    <p:sldId id="372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6707" autoAdjust="0"/>
  </p:normalViewPr>
  <p:slideViewPr>
    <p:cSldViewPr snapToGrid="0">
      <p:cViewPr varScale="1">
        <p:scale>
          <a:sx n="59" d="100"/>
          <a:sy n="59" d="100"/>
        </p:scale>
        <p:origin x="158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0F0FE-E290-4785-B064-E94E317FCDAD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77B90-7937-4288-B2EF-F164564848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4387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77B90-7937-4288-B2EF-F164564848F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7802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77B90-7937-4288-B2EF-F164564848F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9927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77B90-7937-4288-B2EF-F164564848F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402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77B90-7937-4288-B2EF-F164564848F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129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77B90-7937-4288-B2EF-F164564848F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7488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77B90-7937-4288-B2EF-F164564848F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6518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77B90-7937-4288-B2EF-F164564848F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1374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77B90-7937-4288-B2EF-F164564848F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038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77B90-7937-4288-B2EF-F164564848F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5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77B90-7937-4288-B2EF-F164564848F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526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77B90-7937-4288-B2EF-F164564848F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877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77B90-7937-4288-B2EF-F164564848F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881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77B90-7937-4288-B2EF-F164564848F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829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EA4C-3DB1-472D-B633-D25FE97E7590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803F-B449-4373-8F5A-54DDF4A71C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1716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EA4C-3DB1-472D-B633-D25FE97E7590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803F-B449-4373-8F5A-54DDF4A71C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5164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EA4C-3DB1-472D-B633-D25FE97E7590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803F-B449-4373-8F5A-54DDF4A71C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253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EA4C-3DB1-472D-B633-D25FE97E7590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803F-B449-4373-8F5A-54DDF4A71C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658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EA4C-3DB1-472D-B633-D25FE97E7590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803F-B449-4373-8F5A-54DDF4A71C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3140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EA4C-3DB1-472D-B633-D25FE97E7590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803F-B449-4373-8F5A-54DDF4A71C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599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EA4C-3DB1-472D-B633-D25FE97E7590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803F-B449-4373-8F5A-54DDF4A71C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7400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EA4C-3DB1-472D-B633-D25FE97E7590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803F-B449-4373-8F5A-54DDF4A71C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7006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EA4C-3DB1-472D-B633-D25FE97E7590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803F-B449-4373-8F5A-54DDF4A71C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3392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EA4C-3DB1-472D-B633-D25FE97E7590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803F-B449-4373-8F5A-54DDF4A71C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5193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EA4C-3DB1-472D-B633-D25FE97E7590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803F-B449-4373-8F5A-54DDF4A71C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3388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BEA4C-3DB1-472D-B633-D25FE97E7590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B803F-B449-4373-8F5A-54DDF4A71C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3291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89298" y="481715"/>
            <a:ext cx="7232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BiDet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An Efficient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Binarized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Object Detector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389298" y="1128799"/>
                <a:ext cx="1113931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Efficient inference: channel pruning, model quantization, etc.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Binary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neural networks (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BNNs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quantize </a:t>
                </a:r>
                <a:r>
                  <a:rPr lang="en-US" altLang="zh-CN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weights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altLang="zh-CN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feature maps 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altLang="zh-CN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/−</m:t>
                    </m:r>
                    <m:r>
                      <a:rPr lang="en-US" altLang="zh-CN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altLang="zh-CN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Reduce the storage and computation by 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32</m:t>
                    </m:r>
                    <m:r>
                      <a:rPr lang="en-US" altLang="zh-CN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64</m:t>
                    </m:r>
                    <m:r>
                      <a:rPr lang="en-US" altLang="zh-CN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respectively</a:t>
                </a: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98" y="1128799"/>
                <a:ext cx="11139314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766" t="-4061" b="-10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598403"/>
              </p:ext>
            </p:extLst>
          </p:nvPr>
        </p:nvGraphicFramePr>
        <p:xfrm>
          <a:off x="7464669" y="2461013"/>
          <a:ext cx="4419164" cy="42668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09149"/>
                <a:gridCol w="2010015"/>
              </a:tblGrid>
              <a:tr h="5333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Binary Method</a:t>
                      </a:r>
                      <a:endParaRPr lang="zh-CN" alt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Top-1 Accuracy</a:t>
                      </a:r>
                      <a:endParaRPr lang="zh-CN" alt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3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BNN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42.2%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3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XNOR-Net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51.2%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3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r>
                        <a:rPr lang="en-US" altLang="zh-CN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Bi-Real Net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56.4%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3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BBG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59.4%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3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CI-BCNN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59.9%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3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Real-to-Bin</a:t>
                      </a:r>
                      <a:endParaRPr lang="zh-CN" alt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65.4%</a:t>
                      </a:r>
                      <a:endParaRPr lang="zh-CN" alt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3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FP-ResNet18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69.3%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389298" y="2328294"/>
            <a:ext cx="70753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works focus on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tasks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Near full-precision performance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are the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study BNNs for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 detection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 detectors are much “heavier”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Widely used on mobile devices</a:t>
            </a: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978708"/>
              </p:ext>
            </p:extLst>
          </p:nvPr>
        </p:nvGraphicFramePr>
        <p:xfrm>
          <a:off x="950447" y="4543942"/>
          <a:ext cx="4764553" cy="2091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7216"/>
                <a:gridCol w="1522183"/>
                <a:gridCol w="1415154"/>
              </a:tblGrid>
              <a:tr h="52297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</a:t>
                      </a:r>
                      <a:endParaRPr lang="zh-CN" alt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lang="en-US" altLang="zh-CN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Params</a:t>
                      </a:r>
                      <a:r>
                        <a:rPr lang="en-US" altLang="zh-CN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(M)</a:t>
                      </a:r>
                      <a:endParaRPr lang="zh-CN" alt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MFLOPS</a:t>
                      </a:r>
                      <a:endParaRPr lang="zh-CN" alt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97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DenseNet161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28.68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7850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97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SSD300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26.30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31750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97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Faster</a:t>
                      </a:r>
                      <a:r>
                        <a:rPr lang="en-US" altLang="zh-CN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R-CNN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134.70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181120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519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89298" y="481715"/>
            <a:ext cx="1702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389298" y="1128799"/>
                <a:ext cx="11139314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Apply BNNs to the object detection task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Employ the IB principle for 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redundancy removal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Leverage the SOP to 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eliminate the false positives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Reduce the </a:t>
                </a:r>
                <a:r>
                  <a:rPr lang="en-US" altLang="zh-CN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 size 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altLang="zh-CN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computation cost 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more than 10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Boost the performance compared to existing BNNs methods on two datasets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Paper accepted by CVPR’20</a:t>
                </a: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98" y="1128799"/>
                <a:ext cx="11139314" cy="2308324"/>
              </a:xfrm>
              <a:prstGeom prst="rect">
                <a:avLst/>
              </a:prstGeom>
              <a:blipFill rotWithShape="0">
                <a:blip r:embed="rId3"/>
                <a:stretch>
                  <a:fillRect l="-766" t="-2111" b="-50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534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89298" y="481715"/>
            <a:ext cx="1821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AutoBiDet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389298" y="1128799"/>
                <a:ext cx="9185008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Improved version of </a:t>
                </a:r>
                <a:r>
                  <a:rPr lang="en-US" altLang="zh-CN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BiDet</a:t>
                </a:r>
                <a:r>
                  <a:rPr lang="en-US" altLang="zh-CN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accepted by</a:t>
                </a:r>
                <a:r>
                  <a:rPr lang="en-US" altLang="zh-CN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T-PAMI</a:t>
                </a:r>
                <a:endParaRPr lang="en-US" altLang="zh-CN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Automatically adjust the IB trade-off (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according to input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Measured by a GAN-like module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98" y="1128799"/>
                <a:ext cx="9185008" cy="2123658"/>
              </a:xfrm>
              <a:prstGeom prst="rect">
                <a:avLst/>
              </a:prstGeom>
              <a:blipFill rotWithShape="0">
                <a:blip r:embed="rId3"/>
                <a:stretch>
                  <a:fillRect l="-929" t="-22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/>
          <a:srcRect t="28645" b="17302"/>
          <a:stretch/>
        </p:blipFill>
        <p:spPr>
          <a:xfrm>
            <a:off x="2210630" y="2590110"/>
            <a:ext cx="4392350" cy="55581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98" y="3218330"/>
            <a:ext cx="4617729" cy="34472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027" y="3110753"/>
            <a:ext cx="4617729" cy="360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5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89298" y="481715"/>
            <a:ext cx="1821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AutoBiDet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89298" y="1128799"/>
            <a:ext cx="1001200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Class-aware SOP (C-SOP)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number of GT objects in an image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Weaker for dense class, stronger for sparse class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Extend the techniques in </a:t>
            </a:r>
            <a:r>
              <a:rPr lang="en-US" altLang="zh-CN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AutoBiDet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other efficient inference methods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Pruning, quantization, lightweight architecture design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 improve their performance!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14" y="2452992"/>
            <a:ext cx="11887201" cy="201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5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89298" y="481715"/>
            <a:ext cx="4045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AutoBiDet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Visualizations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7296" y="1196852"/>
            <a:ext cx="7658100" cy="53435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89298" y="1128799"/>
            <a:ext cx="3767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 false positives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 recall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Retain missed objects</a:t>
            </a:r>
          </a:p>
        </p:txBody>
      </p:sp>
    </p:spTree>
    <p:extLst>
      <p:ext uri="{BB962C8B-B14F-4D97-AF65-F5344CB8AC3E}">
        <p14:creationId xmlns:p14="http://schemas.microsoft.com/office/powerpoint/2010/main" val="126343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89298" y="481715"/>
            <a:ext cx="4144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BNNs in Object Detection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89298" y="1128799"/>
            <a:ext cx="75501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Simultaneously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localize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Requires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pixel-level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accuracy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BNNs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binarize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feature maps, harming representation capacity &amp; resolution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2546" y="1128799"/>
            <a:ext cx="3969406" cy="254361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2546" y="3829026"/>
            <a:ext cx="3969406" cy="25239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89298" y="3376321"/>
            <a:ext cx="7550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 experiments: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directly applying existing BNN methods degrades the performance significantly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313" y="4331182"/>
            <a:ext cx="3936517" cy="229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7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89298" y="481715"/>
            <a:ext cx="4144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BNNs in Object Detection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89298" y="1128799"/>
            <a:ext cx="111393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False positives!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BNNs have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limited representation capacity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redundancy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 intermediate feature maps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Limited power + redundancy = poor performance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78E9C9D4-1F33-4871-AFBA-B00774E80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85" y="2876915"/>
            <a:ext cx="2634677" cy="373183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FF17A69F-9AD6-46F6-812E-F2D46EC220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585" y="2876915"/>
            <a:ext cx="2634677" cy="373183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7243" y="2876915"/>
            <a:ext cx="4991076" cy="375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8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89298" y="481715"/>
            <a:ext cx="4495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Bottleneck (IB)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389298" y="1128799"/>
                <a:ext cx="11139314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IB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principle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information theory, originally used in data compression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Key effects: </a:t>
                </a:r>
                <a:r>
                  <a:rPr lang="en-US" altLang="zh-CN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removing redundant, keeping important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Re-formulate object detection as a </a:t>
                </a:r>
                <a:r>
                  <a:rPr lang="en-US" altLang="zh-CN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Markov Chain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simply the detection loss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similar to a regularization term</a:t>
                </a: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98" y="1128799"/>
                <a:ext cx="11139314" cy="3970318"/>
              </a:xfrm>
              <a:prstGeom prst="rect">
                <a:avLst/>
              </a:prstGeom>
              <a:blipFill rotWithShape="0">
                <a:blip r:embed="rId3"/>
                <a:stretch>
                  <a:fillRect l="-766" t="-1229" b="-26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/>
          <a:srcRect t="32295" b="23059"/>
          <a:stretch/>
        </p:blipFill>
        <p:spPr>
          <a:xfrm>
            <a:off x="3346096" y="2960649"/>
            <a:ext cx="2646222" cy="40341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/>
          <a:srcRect t="28645" b="17302"/>
          <a:stretch/>
        </p:blipFill>
        <p:spPr>
          <a:xfrm>
            <a:off x="2473032" y="3550021"/>
            <a:ext cx="4392350" cy="55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3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89298" y="481715"/>
            <a:ext cx="4423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Sparse Object Priors (SOP)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89298" y="1128799"/>
            <a:ext cx="111393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IB is not enough, after all, it’s a theoretical method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false positives: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Box prediction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ambiguity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Enforce </a:t>
            </a:r>
            <a:r>
              <a:rPr lang="en-US" altLang="zh-C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sparsity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entropy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the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contrast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between scores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score boxes eliminated by NMS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065" y="1772083"/>
            <a:ext cx="6603151" cy="50067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8657" y="2822323"/>
            <a:ext cx="30670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9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89298" y="481715"/>
            <a:ext cx="2138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89298" y="1128799"/>
            <a:ext cx="1113931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BiDet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plug-and-play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training strategy for binary detectors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IB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incorporate it with existing BNNs methods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BNN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Xnor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-Net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Bi-Real-Net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Adopt two detectors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SSD300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w/ VGG backbone,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Faster R-CNN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w/ ResNet-18 backbone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 on two large scale datasets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Pascal VOC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 COCO</a:t>
            </a:r>
          </a:p>
        </p:txBody>
      </p:sp>
    </p:spTree>
    <p:extLst>
      <p:ext uri="{BB962C8B-B14F-4D97-AF65-F5344CB8AC3E}">
        <p14:creationId xmlns:p14="http://schemas.microsoft.com/office/powerpoint/2010/main" val="293501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733" y="686533"/>
            <a:ext cx="9886950" cy="59340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89298" y="103644"/>
            <a:ext cx="2035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Pascal VOC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627077" y="5688622"/>
            <a:ext cx="5266592" cy="2549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627077" y="6280637"/>
            <a:ext cx="5266592" cy="2549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627077" y="3379175"/>
            <a:ext cx="5266592" cy="2549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627077" y="2800346"/>
            <a:ext cx="5266592" cy="2549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7489692" y="2740973"/>
                <a:ext cx="7706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</a:t>
                </a:r>
                <a:r>
                  <a:rPr lang="en-US" altLang="zh-CN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endParaRPr lang="zh-CN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692" y="2740973"/>
                <a:ext cx="770681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8806339" y="2738745"/>
                <a:ext cx="7706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~25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endParaRPr lang="zh-CN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6339" y="2738745"/>
                <a:ext cx="770681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175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/>
          <p:cNvSpPr txBox="1"/>
          <p:nvPr/>
        </p:nvSpPr>
        <p:spPr>
          <a:xfrm>
            <a:off x="10849819" y="2738745"/>
            <a:ext cx="770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+2.2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849819" y="3319802"/>
            <a:ext cx="770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+2.2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7489692" y="5644607"/>
                <a:ext cx="7706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~2</a:t>
                </a:r>
                <a:r>
                  <a:rPr lang="en-US" altLang="zh-CN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endParaRPr lang="zh-CN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692" y="5644607"/>
                <a:ext cx="770681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3175" t="-983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/>
              <p:cNvSpPr txBox="1"/>
              <p:nvPr/>
            </p:nvSpPr>
            <p:spPr>
              <a:xfrm>
                <a:off x="8806339" y="5642379"/>
                <a:ext cx="7706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~46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endParaRPr lang="zh-CN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6339" y="5642379"/>
                <a:ext cx="770681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3175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/>
          <p:cNvSpPr txBox="1"/>
          <p:nvPr/>
        </p:nvSpPr>
        <p:spPr>
          <a:xfrm>
            <a:off x="10849819" y="5642379"/>
            <a:ext cx="770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+1.6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849819" y="6223436"/>
            <a:ext cx="770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+1.3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79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389298" y="1128799"/>
            <a:ext cx="111393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 err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 err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 err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 err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 err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 err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Consistently improve the 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gap is larger here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89298" y="103644"/>
            <a:ext cx="1890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 COCO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763463"/>
            <a:ext cx="11125200" cy="50673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677509" y="5460022"/>
            <a:ext cx="6875584" cy="2699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677509" y="4882659"/>
            <a:ext cx="6875584" cy="2699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677509" y="3141782"/>
            <a:ext cx="6875584" cy="2699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677509" y="2573211"/>
            <a:ext cx="6875584" cy="2699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831735" y="2523652"/>
            <a:ext cx="770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+1.7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831735" y="3092092"/>
            <a:ext cx="770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+2.0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31734" y="4832969"/>
            <a:ext cx="770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+1.7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831733" y="5410332"/>
            <a:ext cx="770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+1.3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23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89298" y="481715"/>
            <a:ext cx="3375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BiDet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Visualizations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r="33699"/>
          <a:stretch/>
        </p:blipFill>
        <p:spPr>
          <a:xfrm>
            <a:off x="389298" y="1506868"/>
            <a:ext cx="11592906" cy="418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43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69427</TotalTime>
  <Words>521</Words>
  <Application>Microsoft Office PowerPoint</Application>
  <PresentationFormat>宽屏</PresentationFormat>
  <Paragraphs>158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宋体</vt:lpstr>
      <vt:lpstr>Arial</vt:lpstr>
      <vt:lpstr>Calibri</vt:lpstr>
      <vt:lpstr>Calibri Light</vt:lpstr>
      <vt:lpstr>Cambria Math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Wu Ziyi</dc:creator>
  <cp:lastModifiedBy>Wu Ziyi</cp:lastModifiedBy>
  <cp:revision>2747</cp:revision>
  <dcterms:created xsi:type="dcterms:W3CDTF">2020-04-19T03:47:12Z</dcterms:created>
  <dcterms:modified xsi:type="dcterms:W3CDTF">2021-01-20T07:46:13Z</dcterms:modified>
</cp:coreProperties>
</file>